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handoutMasterIdLst>
    <p:handoutMasterId r:id="rId51"/>
  </p:handoutMasterIdLst>
  <p:sldIdLst>
    <p:sldId id="898" r:id="rId2"/>
    <p:sldId id="1103" r:id="rId3"/>
    <p:sldId id="1104" r:id="rId4"/>
    <p:sldId id="1105" r:id="rId5"/>
    <p:sldId id="1107" r:id="rId6"/>
    <p:sldId id="1184" r:id="rId7"/>
    <p:sldId id="1186" r:id="rId8"/>
    <p:sldId id="1116" r:id="rId9"/>
    <p:sldId id="1110" r:id="rId10"/>
    <p:sldId id="1111" r:id="rId11"/>
    <p:sldId id="1189" r:id="rId12"/>
    <p:sldId id="1114" r:id="rId13"/>
    <p:sldId id="1181" r:id="rId14"/>
    <p:sldId id="1118" r:id="rId15"/>
    <p:sldId id="1115" r:id="rId16"/>
    <p:sldId id="1121" r:id="rId17"/>
    <p:sldId id="1127" r:id="rId18"/>
    <p:sldId id="1130" r:id="rId19"/>
    <p:sldId id="1131" r:id="rId20"/>
    <p:sldId id="1133" r:id="rId21"/>
    <p:sldId id="1134" r:id="rId22"/>
    <p:sldId id="1136" r:id="rId23"/>
    <p:sldId id="1135" r:id="rId24"/>
    <p:sldId id="1187" r:id="rId25"/>
    <p:sldId id="1137" r:id="rId26"/>
    <p:sldId id="1144" r:id="rId27"/>
    <p:sldId id="1183" r:id="rId28"/>
    <p:sldId id="1152" r:id="rId29"/>
    <p:sldId id="1151" r:id="rId30"/>
    <p:sldId id="1153" r:id="rId31"/>
    <p:sldId id="1154" r:id="rId32"/>
    <p:sldId id="1155" r:id="rId33"/>
    <p:sldId id="1156" r:id="rId34"/>
    <p:sldId id="1157" r:id="rId35"/>
    <p:sldId id="1159" r:id="rId36"/>
    <p:sldId id="1160" r:id="rId37"/>
    <p:sldId id="1161" r:id="rId38"/>
    <p:sldId id="1165" r:id="rId39"/>
    <p:sldId id="1180" r:id="rId40"/>
    <p:sldId id="1179" r:id="rId41"/>
    <p:sldId id="1166" r:id="rId42"/>
    <p:sldId id="1169" r:id="rId43"/>
    <p:sldId id="1191" r:id="rId44"/>
    <p:sldId id="1192" r:id="rId45"/>
    <p:sldId id="1170" r:id="rId46"/>
    <p:sldId id="1173" r:id="rId47"/>
    <p:sldId id="1178" r:id="rId48"/>
    <p:sldId id="897" r:id="rId49"/>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33CCFF"/>
    <a:srgbClr val="66CCFF"/>
    <a:srgbClr val="B3E2E7"/>
    <a:srgbClr val="003399"/>
    <a:srgbClr val="0000FF"/>
    <a:srgbClr val="154A51"/>
    <a:srgbClr val="006666"/>
    <a:srgbClr val="FAA0CF"/>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76" autoAdjust="0"/>
    <p:restoredTop sz="99258" autoAdjust="0"/>
  </p:normalViewPr>
  <p:slideViewPr>
    <p:cSldViewPr snapToGrid="0" showGuides="1">
      <p:cViewPr>
        <p:scale>
          <a:sx n="79" d="100"/>
          <a:sy n="79" d="100"/>
        </p:scale>
        <p:origin x="-216" y="-450"/>
      </p:cViewPr>
      <p:guideLst>
        <p:guide orient="horz" pos="2171"/>
        <p:guide orient="horz" pos="728"/>
        <p:guide orient="horz" pos="3891"/>
        <p:guide pos="3847"/>
        <p:guide pos="461"/>
        <p:guide pos="7242"/>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p:cViewPr varScale="1">
        <p:scale>
          <a:sx n="91" d="100"/>
          <a:sy n="91" d="100"/>
        </p:scale>
        <p:origin x="-1488" y="-102"/>
      </p:cViewPr>
      <p:guideLst>
        <p:guide orient="horz" pos="2152"/>
        <p:guide pos="31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C8506-3A79-48EA-9CB1-C92040AFC8D8}" type="doc">
      <dgm:prSet loTypeId="urn:microsoft.com/office/officeart/2005/8/layout/chevron1" loCatId="process" qsTypeId="urn:microsoft.com/office/officeart/2005/8/quickstyle/simple1#2" qsCatId="simple" csTypeId="urn:microsoft.com/office/officeart/2005/8/colors/colorful5#2" csCatId="colorful" phldr="1"/>
      <dgm:spPr/>
    </dgm:pt>
    <dgm:pt modelId="{4A5B5C2C-DEED-4435-BF16-586CA74B78F2}">
      <dgm:prSet phldrT="[文本]" custT="1"/>
      <dgm:spPr>
        <a:solidFill>
          <a:srgbClr val="009BD2"/>
        </a:solidFill>
        <a:ln>
          <a:noFill/>
        </a:ln>
      </dgm:spPr>
      <dgm:t>
        <a:bodyPr/>
        <a:lstStyle/>
        <a:p>
          <a:r>
            <a:rPr lang="zh-CN" altLang="en-US" sz="2000" b="1" dirty="0" smtClean="0">
              <a:latin typeface="微软雅黑" panose="020B0503020204020204" pitchFamily="34" charset="-122"/>
              <a:ea typeface="微软雅黑" panose="020B0503020204020204" pitchFamily="34" charset="-122"/>
            </a:rPr>
            <a:t>人才培养定位</a:t>
          </a:r>
          <a:endParaRPr lang="zh-CN" altLang="en-US" sz="2000" b="1" dirty="0">
            <a:latin typeface="微软雅黑" panose="020B0503020204020204" pitchFamily="34" charset="-122"/>
            <a:ea typeface="微软雅黑" panose="020B0503020204020204" pitchFamily="34" charset="-122"/>
          </a:endParaRPr>
        </a:p>
      </dgm:t>
    </dgm:pt>
    <dgm:pt modelId="{848AC249-0C6A-46F8-98A1-2E73FD0C05A0}" type="parTrans" cxnId="{A70B2410-87F4-45D5-816F-D130B3A45829}">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31396E72-883F-432A-83B9-025EC912C662}" type="sibTrans" cxnId="{A70B2410-87F4-45D5-816F-D130B3A45829}">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0C5B4848-2540-4F8F-84F9-E646506643D0}">
      <dgm:prSet phldrT="[文本]" custT="1"/>
      <dgm:spPr>
        <a:solidFill>
          <a:schemeClr val="accent1"/>
        </a:solidFill>
        <a:ln>
          <a:noFill/>
        </a:ln>
      </dgm:spPr>
      <dgm:t>
        <a:bodyPr/>
        <a:lstStyle/>
        <a:p>
          <a:r>
            <a:rPr lang="zh-CN" altLang="en-US" sz="2000" b="1" dirty="0" smtClean="0">
              <a:latin typeface="微软雅黑" panose="020B0503020204020204" pitchFamily="34" charset="-122"/>
              <a:ea typeface="微软雅黑" panose="020B0503020204020204" pitchFamily="34" charset="-122"/>
            </a:rPr>
            <a:t>能力要素分析</a:t>
          </a:r>
          <a:endParaRPr lang="zh-CN" altLang="en-US" sz="2000" b="1" dirty="0">
            <a:latin typeface="微软雅黑" panose="020B0503020204020204" pitchFamily="34" charset="-122"/>
            <a:ea typeface="微软雅黑" panose="020B0503020204020204" pitchFamily="34" charset="-122"/>
          </a:endParaRPr>
        </a:p>
      </dgm:t>
    </dgm:pt>
    <dgm:pt modelId="{50DE2952-1508-43AD-818C-A38959A3B0F1}" type="parTrans" cxnId="{0BC4979E-EDAA-4F59-B911-ABC3DEE1817A}">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915F4D13-9591-4C24-B8BE-F0DAC4F44B90}" type="sibTrans" cxnId="{0BC4979E-EDAA-4F59-B911-ABC3DEE1817A}">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C8302F1B-D0C8-4187-B669-D94D61D5346D}">
      <dgm:prSet phldrT="[文本]" custT="1"/>
      <dgm:spPr>
        <a:solidFill>
          <a:schemeClr val="accent5"/>
        </a:solidFill>
        <a:ln>
          <a:noFill/>
        </a:ln>
      </dgm:spPr>
      <dgm:t>
        <a:bodyPr/>
        <a:lstStyle/>
        <a:p>
          <a:r>
            <a:rPr lang="zh-CN" altLang="en-US" sz="2000" b="1" dirty="0" smtClean="0">
              <a:latin typeface="微软雅黑" panose="020B0503020204020204" pitchFamily="34" charset="-122"/>
              <a:ea typeface="微软雅黑" panose="020B0503020204020204" pitchFamily="34" charset="-122"/>
            </a:rPr>
            <a:t>知识体系构建</a:t>
          </a:r>
          <a:endParaRPr lang="zh-CN" altLang="en-US" sz="2000" b="1" dirty="0">
            <a:latin typeface="微软雅黑" panose="020B0503020204020204" pitchFamily="34" charset="-122"/>
            <a:ea typeface="微软雅黑" panose="020B0503020204020204" pitchFamily="34" charset="-122"/>
          </a:endParaRPr>
        </a:p>
      </dgm:t>
    </dgm:pt>
    <dgm:pt modelId="{298AEE0B-49AE-4DF1-B34D-011561304B89}" type="parTrans" cxnId="{35468A2F-482B-450C-96BE-4ED490F9B44C}">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B8F8068B-AE70-4F10-AAE4-2842FE68E6CF}" type="sibTrans" cxnId="{35468A2F-482B-450C-96BE-4ED490F9B44C}">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1B0A1C57-63E3-4B58-B12A-4E99DFE94901}">
      <dgm:prSet phldrT="[文本]" custT="1"/>
      <dgm:spPr>
        <a:solidFill>
          <a:schemeClr val="accent5">
            <a:lumMod val="75000"/>
          </a:schemeClr>
        </a:solidFill>
        <a:ln>
          <a:noFill/>
        </a:ln>
      </dgm:spPr>
      <dgm:t>
        <a:bodyPr/>
        <a:lstStyle/>
        <a:p>
          <a:r>
            <a:rPr lang="zh-CN" altLang="en-US" sz="2000" b="1" dirty="0" smtClean="0">
              <a:latin typeface="微软雅黑" panose="020B0503020204020204" pitchFamily="34" charset="-122"/>
              <a:ea typeface="微软雅黑" panose="020B0503020204020204" pitchFamily="34" charset="-122"/>
            </a:rPr>
            <a:t>课程设置模块</a:t>
          </a:r>
          <a:endParaRPr lang="zh-CN" altLang="en-US" sz="2000" b="1" dirty="0">
            <a:latin typeface="微软雅黑" panose="020B0503020204020204" pitchFamily="34" charset="-122"/>
            <a:ea typeface="微软雅黑" panose="020B0503020204020204" pitchFamily="34" charset="-122"/>
          </a:endParaRPr>
        </a:p>
      </dgm:t>
    </dgm:pt>
    <dgm:pt modelId="{D17AC51E-15A1-4EAA-B415-EE2202966E60}" type="parTrans" cxnId="{8E0E7CD9-7C45-4844-B6DB-A9B40B846883}">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9DF24FD3-212F-4FF1-B80F-AB1E093234FC}" type="sibTrans" cxnId="{8E0E7CD9-7C45-4844-B6DB-A9B40B846883}">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2EEA9EE5-3AAA-4210-99C9-96C7820A9EC5}" type="pres">
      <dgm:prSet presAssocID="{993C8506-3A79-48EA-9CB1-C92040AFC8D8}" presName="Name0" presStyleCnt="0">
        <dgm:presLayoutVars>
          <dgm:dir/>
          <dgm:animLvl val="lvl"/>
          <dgm:resizeHandles val="exact"/>
        </dgm:presLayoutVars>
      </dgm:prSet>
      <dgm:spPr/>
    </dgm:pt>
    <dgm:pt modelId="{B03E39C0-5E92-4096-80ED-1C2FF822085D}" type="pres">
      <dgm:prSet presAssocID="{4A5B5C2C-DEED-4435-BF16-586CA74B78F2}" presName="parTxOnly" presStyleLbl="node1" presStyleIdx="0" presStyleCnt="4">
        <dgm:presLayoutVars>
          <dgm:chMax val="0"/>
          <dgm:chPref val="0"/>
          <dgm:bulletEnabled val="1"/>
        </dgm:presLayoutVars>
      </dgm:prSet>
      <dgm:spPr/>
      <dgm:t>
        <a:bodyPr/>
        <a:lstStyle/>
        <a:p>
          <a:endParaRPr lang="zh-CN" altLang="en-US"/>
        </a:p>
      </dgm:t>
    </dgm:pt>
    <dgm:pt modelId="{3360DD11-2007-468A-A396-B00AC41932E9}" type="pres">
      <dgm:prSet presAssocID="{31396E72-883F-432A-83B9-025EC912C662}" presName="parTxOnlySpace" presStyleCnt="0"/>
      <dgm:spPr/>
    </dgm:pt>
    <dgm:pt modelId="{0ECC150B-BC13-41C4-99A7-D0579C1BA342}" type="pres">
      <dgm:prSet presAssocID="{0C5B4848-2540-4F8F-84F9-E646506643D0}" presName="parTxOnly" presStyleLbl="node1" presStyleIdx="1" presStyleCnt="4">
        <dgm:presLayoutVars>
          <dgm:chMax val="0"/>
          <dgm:chPref val="0"/>
          <dgm:bulletEnabled val="1"/>
        </dgm:presLayoutVars>
      </dgm:prSet>
      <dgm:spPr/>
      <dgm:t>
        <a:bodyPr/>
        <a:lstStyle/>
        <a:p>
          <a:endParaRPr lang="zh-CN" altLang="en-US"/>
        </a:p>
      </dgm:t>
    </dgm:pt>
    <dgm:pt modelId="{C415B0DF-19DD-40C1-A145-FC3A63A11224}" type="pres">
      <dgm:prSet presAssocID="{915F4D13-9591-4C24-B8BE-F0DAC4F44B90}" presName="parTxOnlySpace" presStyleCnt="0"/>
      <dgm:spPr/>
    </dgm:pt>
    <dgm:pt modelId="{9CB697FC-40C9-42A1-9709-D49B79356EC3}" type="pres">
      <dgm:prSet presAssocID="{C8302F1B-D0C8-4187-B669-D94D61D5346D}" presName="parTxOnly" presStyleLbl="node1" presStyleIdx="2" presStyleCnt="4">
        <dgm:presLayoutVars>
          <dgm:chMax val="0"/>
          <dgm:chPref val="0"/>
          <dgm:bulletEnabled val="1"/>
        </dgm:presLayoutVars>
      </dgm:prSet>
      <dgm:spPr/>
      <dgm:t>
        <a:bodyPr/>
        <a:lstStyle/>
        <a:p>
          <a:endParaRPr lang="zh-CN" altLang="en-US"/>
        </a:p>
      </dgm:t>
    </dgm:pt>
    <dgm:pt modelId="{CA359D03-B69C-4887-BD52-B7B78B24910A}" type="pres">
      <dgm:prSet presAssocID="{B8F8068B-AE70-4F10-AAE4-2842FE68E6CF}" presName="parTxOnlySpace" presStyleCnt="0"/>
      <dgm:spPr/>
    </dgm:pt>
    <dgm:pt modelId="{A0150D4D-9BC0-4FE4-A320-0D824E37F13B}" type="pres">
      <dgm:prSet presAssocID="{1B0A1C57-63E3-4B58-B12A-4E99DFE94901}" presName="parTxOnly" presStyleLbl="node1" presStyleIdx="3" presStyleCnt="4">
        <dgm:presLayoutVars>
          <dgm:chMax val="0"/>
          <dgm:chPref val="0"/>
          <dgm:bulletEnabled val="1"/>
        </dgm:presLayoutVars>
      </dgm:prSet>
      <dgm:spPr/>
      <dgm:t>
        <a:bodyPr/>
        <a:lstStyle/>
        <a:p>
          <a:endParaRPr lang="zh-CN" altLang="en-US"/>
        </a:p>
      </dgm:t>
    </dgm:pt>
  </dgm:ptLst>
  <dgm:cxnLst>
    <dgm:cxn modelId="{A70B2410-87F4-45D5-816F-D130B3A45829}" srcId="{993C8506-3A79-48EA-9CB1-C92040AFC8D8}" destId="{4A5B5C2C-DEED-4435-BF16-586CA74B78F2}" srcOrd="0" destOrd="0" parTransId="{848AC249-0C6A-46F8-98A1-2E73FD0C05A0}" sibTransId="{31396E72-883F-432A-83B9-025EC912C662}"/>
    <dgm:cxn modelId="{8E0E7CD9-7C45-4844-B6DB-A9B40B846883}" srcId="{993C8506-3A79-48EA-9CB1-C92040AFC8D8}" destId="{1B0A1C57-63E3-4B58-B12A-4E99DFE94901}" srcOrd="3" destOrd="0" parTransId="{D17AC51E-15A1-4EAA-B415-EE2202966E60}" sibTransId="{9DF24FD3-212F-4FF1-B80F-AB1E093234FC}"/>
    <dgm:cxn modelId="{E32AB6C6-6531-45BA-A8DE-0CEEC1C92F19}" type="presOf" srcId="{0C5B4848-2540-4F8F-84F9-E646506643D0}" destId="{0ECC150B-BC13-41C4-99A7-D0579C1BA342}" srcOrd="0" destOrd="0" presId="urn:microsoft.com/office/officeart/2005/8/layout/chevron1"/>
    <dgm:cxn modelId="{1539EF37-8887-4F83-8776-9DBE81EEB12F}" type="presOf" srcId="{1B0A1C57-63E3-4B58-B12A-4E99DFE94901}" destId="{A0150D4D-9BC0-4FE4-A320-0D824E37F13B}" srcOrd="0" destOrd="0" presId="urn:microsoft.com/office/officeart/2005/8/layout/chevron1"/>
    <dgm:cxn modelId="{BDC16E86-939E-47BD-BAF5-8CA973A496D4}" type="presOf" srcId="{C8302F1B-D0C8-4187-B669-D94D61D5346D}" destId="{9CB697FC-40C9-42A1-9709-D49B79356EC3}" srcOrd="0" destOrd="0" presId="urn:microsoft.com/office/officeart/2005/8/layout/chevron1"/>
    <dgm:cxn modelId="{1171E411-1EB3-45CE-B9D3-73914832860A}" type="presOf" srcId="{4A5B5C2C-DEED-4435-BF16-586CA74B78F2}" destId="{B03E39C0-5E92-4096-80ED-1C2FF822085D}" srcOrd="0" destOrd="0" presId="urn:microsoft.com/office/officeart/2005/8/layout/chevron1"/>
    <dgm:cxn modelId="{35468A2F-482B-450C-96BE-4ED490F9B44C}" srcId="{993C8506-3A79-48EA-9CB1-C92040AFC8D8}" destId="{C8302F1B-D0C8-4187-B669-D94D61D5346D}" srcOrd="2" destOrd="0" parTransId="{298AEE0B-49AE-4DF1-B34D-011561304B89}" sibTransId="{B8F8068B-AE70-4F10-AAE4-2842FE68E6CF}"/>
    <dgm:cxn modelId="{5B18C14F-3B69-4267-92E8-343B812A7C12}" type="presOf" srcId="{993C8506-3A79-48EA-9CB1-C92040AFC8D8}" destId="{2EEA9EE5-3AAA-4210-99C9-96C7820A9EC5}" srcOrd="0" destOrd="0" presId="urn:microsoft.com/office/officeart/2005/8/layout/chevron1"/>
    <dgm:cxn modelId="{0BC4979E-EDAA-4F59-B911-ABC3DEE1817A}" srcId="{993C8506-3A79-48EA-9CB1-C92040AFC8D8}" destId="{0C5B4848-2540-4F8F-84F9-E646506643D0}" srcOrd="1" destOrd="0" parTransId="{50DE2952-1508-43AD-818C-A38959A3B0F1}" sibTransId="{915F4D13-9591-4C24-B8BE-F0DAC4F44B90}"/>
    <dgm:cxn modelId="{569D7E81-8311-4E59-BDA3-C13DB47EAF35}" type="presParOf" srcId="{2EEA9EE5-3AAA-4210-99C9-96C7820A9EC5}" destId="{B03E39C0-5E92-4096-80ED-1C2FF822085D}" srcOrd="0" destOrd="0" presId="urn:microsoft.com/office/officeart/2005/8/layout/chevron1"/>
    <dgm:cxn modelId="{107F9E02-BE9C-420D-AD60-D4B3875229BD}" type="presParOf" srcId="{2EEA9EE5-3AAA-4210-99C9-96C7820A9EC5}" destId="{3360DD11-2007-468A-A396-B00AC41932E9}" srcOrd="1" destOrd="0" presId="urn:microsoft.com/office/officeart/2005/8/layout/chevron1"/>
    <dgm:cxn modelId="{B11D3DCD-9BAE-43B4-B62E-54AAD5B0E37C}" type="presParOf" srcId="{2EEA9EE5-3AAA-4210-99C9-96C7820A9EC5}" destId="{0ECC150B-BC13-41C4-99A7-D0579C1BA342}" srcOrd="2" destOrd="0" presId="urn:microsoft.com/office/officeart/2005/8/layout/chevron1"/>
    <dgm:cxn modelId="{A463D09D-5D7E-45C3-BC34-E515246AB1D9}" type="presParOf" srcId="{2EEA9EE5-3AAA-4210-99C9-96C7820A9EC5}" destId="{C415B0DF-19DD-40C1-A145-FC3A63A11224}" srcOrd="3" destOrd="0" presId="urn:microsoft.com/office/officeart/2005/8/layout/chevron1"/>
    <dgm:cxn modelId="{36CB21AB-084B-4041-A0F0-5D9C28A44D3F}" type="presParOf" srcId="{2EEA9EE5-3AAA-4210-99C9-96C7820A9EC5}" destId="{9CB697FC-40C9-42A1-9709-D49B79356EC3}" srcOrd="4" destOrd="0" presId="urn:microsoft.com/office/officeart/2005/8/layout/chevron1"/>
    <dgm:cxn modelId="{1428CF5A-06F6-46FE-9DC9-2C258301E195}" type="presParOf" srcId="{2EEA9EE5-3AAA-4210-99C9-96C7820A9EC5}" destId="{CA359D03-B69C-4887-BD52-B7B78B24910A}" srcOrd="5" destOrd="0" presId="urn:microsoft.com/office/officeart/2005/8/layout/chevron1"/>
    <dgm:cxn modelId="{CCA985B0-F17E-4CAC-ABFF-FE5698605704}" type="presParOf" srcId="{2EEA9EE5-3AAA-4210-99C9-96C7820A9EC5}" destId="{A0150D4D-9BC0-4FE4-A320-0D824E37F13B}"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12B44F-E5A9-4C19-AECA-D007C233DC19}" type="doc">
      <dgm:prSet loTypeId="urn:microsoft.com/office/officeart/2005/8/layout/hProcess9" loCatId="process" qsTypeId="urn:microsoft.com/office/officeart/2005/8/quickstyle/simple1" qsCatId="simple" csTypeId="urn:microsoft.com/office/officeart/2005/8/colors/colorful4" csCatId="colorful" phldr="1"/>
      <dgm:spPr/>
    </dgm:pt>
    <dgm:pt modelId="{2032E7DA-5623-4DC9-82A5-D1B1780E7806}">
      <dgm:prSet phldrT="[文本]" custT="1"/>
      <dgm:spPr>
        <a:xfrm>
          <a:off x="78343" y="228600"/>
          <a:ext cx="1108580" cy="304800"/>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ct val="90000"/>
            </a:lnSpc>
            <a:spcAft>
              <a:spcPts val="0"/>
            </a:spcAft>
          </a:pP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400" b="1" dirty="0">
            <a:solidFill>
              <a:sysClr val="window" lastClr="FFFFFF"/>
            </a:solidFill>
            <a:latin typeface="微软雅黑" panose="020B0503020204020204" pitchFamily="34" charset="-122"/>
            <a:ea typeface="微软雅黑" panose="020B0503020204020204" pitchFamily="34" charset="-122"/>
            <a:cs typeface="+mn-cs"/>
          </a:endParaRPr>
        </a:p>
        <a:p>
          <a:pPr algn="ctr">
            <a:lnSpc>
              <a:spcPct val="90000"/>
            </a:lnSpc>
            <a:spcAft>
              <a:spcPts val="0"/>
            </a:spcAft>
          </a:pP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文化熏陶</a:t>
          </a:r>
        </a:p>
      </dgm:t>
    </dgm:pt>
    <dgm:pt modelId="{6C5920BC-D353-4DB4-999D-836A4EDC54A2}" type="parTrans" cxnId="{C5EC1546-AA45-4E00-919C-82943AC2EF4E}">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2E6BA9D1-37D7-4A11-B03F-8D13A6324B23}" type="sibTrans" cxnId="{C5EC1546-AA45-4E00-919C-82943AC2EF4E}">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C8049CE1-882F-4113-AF64-2EF530626C8B}">
      <dgm:prSet phldrT="[文本]" custT="1"/>
      <dgm:spPr>
        <a:xfrm>
          <a:off x="1287913" y="228600"/>
          <a:ext cx="922184" cy="304800"/>
        </a:xfr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ln>
        <a:effectLst/>
      </dgm:spPr>
      <dgm:t>
        <a:bodyPr/>
        <a:lstStyle/>
        <a:p>
          <a:pPr algn="ctr">
            <a:spcAft>
              <a:spcPts val="0"/>
            </a:spcAft>
          </a:pP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创新</a:t>
          </a:r>
          <a:r>
            <a:rPr lang="zh-CN" altLang="en-US" sz="1400" b="1" dirty="0" smtClean="0">
              <a:solidFill>
                <a:sysClr val="window" lastClr="FFFFFF"/>
              </a:solidFill>
              <a:latin typeface="微软雅黑" panose="020B0503020204020204" pitchFamily="34" charset="-122"/>
              <a:ea typeface="微软雅黑" panose="020B0503020204020204" pitchFamily="34" charset="-122"/>
              <a:cs typeface="+mn-cs"/>
            </a:rPr>
            <a:t>思</a:t>
          </a:r>
          <a:endParaRPr lang="en-US" altLang="zh-CN" sz="1400" b="1" dirty="0" smtClean="0">
            <a:solidFill>
              <a:sysClr val="window" lastClr="FFFFFF"/>
            </a:solidFill>
            <a:latin typeface="微软雅黑" panose="020B0503020204020204" pitchFamily="34" charset="-122"/>
            <a:ea typeface="微软雅黑" panose="020B0503020204020204" pitchFamily="34" charset="-122"/>
            <a:cs typeface="+mn-cs"/>
          </a:endParaRPr>
        </a:p>
        <a:p>
          <a:pPr algn="ctr">
            <a:spcAft>
              <a:spcPts val="0"/>
            </a:spcAft>
          </a:pPr>
          <a:r>
            <a:rPr lang="zh-CN" altLang="en-US" sz="1400" b="1" dirty="0" smtClean="0">
              <a:solidFill>
                <a:sysClr val="window" lastClr="FFFFFF"/>
              </a:solidFill>
              <a:latin typeface="微软雅黑" panose="020B0503020204020204" pitchFamily="34" charset="-122"/>
              <a:ea typeface="微软雅黑" panose="020B0503020204020204" pitchFamily="34" charset="-122"/>
              <a:cs typeface="+mn-cs"/>
            </a:rPr>
            <a:t>维</a:t>
          </a: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训练</a:t>
          </a:r>
        </a:p>
      </dgm:t>
    </dgm:pt>
    <dgm:pt modelId="{BBC83CB8-0E9A-41BF-A05E-9C9AA1AD0F35}" type="parTrans" cxnId="{1ADFDBE7-FDEA-4260-B7FF-BB7C51BD9A39}">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C574F528-7DE8-4428-8E9C-EBD2EE98725A}" type="sibTrans" cxnId="{1ADFDBE7-FDEA-4260-B7FF-BB7C51BD9A39}">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4CB57901-547E-4449-AEC8-64389282002B}">
      <dgm:prSet phldrT="[文本]" custT="1"/>
      <dgm:spPr>
        <a:xfrm>
          <a:off x="2297511" y="228600"/>
          <a:ext cx="981839" cy="304800"/>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pPr algn="ct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创客实践</a:t>
          </a:r>
        </a:p>
      </dgm:t>
    </dgm:pt>
    <dgm:pt modelId="{BF7E5ABE-0432-4B71-9DD0-DCEA9CA05384}" type="parTrans" cxnId="{0F586F7E-DAEE-4D57-B7FE-F273D49E5710}">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A3AF5319-38DB-4F58-BE22-BCFA60E8EA65}" type="sibTrans" cxnId="{0F586F7E-DAEE-4D57-B7FE-F273D49E5710}">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23F506CE-A685-4A5E-93FC-24A3DA40D6B8}">
      <dgm:prSet custT="1"/>
      <dgm:spPr>
        <a:xfrm>
          <a:off x="3352485" y="228600"/>
          <a:ext cx="1030264" cy="304800"/>
        </a:xfr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ct val="60000"/>
            </a:lnSpc>
            <a:spcAft>
              <a:spcPts val="0"/>
            </a:spcAft>
          </a:pP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创业</a:t>
          </a:r>
          <a:r>
            <a:rPr lang="zh-CN" altLang="en-US" sz="1400" b="1" dirty="0" smtClean="0">
              <a:solidFill>
                <a:sysClr val="window" lastClr="FFFFFF"/>
              </a:solidFill>
              <a:latin typeface="微软雅黑" panose="020B0503020204020204" pitchFamily="34" charset="-122"/>
              <a:ea typeface="微软雅黑" panose="020B0503020204020204" pitchFamily="34" charset="-122"/>
              <a:cs typeface="+mn-cs"/>
            </a:rPr>
            <a:t>能</a:t>
          </a:r>
          <a:endParaRPr lang="en-US" altLang="zh-CN" sz="1400" b="1" dirty="0" smtClean="0">
            <a:solidFill>
              <a:sysClr val="window" lastClr="FFFFFF"/>
            </a:solidFill>
            <a:latin typeface="微软雅黑" panose="020B0503020204020204" pitchFamily="34" charset="-122"/>
            <a:ea typeface="微软雅黑" panose="020B0503020204020204" pitchFamily="34" charset="-122"/>
            <a:cs typeface="+mn-cs"/>
          </a:endParaRPr>
        </a:p>
        <a:p>
          <a:pPr algn="ctr">
            <a:lnSpc>
              <a:spcPct val="60000"/>
            </a:lnSpc>
            <a:spcAft>
              <a:spcPts val="0"/>
            </a:spcAft>
          </a:pPr>
          <a:r>
            <a:rPr lang="zh-CN" altLang="en-US" sz="1400" b="1" dirty="0" smtClean="0">
              <a:solidFill>
                <a:sysClr val="window" lastClr="FFFFFF"/>
              </a:solidFill>
              <a:latin typeface="微软雅黑" panose="020B0503020204020204" pitchFamily="34" charset="-122"/>
              <a:ea typeface="微软雅黑" panose="020B0503020204020204" pitchFamily="34" charset="-122"/>
              <a:cs typeface="+mn-cs"/>
            </a:rPr>
            <a:t>力</a:t>
          </a: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培养</a:t>
          </a:r>
        </a:p>
      </dgm:t>
    </dgm:pt>
    <dgm:pt modelId="{47F7A269-684C-42DC-8704-16D92E07F9E5}" type="parTrans" cxnId="{B9C1850C-0FE3-426E-AA5B-A6B5144FAC68}">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68199A3D-F93C-4353-AC30-37D500A495AF}" type="sibTrans" cxnId="{B9C1850C-0FE3-426E-AA5B-A6B5144FAC68}">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94851F66-A1D5-4E17-9AB3-7E993FD4BA8E}">
      <dgm:prSet custT="1"/>
      <dgm:spPr>
        <a:xfrm>
          <a:off x="4447703" y="228600"/>
          <a:ext cx="960352" cy="304800"/>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孵化引领</a:t>
          </a:r>
        </a:p>
      </dgm:t>
    </dgm:pt>
    <dgm:pt modelId="{1031CE71-A5BC-4798-B36C-C92FA2EB37C5}" type="parTrans" cxnId="{9BBFEA66-C018-498A-9209-EF40884D6EEF}">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4650356A-4980-4212-AFD8-C6F03C60D60A}" type="sibTrans" cxnId="{9BBFEA66-C018-498A-9209-EF40884D6EEF}">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9839D424-3644-4897-8B9D-A1971FB583EE}" type="pres">
      <dgm:prSet presAssocID="{D612B44F-E5A9-4C19-AECA-D007C233DC19}" presName="CompostProcess" presStyleCnt="0">
        <dgm:presLayoutVars>
          <dgm:dir/>
          <dgm:resizeHandles val="exact"/>
        </dgm:presLayoutVars>
      </dgm:prSet>
      <dgm:spPr/>
    </dgm:pt>
    <dgm:pt modelId="{21A75A8D-709A-434F-8A03-C0AD9DCE456D}" type="pres">
      <dgm:prSet presAssocID="{D612B44F-E5A9-4C19-AECA-D007C233DC19}" presName="arrow" presStyleLbl="bgShp" presStyleIdx="0" presStyleCnt="1" custScaleX="117647" custLinFactNeighborX="-802"/>
      <dgm:spPr>
        <a:xfrm>
          <a:off x="0" y="0"/>
          <a:ext cx="5591172" cy="762000"/>
        </a:xfrm>
        <a:prstGeom prst="rightArrow">
          <a:avLst/>
        </a:prstGeom>
        <a:solidFill>
          <a:srgbClr val="8064A2">
            <a:tint val="40000"/>
            <a:hueOff val="0"/>
            <a:satOff val="0"/>
            <a:lumOff val="0"/>
            <a:alphaOff val="0"/>
          </a:srgbClr>
        </a:solidFill>
        <a:ln>
          <a:noFill/>
        </a:ln>
        <a:effectLst/>
      </dgm:spPr>
    </dgm:pt>
    <dgm:pt modelId="{296E3B56-3A2D-4856-9EA5-FA6E5F8E9DA9}" type="pres">
      <dgm:prSet presAssocID="{D612B44F-E5A9-4C19-AECA-D007C233DC19}" presName="linearProcess" presStyleCnt="0"/>
      <dgm:spPr/>
    </dgm:pt>
    <dgm:pt modelId="{074C35FE-7E05-4A36-8176-FD1FFCBD0596}" type="pres">
      <dgm:prSet presAssocID="{2032E7DA-5623-4DC9-82A5-D1B1780E7806}" presName="textNode" presStyleLbl="node1" presStyleIdx="0" presStyleCnt="5" custScaleX="87862" custLinFactX="-3911" custLinFactNeighborX="-100000">
        <dgm:presLayoutVars>
          <dgm:bulletEnabled val="1"/>
        </dgm:presLayoutVars>
      </dgm:prSet>
      <dgm:spPr>
        <a:prstGeom prst="roundRect">
          <a:avLst/>
        </a:prstGeom>
      </dgm:spPr>
      <dgm:t>
        <a:bodyPr/>
        <a:lstStyle/>
        <a:p>
          <a:endParaRPr lang="zh-CN" altLang="en-US"/>
        </a:p>
      </dgm:t>
    </dgm:pt>
    <dgm:pt modelId="{9D58CEFE-F1DD-4D3F-8D3A-5C43FCECFB1D}" type="pres">
      <dgm:prSet presAssocID="{2E6BA9D1-37D7-4A11-B03F-8D13A6324B23}" presName="sibTrans" presStyleCnt="0"/>
      <dgm:spPr/>
    </dgm:pt>
    <dgm:pt modelId="{A724122E-4719-4277-9AC8-E16235D86D74}" type="pres">
      <dgm:prSet presAssocID="{C8049CE1-882F-4113-AF64-2EF530626C8B}" presName="textNode" presStyleLbl="node1" presStyleIdx="1" presStyleCnt="5" custScaleX="73089" custLinFactX="-300" custLinFactNeighborX="-100000">
        <dgm:presLayoutVars>
          <dgm:bulletEnabled val="1"/>
        </dgm:presLayoutVars>
      </dgm:prSet>
      <dgm:spPr>
        <a:prstGeom prst="roundRect">
          <a:avLst/>
        </a:prstGeom>
      </dgm:spPr>
      <dgm:t>
        <a:bodyPr/>
        <a:lstStyle/>
        <a:p>
          <a:endParaRPr lang="zh-CN" altLang="en-US"/>
        </a:p>
      </dgm:t>
    </dgm:pt>
    <dgm:pt modelId="{8F5BF10E-999E-4423-B727-03FDB0331E8D}" type="pres">
      <dgm:prSet presAssocID="{C574F528-7DE8-4428-8E9C-EBD2EE98725A}" presName="sibTrans" presStyleCnt="0"/>
      <dgm:spPr/>
    </dgm:pt>
    <dgm:pt modelId="{EA9C3EC2-12DD-4D31-8199-B4865CDE1617}" type="pres">
      <dgm:prSet presAssocID="{4CB57901-547E-4449-AEC8-64389282002B}" presName="textNode" presStyleLbl="node1" presStyleIdx="2" presStyleCnt="5" custScaleX="77817" custLinFactNeighborX="-49126">
        <dgm:presLayoutVars>
          <dgm:bulletEnabled val="1"/>
        </dgm:presLayoutVars>
      </dgm:prSet>
      <dgm:spPr>
        <a:prstGeom prst="roundRect">
          <a:avLst/>
        </a:prstGeom>
      </dgm:spPr>
      <dgm:t>
        <a:bodyPr/>
        <a:lstStyle/>
        <a:p>
          <a:endParaRPr lang="zh-CN" altLang="en-US"/>
        </a:p>
      </dgm:t>
    </dgm:pt>
    <dgm:pt modelId="{E00188BF-56AC-4EB8-BD92-FDBCDE875B3E}" type="pres">
      <dgm:prSet presAssocID="{A3AF5319-38DB-4F58-BE22-BCFA60E8EA65}" presName="sibTrans" presStyleCnt="0"/>
      <dgm:spPr/>
    </dgm:pt>
    <dgm:pt modelId="{67D15CF9-5179-46A1-A660-198859E5E786}" type="pres">
      <dgm:prSet presAssocID="{23F506CE-A685-4A5E-93FC-24A3DA40D6B8}" presName="textNode" presStyleLbl="node1" presStyleIdx="3" presStyleCnt="5" custScaleX="81655" custLinFactNeighborX="-17184">
        <dgm:presLayoutVars>
          <dgm:bulletEnabled val="1"/>
        </dgm:presLayoutVars>
      </dgm:prSet>
      <dgm:spPr>
        <a:prstGeom prst="roundRect">
          <a:avLst/>
        </a:prstGeom>
      </dgm:spPr>
      <dgm:t>
        <a:bodyPr/>
        <a:lstStyle/>
        <a:p>
          <a:endParaRPr lang="zh-CN" altLang="en-US"/>
        </a:p>
      </dgm:t>
    </dgm:pt>
    <dgm:pt modelId="{99451F09-BBCA-4B54-900B-4EF0624A6908}" type="pres">
      <dgm:prSet presAssocID="{68199A3D-F93C-4353-AC30-37D500A495AF}" presName="sibTrans" presStyleCnt="0"/>
      <dgm:spPr/>
    </dgm:pt>
    <dgm:pt modelId="{82699592-9DDB-4624-8A67-3BE34F82486E}" type="pres">
      <dgm:prSet presAssocID="{94851F66-A1D5-4E17-9AB3-7E993FD4BA8E}" presName="textNode" presStyleLbl="node1" presStyleIdx="4" presStyleCnt="5" custScaleX="76114">
        <dgm:presLayoutVars>
          <dgm:bulletEnabled val="1"/>
        </dgm:presLayoutVars>
      </dgm:prSet>
      <dgm:spPr>
        <a:prstGeom prst="roundRect">
          <a:avLst/>
        </a:prstGeom>
      </dgm:spPr>
      <dgm:t>
        <a:bodyPr/>
        <a:lstStyle/>
        <a:p>
          <a:endParaRPr lang="zh-CN" altLang="en-US"/>
        </a:p>
      </dgm:t>
    </dgm:pt>
  </dgm:ptLst>
  <dgm:cxnLst>
    <dgm:cxn modelId="{1ADFDBE7-FDEA-4260-B7FF-BB7C51BD9A39}" srcId="{D612B44F-E5A9-4C19-AECA-D007C233DC19}" destId="{C8049CE1-882F-4113-AF64-2EF530626C8B}" srcOrd="1" destOrd="0" parTransId="{BBC83CB8-0E9A-41BF-A05E-9C9AA1AD0F35}" sibTransId="{C574F528-7DE8-4428-8E9C-EBD2EE98725A}"/>
    <dgm:cxn modelId="{0F586F7E-DAEE-4D57-B7FE-F273D49E5710}" srcId="{D612B44F-E5A9-4C19-AECA-D007C233DC19}" destId="{4CB57901-547E-4449-AEC8-64389282002B}" srcOrd="2" destOrd="0" parTransId="{BF7E5ABE-0432-4B71-9DD0-DCEA9CA05384}" sibTransId="{A3AF5319-38DB-4F58-BE22-BCFA60E8EA65}"/>
    <dgm:cxn modelId="{4D842D63-305C-483E-8BC4-5B170EFF9842}" type="presOf" srcId="{D612B44F-E5A9-4C19-AECA-D007C233DC19}" destId="{9839D424-3644-4897-8B9D-A1971FB583EE}" srcOrd="0" destOrd="0" presId="urn:microsoft.com/office/officeart/2005/8/layout/hProcess9"/>
    <dgm:cxn modelId="{9BBFEA66-C018-498A-9209-EF40884D6EEF}" srcId="{D612B44F-E5A9-4C19-AECA-D007C233DC19}" destId="{94851F66-A1D5-4E17-9AB3-7E993FD4BA8E}" srcOrd="4" destOrd="0" parTransId="{1031CE71-A5BC-4798-B36C-C92FA2EB37C5}" sibTransId="{4650356A-4980-4212-AFD8-C6F03C60D60A}"/>
    <dgm:cxn modelId="{3303D397-88F7-458B-A291-C6E0E7E82783}" type="presOf" srcId="{2032E7DA-5623-4DC9-82A5-D1B1780E7806}" destId="{074C35FE-7E05-4A36-8176-FD1FFCBD0596}" srcOrd="0" destOrd="0" presId="urn:microsoft.com/office/officeart/2005/8/layout/hProcess9"/>
    <dgm:cxn modelId="{B9C1850C-0FE3-426E-AA5B-A6B5144FAC68}" srcId="{D612B44F-E5A9-4C19-AECA-D007C233DC19}" destId="{23F506CE-A685-4A5E-93FC-24A3DA40D6B8}" srcOrd="3" destOrd="0" parTransId="{47F7A269-684C-42DC-8704-16D92E07F9E5}" sibTransId="{68199A3D-F93C-4353-AC30-37D500A495AF}"/>
    <dgm:cxn modelId="{788D7206-B7B8-4772-906E-53FFB581A88F}" type="presOf" srcId="{23F506CE-A685-4A5E-93FC-24A3DA40D6B8}" destId="{67D15CF9-5179-46A1-A660-198859E5E786}" srcOrd="0" destOrd="0" presId="urn:microsoft.com/office/officeart/2005/8/layout/hProcess9"/>
    <dgm:cxn modelId="{2A4679F6-C56A-49B1-8887-909E12C271B5}" type="presOf" srcId="{4CB57901-547E-4449-AEC8-64389282002B}" destId="{EA9C3EC2-12DD-4D31-8199-B4865CDE1617}" srcOrd="0" destOrd="0" presId="urn:microsoft.com/office/officeart/2005/8/layout/hProcess9"/>
    <dgm:cxn modelId="{AD3B5A49-68DA-4E57-BA3E-CA4F148BCA7D}" type="presOf" srcId="{C8049CE1-882F-4113-AF64-2EF530626C8B}" destId="{A724122E-4719-4277-9AC8-E16235D86D74}" srcOrd="0" destOrd="0" presId="urn:microsoft.com/office/officeart/2005/8/layout/hProcess9"/>
    <dgm:cxn modelId="{C5EC1546-AA45-4E00-919C-82943AC2EF4E}" srcId="{D612B44F-E5A9-4C19-AECA-D007C233DC19}" destId="{2032E7DA-5623-4DC9-82A5-D1B1780E7806}" srcOrd="0" destOrd="0" parTransId="{6C5920BC-D353-4DB4-999D-836A4EDC54A2}" sibTransId="{2E6BA9D1-37D7-4A11-B03F-8D13A6324B23}"/>
    <dgm:cxn modelId="{44FAD185-DDE9-4D42-BC1D-005FA3332F31}" type="presOf" srcId="{94851F66-A1D5-4E17-9AB3-7E993FD4BA8E}" destId="{82699592-9DDB-4624-8A67-3BE34F82486E}" srcOrd="0" destOrd="0" presId="urn:microsoft.com/office/officeart/2005/8/layout/hProcess9"/>
    <dgm:cxn modelId="{6FE4F242-21CE-40BA-9336-EF821A248CEB}" type="presParOf" srcId="{9839D424-3644-4897-8B9D-A1971FB583EE}" destId="{21A75A8D-709A-434F-8A03-C0AD9DCE456D}" srcOrd="0" destOrd="0" presId="urn:microsoft.com/office/officeart/2005/8/layout/hProcess9"/>
    <dgm:cxn modelId="{88573656-75BD-4F33-AB87-7081E15DDCEB}" type="presParOf" srcId="{9839D424-3644-4897-8B9D-A1971FB583EE}" destId="{296E3B56-3A2D-4856-9EA5-FA6E5F8E9DA9}" srcOrd="1" destOrd="0" presId="urn:microsoft.com/office/officeart/2005/8/layout/hProcess9"/>
    <dgm:cxn modelId="{345BF7C6-65BD-4C09-9BEF-E2D225BEAC9B}" type="presParOf" srcId="{296E3B56-3A2D-4856-9EA5-FA6E5F8E9DA9}" destId="{074C35FE-7E05-4A36-8176-FD1FFCBD0596}" srcOrd="0" destOrd="0" presId="urn:microsoft.com/office/officeart/2005/8/layout/hProcess9"/>
    <dgm:cxn modelId="{3727AB3C-5C1E-4AED-8C43-E44592DB2047}" type="presParOf" srcId="{296E3B56-3A2D-4856-9EA5-FA6E5F8E9DA9}" destId="{9D58CEFE-F1DD-4D3F-8D3A-5C43FCECFB1D}" srcOrd="1" destOrd="0" presId="urn:microsoft.com/office/officeart/2005/8/layout/hProcess9"/>
    <dgm:cxn modelId="{AD1E1296-B913-4A0B-A592-34571319E58C}" type="presParOf" srcId="{296E3B56-3A2D-4856-9EA5-FA6E5F8E9DA9}" destId="{A724122E-4719-4277-9AC8-E16235D86D74}" srcOrd="2" destOrd="0" presId="urn:microsoft.com/office/officeart/2005/8/layout/hProcess9"/>
    <dgm:cxn modelId="{94712BB7-BA4A-45D4-88E2-5E0B2769B1FF}" type="presParOf" srcId="{296E3B56-3A2D-4856-9EA5-FA6E5F8E9DA9}" destId="{8F5BF10E-999E-4423-B727-03FDB0331E8D}" srcOrd="3" destOrd="0" presId="urn:microsoft.com/office/officeart/2005/8/layout/hProcess9"/>
    <dgm:cxn modelId="{ABEFFCD6-6A48-4C3C-A926-AA41DDF787E0}" type="presParOf" srcId="{296E3B56-3A2D-4856-9EA5-FA6E5F8E9DA9}" destId="{EA9C3EC2-12DD-4D31-8199-B4865CDE1617}" srcOrd="4" destOrd="0" presId="urn:microsoft.com/office/officeart/2005/8/layout/hProcess9"/>
    <dgm:cxn modelId="{1E4F2591-0FB1-48E2-A83C-DD16F48FE56C}" type="presParOf" srcId="{296E3B56-3A2D-4856-9EA5-FA6E5F8E9DA9}" destId="{E00188BF-56AC-4EB8-BD92-FDBCDE875B3E}" srcOrd="5" destOrd="0" presId="urn:microsoft.com/office/officeart/2005/8/layout/hProcess9"/>
    <dgm:cxn modelId="{FC8F95D9-14B1-4EF9-90D6-6917BF51E2F2}" type="presParOf" srcId="{296E3B56-3A2D-4856-9EA5-FA6E5F8E9DA9}" destId="{67D15CF9-5179-46A1-A660-198859E5E786}" srcOrd="6" destOrd="0" presId="urn:microsoft.com/office/officeart/2005/8/layout/hProcess9"/>
    <dgm:cxn modelId="{5D9DB8C2-E67F-4BFE-BEA9-AC95E7700237}" type="presParOf" srcId="{296E3B56-3A2D-4856-9EA5-FA6E5F8E9DA9}" destId="{99451F09-BBCA-4B54-900B-4EF0624A6908}" srcOrd="7" destOrd="0" presId="urn:microsoft.com/office/officeart/2005/8/layout/hProcess9"/>
    <dgm:cxn modelId="{C35A6501-3185-4D51-B5C7-642EF0B91FE3}" type="presParOf" srcId="{296E3B56-3A2D-4856-9EA5-FA6E5F8E9DA9}" destId="{82699592-9DDB-4624-8A67-3BE34F82486E}" srcOrd="8" destOrd="0" presId="urn:microsoft.com/office/officeart/2005/8/layout/hProcess9"/>
  </dgm:cxnLst>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E39C0-5E92-4096-80ED-1C2FF822085D}">
      <dsp:nvSpPr>
        <dsp:cNvPr id="0" name=""/>
        <dsp:cNvSpPr/>
      </dsp:nvSpPr>
      <dsp:spPr>
        <a:xfrm>
          <a:off x="3674" y="0"/>
          <a:ext cx="2139000" cy="488974"/>
        </a:xfrm>
        <a:prstGeom prst="chevron">
          <a:avLst/>
        </a:prstGeom>
        <a:solidFill>
          <a:srgbClr val="009BD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人才培养定位</a:t>
          </a:r>
          <a:endParaRPr lang="zh-CN" altLang="en-US" sz="2000" b="1" kern="1200" dirty="0">
            <a:latin typeface="微软雅黑" panose="020B0503020204020204" pitchFamily="34" charset="-122"/>
            <a:ea typeface="微软雅黑" panose="020B0503020204020204" pitchFamily="34" charset="-122"/>
          </a:endParaRPr>
        </a:p>
      </dsp:txBody>
      <dsp:txXfrm>
        <a:off x="248161" y="0"/>
        <a:ext cx="1650026" cy="488974"/>
      </dsp:txXfrm>
    </dsp:sp>
    <dsp:sp modelId="{0ECC150B-BC13-41C4-99A7-D0579C1BA342}">
      <dsp:nvSpPr>
        <dsp:cNvPr id="0" name=""/>
        <dsp:cNvSpPr/>
      </dsp:nvSpPr>
      <dsp:spPr>
        <a:xfrm>
          <a:off x="1928775" y="0"/>
          <a:ext cx="2139000" cy="488974"/>
        </a:xfrm>
        <a:prstGeom prst="chevron">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能力要素分析</a:t>
          </a:r>
          <a:endParaRPr lang="zh-CN" altLang="en-US" sz="2000" b="1" kern="1200" dirty="0">
            <a:latin typeface="微软雅黑" panose="020B0503020204020204" pitchFamily="34" charset="-122"/>
            <a:ea typeface="微软雅黑" panose="020B0503020204020204" pitchFamily="34" charset="-122"/>
          </a:endParaRPr>
        </a:p>
      </dsp:txBody>
      <dsp:txXfrm>
        <a:off x="2173262" y="0"/>
        <a:ext cx="1650026" cy="488974"/>
      </dsp:txXfrm>
    </dsp:sp>
    <dsp:sp modelId="{9CB697FC-40C9-42A1-9709-D49B79356EC3}">
      <dsp:nvSpPr>
        <dsp:cNvPr id="0" name=""/>
        <dsp:cNvSpPr/>
      </dsp:nvSpPr>
      <dsp:spPr>
        <a:xfrm>
          <a:off x="3853875" y="0"/>
          <a:ext cx="2139000" cy="488974"/>
        </a:xfrm>
        <a:prstGeom prst="chevron">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知识体系构建</a:t>
          </a:r>
          <a:endParaRPr lang="zh-CN" altLang="en-US" sz="2000" b="1" kern="1200" dirty="0">
            <a:latin typeface="微软雅黑" panose="020B0503020204020204" pitchFamily="34" charset="-122"/>
            <a:ea typeface="微软雅黑" panose="020B0503020204020204" pitchFamily="34" charset="-122"/>
          </a:endParaRPr>
        </a:p>
      </dsp:txBody>
      <dsp:txXfrm>
        <a:off x="4098362" y="0"/>
        <a:ext cx="1650026" cy="488974"/>
      </dsp:txXfrm>
    </dsp:sp>
    <dsp:sp modelId="{A0150D4D-9BC0-4FE4-A320-0D824E37F13B}">
      <dsp:nvSpPr>
        <dsp:cNvPr id="0" name=""/>
        <dsp:cNvSpPr/>
      </dsp:nvSpPr>
      <dsp:spPr>
        <a:xfrm>
          <a:off x="5778976" y="0"/>
          <a:ext cx="2139000" cy="488974"/>
        </a:xfrm>
        <a:prstGeom prst="chevron">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课程设置模块</a:t>
          </a:r>
          <a:endParaRPr lang="zh-CN" altLang="en-US" sz="2000" b="1" kern="1200" dirty="0">
            <a:latin typeface="微软雅黑" panose="020B0503020204020204" pitchFamily="34" charset="-122"/>
            <a:ea typeface="微软雅黑" panose="020B0503020204020204" pitchFamily="34" charset="-122"/>
          </a:endParaRPr>
        </a:p>
      </dsp:txBody>
      <dsp:txXfrm>
        <a:off x="6023463" y="0"/>
        <a:ext cx="1650026" cy="4889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75A8D-709A-434F-8A03-C0AD9DCE456D}">
      <dsp:nvSpPr>
        <dsp:cNvPr id="0" name=""/>
        <dsp:cNvSpPr/>
      </dsp:nvSpPr>
      <dsp:spPr>
        <a:xfrm>
          <a:off x="0" y="0"/>
          <a:ext cx="5969946" cy="1295687"/>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74C35FE-7E05-4A36-8176-FD1FFCBD0596}">
      <dsp:nvSpPr>
        <dsp:cNvPr id="0" name=""/>
        <dsp:cNvSpPr/>
      </dsp:nvSpPr>
      <dsp:spPr>
        <a:xfrm>
          <a:off x="34153" y="388706"/>
          <a:ext cx="1053449" cy="518275"/>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ts val="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400" b="1" kern="1200" dirty="0">
            <a:solidFill>
              <a:sysClr val="window" lastClr="FFFFFF"/>
            </a:solidFill>
            <a:latin typeface="微软雅黑" panose="020B0503020204020204" pitchFamily="34" charset="-122"/>
            <a:ea typeface="微软雅黑" panose="020B0503020204020204" pitchFamily="34" charset="-122"/>
            <a:cs typeface="+mn-cs"/>
          </a:endParaRPr>
        </a:p>
        <a:p>
          <a:pPr lvl="0" algn="ctr" defTabSz="622300">
            <a:lnSpc>
              <a:spcPct val="90000"/>
            </a:lnSpc>
            <a:spcBef>
              <a:spcPct val="0"/>
            </a:spcBef>
            <a:spcAft>
              <a:spcPts val="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文化熏陶</a:t>
          </a:r>
        </a:p>
      </dsp:txBody>
      <dsp:txXfrm>
        <a:off x="59453" y="414006"/>
        <a:ext cx="1002849" cy="467675"/>
      </dsp:txXfrm>
    </dsp:sp>
    <dsp:sp modelId="{A724122E-4719-4277-9AC8-E16235D86D74}">
      <dsp:nvSpPr>
        <dsp:cNvPr id="0" name=""/>
        <dsp:cNvSpPr/>
      </dsp:nvSpPr>
      <dsp:spPr>
        <a:xfrm>
          <a:off x="1306473" y="388706"/>
          <a:ext cx="876324" cy="518275"/>
        </a:xfrm>
        <a:prstGeom prst="roundRect">
          <a:avLst/>
        </a:prstGeo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ts val="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创新</a:t>
          </a:r>
          <a:r>
            <a:rPr lang="zh-CN" altLang="en-US" sz="1400" b="1" kern="1200" dirty="0" smtClean="0">
              <a:solidFill>
                <a:sysClr val="window" lastClr="FFFFFF"/>
              </a:solidFill>
              <a:latin typeface="微软雅黑" panose="020B0503020204020204" pitchFamily="34" charset="-122"/>
              <a:ea typeface="微软雅黑" panose="020B0503020204020204" pitchFamily="34" charset="-122"/>
              <a:cs typeface="+mn-cs"/>
            </a:rPr>
            <a:t>思</a:t>
          </a:r>
          <a:endParaRPr lang="en-US" altLang="zh-CN" sz="1400" b="1" kern="1200" dirty="0" smtClean="0">
            <a:solidFill>
              <a:sysClr val="window" lastClr="FFFFFF"/>
            </a:solidFill>
            <a:latin typeface="微软雅黑" panose="020B0503020204020204" pitchFamily="34" charset="-122"/>
            <a:ea typeface="微软雅黑" panose="020B0503020204020204" pitchFamily="34" charset="-122"/>
            <a:cs typeface="+mn-cs"/>
          </a:endParaRPr>
        </a:p>
        <a:p>
          <a:pPr lvl="0" algn="ctr" defTabSz="622300">
            <a:lnSpc>
              <a:spcPct val="90000"/>
            </a:lnSpc>
            <a:spcBef>
              <a:spcPct val="0"/>
            </a:spcBef>
            <a:spcAft>
              <a:spcPts val="0"/>
            </a:spcAft>
          </a:pPr>
          <a:r>
            <a:rPr lang="zh-CN" altLang="en-US" sz="1400" b="1" kern="1200" dirty="0" smtClean="0">
              <a:solidFill>
                <a:sysClr val="window" lastClr="FFFFFF"/>
              </a:solidFill>
              <a:latin typeface="微软雅黑" panose="020B0503020204020204" pitchFamily="34" charset="-122"/>
              <a:ea typeface="微软雅黑" panose="020B0503020204020204" pitchFamily="34" charset="-122"/>
              <a:cs typeface="+mn-cs"/>
            </a:rPr>
            <a:t>维</a:t>
          </a: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训练</a:t>
          </a:r>
        </a:p>
      </dsp:txBody>
      <dsp:txXfrm>
        <a:off x="1331773" y="414006"/>
        <a:ext cx="825724" cy="467675"/>
      </dsp:txXfrm>
    </dsp:sp>
    <dsp:sp modelId="{EA9C3EC2-12DD-4D31-8199-B4865CDE1617}">
      <dsp:nvSpPr>
        <dsp:cNvPr id="0" name=""/>
        <dsp:cNvSpPr/>
      </dsp:nvSpPr>
      <dsp:spPr>
        <a:xfrm>
          <a:off x="2451291" y="388706"/>
          <a:ext cx="933011" cy="518275"/>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创客实践</a:t>
          </a:r>
        </a:p>
      </dsp:txBody>
      <dsp:txXfrm>
        <a:off x="2476591" y="414006"/>
        <a:ext cx="882411" cy="467675"/>
      </dsp:txXfrm>
    </dsp:sp>
    <dsp:sp modelId="{67D15CF9-5179-46A1-A660-198859E5E786}">
      <dsp:nvSpPr>
        <dsp:cNvPr id="0" name=""/>
        <dsp:cNvSpPr/>
      </dsp:nvSpPr>
      <dsp:spPr>
        <a:xfrm>
          <a:off x="3615960" y="388706"/>
          <a:ext cx="979028" cy="518275"/>
        </a:xfrm>
        <a:prstGeom prst="roundRect">
          <a:avLst/>
        </a:prstGeo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60000"/>
            </a:lnSpc>
            <a:spcBef>
              <a:spcPct val="0"/>
            </a:spcBef>
            <a:spcAft>
              <a:spcPts val="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创业</a:t>
          </a:r>
          <a:r>
            <a:rPr lang="zh-CN" altLang="en-US" sz="1400" b="1" kern="1200" dirty="0" smtClean="0">
              <a:solidFill>
                <a:sysClr val="window" lastClr="FFFFFF"/>
              </a:solidFill>
              <a:latin typeface="微软雅黑" panose="020B0503020204020204" pitchFamily="34" charset="-122"/>
              <a:ea typeface="微软雅黑" panose="020B0503020204020204" pitchFamily="34" charset="-122"/>
              <a:cs typeface="+mn-cs"/>
            </a:rPr>
            <a:t>能</a:t>
          </a:r>
          <a:endParaRPr lang="en-US" altLang="zh-CN" sz="1400" b="1" kern="1200" dirty="0" smtClean="0">
            <a:solidFill>
              <a:sysClr val="window" lastClr="FFFFFF"/>
            </a:solidFill>
            <a:latin typeface="微软雅黑" panose="020B0503020204020204" pitchFamily="34" charset="-122"/>
            <a:ea typeface="微软雅黑" panose="020B0503020204020204" pitchFamily="34" charset="-122"/>
            <a:cs typeface="+mn-cs"/>
          </a:endParaRPr>
        </a:p>
        <a:p>
          <a:pPr lvl="0" algn="ctr" defTabSz="622300">
            <a:lnSpc>
              <a:spcPct val="60000"/>
            </a:lnSpc>
            <a:spcBef>
              <a:spcPct val="0"/>
            </a:spcBef>
            <a:spcAft>
              <a:spcPts val="0"/>
            </a:spcAft>
          </a:pPr>
          <a:r>
            <a:rPr lang="zh-CN" altLang="en-US" sz="1400" b="1" kern="1200" dirty="0" smtClean="0">
              <a:solidFill>
                <a:sysClr val="window" lastClr="FFFFFF"/>
              </a:solidFill>
              <a:latin typeface="微软雅黑" panose="020B0503020204020204" pitchFamily="34" charset="-122"/>
              <a:ea typeface="微软雅黑" panose="020B0503020204020204" pitchFamily="34" charset="-122"/>
              <a:cs typeface="+mn-cs"/>
            </a:rPr>
            <a:t>力</a:t>
          </a: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培养</a:t>
          </a:r>
        </a:p>
      </dsp:txBody>
      <dsp:txXfrm>
        <a:off x="3641260" y="414006"/>
        <a:ext cx="928428" cy="467675"/>
      </dsp:txXfrm>
    </dsp:sp>
    <dsp:sp modelId="{82699592-9DDB-4624-8A67-3BE34F82486E}">
      <dsp:nvSpPr>
        <dsp:cNvPr id="0" name=""/>
        <dsp:cNvSpPr/>
      </dsp:nvSpPr>
      <dsp:spPr>
        <a:xfrm>
          <a:off x="4800735" y="388706"/>
          <a:ext cx="912593" cy="518275"/>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孵化引领</a:t>
          </a:r>
        </a:p>
      </dsp:txBody>
      <dsp:txXfrm>
        <a:off x="4826035" y="414006"/>
        <a:ext cx="861993" cy="4676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02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2019/3/9</a:t>
            </a:fld>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97281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4175" y="849313"/>
            <a:ext cx="4078288" cy="2293937"/>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C938DD-1231-4649-BA5D-2D6E5B95CF43}"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F9945-5894-4301-A796-BDED562259E7}" type="slidenum">
              <a:rPr lang="zh-CN" altLang="en-US" smtClean="0"/>
              <a:pPr/>
              <a:t>12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F9945-5894-4301-A796-BDED562259E7}" type="slidenum">
              <a:rPr lang="zh-CN" altLang="en-US" smtClean="0"/>
              <a:pPr/>
              <a:t>14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F9945-5894-4301-A796-BDED562259E7}" type="slidenum">
              <a:rPr lang="zh-CN" altLang="en-US" smtClean="0"/>
              <a:pPr/>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1" fmla="*/ 0 w 2772947"/>
                <a:gd name="connsiteY0-2" fmla="*/ 0 h 139148"/>
                <a:gd name="connsiteX1-3" fmla="*/ 2772947 w 2772947"/>
                <a:gd name="connsiteY1-4" fmla="*/ 0 h 139148"/>
                <a:gd name="connsiteX2-5" fmla="*/ 2713313 w 2772947"/>
                <a:gd name="connsiteY2-6" fmla="*/ 139148 h 139148"/>
                <a:gd name="connsiteX3-7" fmla="*/ 0 w 2772947"/>
                <a:gd name="connsiteY3-8" fmla="*/ 139148 h 139148"/>
                <a:gd name="connsiteX4-9" fmla="*/ 0 w 2772947"/>
                <a:gd name="connsiteY4-10" fmla="*/ 0 h 139148"/>
                <a:gd name="connsiteX0-11" fmla="*/ 0 w 2723251"/>
                <a:gd name="connsiteY0-12" fmla="*/ 0 h 139148"/>
                <a:gd name="connsiteX1-13" fmla="*/ 2723251 w 2723251"/>
                <a:gd name="connsiteY1-14" fmla="*/ 0 h 139148"/>
                <a:gd name="connsiteX2-15" fmla="*/ 2713313 w 2723251"/>
                <a:gd name="connsiteY2-16" fmla="*/ 139148 h 139148"/>
                <a:gd name="connsiteX3-17" fmla="*/ 0 w 2723251"/>
                <a:gd name="connsiteY3-18" fmla="*/ 139148 h 139148"/>
                <a:gd name="connsiteX4-19" fmla="*/ 0 w 2723251"/>
                <a:gd name="connsiteY4-20" fmla="*/ 0 h 139148"/>
                <a:gd name="connsiteX0-21" fmla="*/ 0 w 2725219"/>
                <a:gd name="connsiteY0-22" fmla="*/ 0 h 139148"/>
                <a:gd name="connsiteX1-23" fmla="*/ 2723251 w 2725219"/>
                <a:gd name="connsiteY1-24" fmla="*/ 0 h 139148"/>
                <a:gd name="connsiteX2-25" fmla="*/ 2725219 w 2725219"/>
                <a:gd name="connsiteY2-26" fmla="*/ 139148 h 139148"/>
                <a:gd name="connsiteX3-27" fmla="*/ 0 w 2725219"/>
                <a:gd name="connsiteY3-28" fmla="*/ 139148 h 139148"/>
                <a:gd name="connsiteX4-29" fmla="*/ 0 w 2725219"/>
                <a:gd name="connsiteY4-30" fmla="*/ 0 h 139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anose="020B0503020204020204" pitchFamily="34" charset="-122"/>
                </a:rPr>
                <a:t>深圳国泰安教育技术股份有限公司</a:t>
              </a:r>
              <a:endParaRPr lang="zh-CN" altLang="en-US" sz="1000" b="0" dirty="0">
                <a:solidFill>
                  <a:srgbClr val="3E3A39"/>
                </a:solidFill>
                <a:latin typeface="微软雅黑" panose="020B0503020204020204"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cstate="print"/>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3715" t="560" r="13801" b="663"/>
            <a:stretch>
              <a:fillRect/>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endParaRPr>
            </a:p>
          </p:txBody>
        </p:sp>
      </p:gr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标题">
    <p:spTree>
      <p:nvGrpSpPr>
        <p:cNvPr id="1" name=""/>
        <p:cNvGrpSpPr/>
        <p:nvPr/>
      </p:nvGrpSpPr>
      <p:grpSpPr>
        <a:xfrm>
          <a:off x="0" y="0"/>
          <a:ext cx="0" cy="0"/>
          <a:chOff x="0" y="0"/>
          <a:chExt cx="0" cy="0"/>
        </a:xfrm>
      </p:grpSpPr>
      <p:grpSp>
        <p:nvGrpSpPr>
          <p:cNvPr id="7" name="组合 6"/>
          <p:cNvGrpSpPr/>
          <p:nvPr/>
        </p:nvGrpSpPr>
        <p:grpSpPr>
          <a:xfrm>
            <a:off x="4" y="6585056"/>
            <a:ext cx="9429060" cy="168965"/>
            <a:chOff x="0" y="6718852"/>
            <a:chExt cx="7871927" cy="139148"/>
          </a:xfrm>
        </p:grpSpPr>
        <p:sp>
          <p:nvSpPr>
            <p:cNvPr id="8" name="矩形 7"/>
            <p:cNvSpPr/>
            <p:nvPr/>
          </p:nvSpPr>
          <p:spPr>
            <a:xfrm>
              <a:off x="0" y="6718852"/>
              <a:ext cx="1948070" cy="1391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a:solidFill>
                  <a:prstClr val="white"/>
                </a:solidFill>
              </a:endParaRPr>
            </a:p>
          </p:txBody>
        </p:sp>
        <p:sp>
          <p:nvSpPr>
            <p:cNvPr id="9" name="矩形 8"/>
            <p:cNvSpPr/>
            <p:nvPr/>
          </p:nvSpPr>
          <p:spPr>
            <a:xfrm>
              <a:off x="1965435" y="6718852"/>
              <a:ext cx="3160575"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1" fmla="*/ 0 w 2772947"/>
                <a:gd name="connsiteY0-2" fmla="*/ 0 h 139148"/>
                <a:gd name="connsiteX1-3" fmla="*/ 2772947 w 2772947"/>
                <a:gd name="connsiteY1-4" fmla="*/ 0 h 139148"/>
                <a:gd name="connsiteX2-5" fmla="*/ 2713313 w 2772947"/>
                <a:gd name="connsiteY2-6" fmla="*/ 139148 h 139148"/>
                <a:gd name="connsiteX3-7" fmla="*/ 0 w 2772947"/>
                <a:gd name="connsiteY3-8" fmla="*/ 139148 h 139148"/>
                <a:gd name="connsiteX4-9" fmla="*/ 0 w 2772947"/>
                <a:gd name="connsiteY4-10" fmla="*/ 0 h 139148"/>
                <a:gd name="connsiteX0-11" fmla="*/ 0 w 2723251"/>
                <a:gd name="connsiteY0-12" fmla="*/ 0 h 139148"/>
                <a:gd name="connsiteX1-13" fmla="*/ 2723251 w 2723251"/>
                <a:gd name="connsiteY1-14" fmla="*/ 0 h 139148"/>
                <a:gd name="connsiteX2-15" fmla="*/ 2713313 w 2723251"/>
                <a:gd name="connsiteY2-16" fmla="*/ 139148 h 139148"/>
                <a:gd name="connsiteX3-17" fmla="*/ 0 w 2723251"/>
                <a:gd name="connsiteY3-18" fmla="*/ 139148 h 139148"/>
                <a:gd name="connsiteX4-19" fmla="*/ 0 w 2723251"/>
                <a:gd name="connsiteY4-20" fmla="*/ 0 h 139148"/>
                <a:gd name="connsiteX0-21" fmla="*/ 0 w 2725219"/>
                <a:gd name="connsiteY0-22" fmla="*/ 0 h 139148"/>
                <a:gd name="connsiteX1-23" fmla="*/ 2723251 w 2725219"/>
                <a:gd name="connsiteY1-24" fmla="*/ 0 h 139148"/>
                <a:gd name="connsiteX2-25" fmla="*/ 2725219 w 2725219"/>
                <a:gd name="connsiteY2-26" fmla="*/ 139148 h 139148"/>
                <a:gd name="connsiteX3-27" fmla="*/ 0 w 2725219"/>
                <a:gd name="connsiteY3-28" fmla="*/ 139148 h 139148"/>
                <a:gd name="connsiteX4-29" fmla="*/ 0 w 2725219"/>
                <a:gd name="connsiteY4-30" fmla="*/ 0 h 139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25219" h="139148">
                  <a:moveTo>
                    <a:pt x="0" y="0"/>
                  </a:moveTo>
                  <a:lnTo>
                    <a:pt x="2723251" y="0"/>
                  </a:lnTo>
                  <a:lnTo>
                    <a:pt x="2725219" y="139148"/>
                  </a:lnTo>
                  <a:lnTo>
                    <a:pt x="0" y="139148"/>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a:solidFill>
                  <a:prstClr val="white"/>
                </a:solidFill>
              </a:endParaRPr>
            </a:p>
          </p:txBody>
        </p:sp>
      </p:grpSp>
      <p:grpSp>
        <p:nvGrpSpPr>
          <p:cNvPr id="2" name="组合 1"/>
          <p:cNvGrpSpPr/>
          <p:nvPr/>
        </p:nvGrpSpPr>
        <p:grpSpPr>
          <a:xfrm>
            <a:off x="9438588" y="6545351"/>
            <a:ext cx="2528192" cy="240066"/>
            <a:chOff x="9438585" y="6545334"/>
            <a:chExt cx="2528192" cy="240064"/>
          </a:xfrm>
        </p:grpSpPr>
        <p:sp>
          <p:nvSpPr>
            <p:cNvPr id="11" name="标题 3"/>
            <p:cNvSpPr txBox="1"/>
            <p:nvPr userDrawn="1"/>
          </p:nvSpPr>
          <p:spPr>
            <a:xfrm>
              <a:off x="9519921" y="6545334"/>
              <a:ext cx="2385843" cy="24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854710">
                <a:lnSpc>
                  <a:spcPct val="100000"/>
                </a:lnSpc>
              </a:pPr>
              <a:r>
                <a:rPr lang="zh-CN" altLang="en-US" sz="960" b="0" dirty="0" smtClean="0">
                  <a:solidFill>
                    <a:srgbClr val="3E3A39"/>
                  </a:solidFill>
                  <a:latin typeface="+mn-ea"/>
                  <a:ea typeface="+mn-ea"/>
                </a:rPr>
                <a:t>深圳国泰安教育技术股份有限公司</a:t>
              </a:r>
              <a:endParaRPr lang="zh-CN" altLang="en-US" sz="960" b="0" dirty="0">
                <a:solidFill>
                  <a:srgbClr val="3E3A39"/>
                </a:solidFill>
                <a:latin typeface="+mn-ea"/>
                <a:ea typeface="+mn-ea"/>
              </a:endParaRPr>
            </a:p>
          </p:txBody>
        </p:sp>
        <p:sp>
          <p:nvSpPr>
            <p:cNvPr id="13" name="矩形 12"/>
            <p:cNvSpPr/>
            <p:nvPr userDrawn="1"/>
          </p:nvSpPr>
          <p:spPr>
            <a:xfrm>
              <a:off x="9438585" y="6585056"/>
              <a:ext cx="168965" cy="16896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a:solidFill>
                  <a:prstClr val="white"/>
                </a:solidFill>
              </a:endParaRPr>
            </a:p>
          </p:txBody>
        </p:sp>
        <p:sp>
          <p:nvSpPr>
            <p:cNvPr id="14" name="矩形 13"/>
            <p:cNvSpPr/>
            <p:nvPr userDrawn="1"/>
          </p:nvSpPr>
          <p:spPr>
            <a:xfrm>
              <a:off x="11797812" y="6585056"/>
              <a:ext cx="168965" cy="1689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a:solidFill>
                  <a:prstClr val="white"/>
                </a:solidFill>
              </a:endParaRPr>
            </a:p>
          </p:txBody>
        </p:sp>
      </p:grpSp>
      <p:pic>
        <p:nvPicPr>
          <p:cNvPr id="15" name="图片 14"/>
          <p:cNvPicPr>
            <a:picLocks noChangeAspect="1"/>
          </p:cNvPicPr>
          <p:nvPr/>
        </p:nvPicPr>
        <p:blipFill>
          <a:blip r:embed="rId2" cstate="print"/>
          <a:stretch>
            <a:fillRect/>
          </a:stretch>
        </p:blipFill>
        <p:spPr>
          <a:xfrm>
            <a:off x="232241" y="143158"/>
            <a:ext cx="1228816" cy="268968"/>
          </a:xfrm>
          <a:prstGeom prst="rect">
            <a:avLst/>
          </a:prstGeom>
        </p:spPr>
      </p:pic>
      <p:grpSp>
        <p:nvGrpSpPr>
          <p:cNvPr id="3" name="组合 2"/>
          <p:cNvGrpSpPr/>
          <p:nvPr/>
        </p:nvGrpSpPr>
        <p:grpSpPr>
          <a:xfrm>
            <a:off x="11605717" y="152387"/>
            <a:ext cx="596587" cy="320010"/>
            <a:chOff x="11605717" y="245174"/>
            <a:chExt cx="596587" cy="320010"/>
          </a:xfrm>
        </p:grpSpPr>
        <p:sp>
          <p:nvSpPr>
            <p:cNvPr id="16" name="矩形 15"/>
            <p:cNvSpPr/>
            <p:nvPr userDrawn="1"/>
          </p:nvSpPr>
          <p:spPr>
            <a:xfrm>
              <a:off x="11882294" y="245174"/>
              <a:ext cx="320010" cy="3200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a:solidFill>
                  <a:prstClr val="white"/>
                </a:solidFill>
              </a:endParaRPr>
            </a:p>
          </p:txBody>
        </p:sp>
        <p:sp>
          <p:nvSpPr>
            <p:cNvPr id="17" name="矩形 16"/>
            <p:cNvSpPr/>
            <p:nvPr userDrawn="1"/>
          </p:nvSpPr>
          <p:spPr>
            <a:xfrm>
              <a:off x="11704004" y="245174"/>
              <a:ext cx="160005" cy="320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dirty="0">
                <a:solidFill>
                  <a:prstClr val="white"/>
                </a:solidFill>
              </a:endParaRPr>
            </a:p>
          </p:txBody>
        </p:sp>
        <p:sp>
          <p:nvSpPr>
            <p:cNvPr id="18" name="矩形 17"/>
            <p:cNvSpPr/>
            <p:nvPr userDrawn="1"/>
          </p:nvSpPr>
          <p:spPr>
            <a:xfrm>
              <a:off x="11605717" y="245174"/>
              <a:ext cx="80002" cy="320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dirty="0">
                <a:solidFill>
                  <a:prstClr val="white"/>
                </a:solidFill>
              </a:endParaRPr>
            </a:p>
          </p:txBody>
        </p:sp>
      </p:grpSp>
      <p:sp>
        <p:nvSpPr>
          <p:cNvPr id="21" name="六边形 1"/>
          <p:cNvSpPr/>
          <p:nvPr/>
        </p:nvSpPr>
        <p:spPr>
          <a:xfrm>
            <a:off x="-6350" y="312387"/>
            <a:ext cx="1774192" cy="234446"/>
          </a:xfrm>
          <a:custGeom>
            <a:avLst/>
            <a:gdLst>
              <a:gd name="connsiteX0" fmla="*/ 0 w 1396096"/>
              <a:gd name="connsiteY0" fmla="*/ 269185 h 538369"/>
              <a:gd name="connsiteX1" fmla="*/ 226034 w 1396096"/>
              <a:gd name="connsiteY1" fmla="*/ 0 h 538369"/>
              <a:gd name="connsiteX2" fmla="*/ 1170062 w 1396096"/>
              <a:gd name="connsiteY2" fmla="*/ 0 h 538369"/>
              <a:gd name="connsiteX3" fmla="*/ 1396096 w 1396096"/>
              <a:gd name="connsiteY3" fmla="*/ 269185 h 538369"/>
              <a:gd name="connsiteX4" fmla="*/ 1170062 w 1396096"/>
              <a:gd name="connsiteY4" fmla="*/ 538369 h 538369"/>
              <a:gd name="connsiteX5" fmla="*/ 226034 w 1396096"/>
              <a:gd name="connsiteY5" fmla="*/ 538369 h 538369"/>
              <a:gd name="connsiteX6" fmla="*/ 0 w 1396096"/>
              <a:gd name="connsiteY6" fmla="*/ 269185 h 538369"/>
              <a:gd name="connsiteX0-1" fmla="*/ 226034 w 1396096"/>
              <a:gd name="connsiteY0-2" fmla="*/ 0 h 538369"/>
              <a:gd name="connsiteX1-3" fmla="*/ 1170062 w 1396096"/>
              <a:gd name="connsiteY1-4" fmla="*/ 0 h 538369"/>
              <a:gd name="connsiteX2-5" fmla="*/ 1396096 w 1396096"/>
              <a:gd name="connsiteY2-6" fmla="*/ 269185 h 538369"/>
              <a:gd name="connsiteX3-7" fmla="*/ 1170062 w 1396096"/>
              <a:gd name="connsiteY3-8" fmla="*/ 538369 h 538369"/>
              <a:gd name="connsiteX4-9" fmla="*/ 226034 w 1396096"/>
              <a:gd name="connsiteY4-10" fmla="*/ 538369 h 538369"/>
              <a:gd name="connsiteX5-11" fmla="*/ 0 w 1396096"/>
              <a:gd name="connsiteY5-12" fmla="*/ 269185 h 538369"/>
              <a:gd name="connsiteX6-13" fmla="*/ 317474 w 1396096"/>
              <a:gd name="connsiteY6-14" fmla="*/ 91440 h 538369"/>
              <a:gd name="connsiteX0-15" fmla="*/ 226034 w 1396096"/>
              <a:gd name="connsiteY0-16" fmla="*/ 0 h 538369"/>
              <a:gd name="connsiteX1-17" fmla="*/ 1170062 w 1396096"/>
              <a:gd name="connsiteY1-18" fmla="*/ 0 h 538369"/>
              <a:gd name="connsiteX2-19" fmla="*/ 1396096 w 1396096"/>
              <a:gd name="connsiteY2-20" fmla="*/ 269185 h 538369"/>
              <a:gd name="connsiteX3-21" fmla="*/ 1170062 w 1396096"/>
              <a:gd name="connsiteY3-22" fmla="*/ 538369 h 538369"/>
              <a:gd name="connsiteX4-23" fmla="*/ 226034 w 1396096"/>
              <a:gd name="connsiteY4-24" fmla="*/ 538369 h 538369"/>
              <a:gd name="connsiteX5-25" fmla="*/ 0 w 1396096"/>
              <a:gd name="connsiteY5-26" fmla="*/ 269185 h 538369"/>
              <a:gd name="connsiteX0-27" fmla="*/ 1170062 w 1396096"/>
              <a:gd name="connsiteY0-28" fmla="*/ 0 h 538369"/>
              <a:gd name="connsiteX1-29" fmla="*/ 1396096 w 1396096"/>
              <a:gd name="connsiteY1-30" fmla="*/ 269185 h 538369"/>
              <a:gd name="connsiteX2-31" fmla="*/ 1170062 w 1396096"/>
              <a:gd name="connsiteY2-32" fmla="*/ 538369 h 538369"/>
              <a:gd name="connsiteX3-33" fmla="*/ 226034 w 1396096"/>
              <a:gd name="connsiteY3-34" fmla="*/ 538369 h 538369"/>
              <a:gd name="connsiteX4-35" fmla="*/ 0 w 1396096"/>
              <a:gd name="connsiteY4-36" fmla="*/ 269185 h 538369"/>
              <a:gd name="connsiteX0-37" fmla="*/ 1396096 w 1396096"/>
              <a:gd name="connsiteY0-38" fmla="*/ 0 h 269184"/>
              <a:gd name="connsiteX1-39" fmla="*/ 1170062 w 1396096"/>
              <a:gd name="connsiteY1-40" fmla="*/ 269184 h 269184"/>
              <a:gd name="connsiteX2-41" fmla="*/ 226034 w 1396096"/>
              <a:gd name="connsiteY2-42" fmla="*/ 269184 h 269184"/>
              <a:gd name="connsiteX3-43" fmla="*/ 0 w 1396096"/>
              <a:gd name="connsiteY3-44" fmla="*/ 0 h 269184"/>
            </a:gdLst>
            <a:ahLst/>
            <a:cxnLst>
              <a:cxn ang="0">
                <a:pos x="connsiteX0-1" y="connsiteY0-2"/>
              </a:cxn>
              <a:cxn ang="0">
                <a:pos x="connsiteX1-3" y="connsiteY1-4"/>
              </a:cxn>
              <a:cxn ang="0">
                <a:pos x="connsiteX2-5" y="connsiteY2-6"/>
              </a:cxn>
              <a:cxn ang="0">
                <a:pos x="connsiteX3-7" y="connsiteY3-8"/>
              </a:cxn>
            </a:cxnLst>
            <a:rect l="l" t="t" r="r" b="b"/>
            <a:pathLst>
              <a:path w="1396096" h="269184">
                <a:moveTo>
                  <a:pt x="1396096" y="0"/>
                </a:moveTo>
                <a:lnTo>
                  <a:pt x="1170062" y="269184"/>
                </a:lnTo>
                <a:lnTo>
                  <a:pt x="226034" y="269184"/>
                </a:lnTo>
                <a:lnTo>
                  <a:pt x="0" y="0"/>
                </a:lnTo>
              </a:path>
            </a:pathLst>
          </a:cu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770"/>
          </a:p>
        </p:txBody>
      </p:sp>
      <p:sp>
        <p:nvSpPr>
          <p:cNvPr id="23" name="灯片编号占位符 22"/>
          <p:cNvSpPr>
            <a:spLocks noGrp="1"/>
          </p:cNvSpPr>
          <p:nvPr>
            <p:ph type="sldNum" sz="quarter" idx="12"/>
          </p:nvPr>
        </p:nvSpPr>
        <p:spPr>
          <a:xfrm>
            <a:off x="11797814" y="227224"/>
            <a:ext cx="485573" cy="170334"/>
          </a:xfrm>
          <a:prstGeom prst="rect">
            <a:avLst/>
          </a:prstGeom>
        </p:spPr>
        <p:txBody>
          <a:bodyPr/>
          <a:lstStyle>
            <a:lvl1pPr algn="ctr">
              <a:defRPr>
                <a:solidFill>
                  <a:schemeClr val="bg1"/>
                </a:solidFill>
              </a:defRPr>
            </a:lvl1pPr>
          </a:lstStyle>
          <a:p>
            <a:fld id="{0C913308-F349-4B6D-A68A-DD1791B4A57B}" type="slidenum">
              <a:rPr lang="zh-CN" altLang="en-US" smtClean="0"/>
              <a:pPr/>
              <a:t>‹#›</a:t>
            </a:fld>
            <a:endParaRPr lang="zh-CN" altLang="en-US"/>
          </a:p>
        </p:txBody>
      </p:sp>
      <p:sp>
        <p:nvSpPr>
          <p:cNvPr id="20" name="标题 3"/>
          <p:cNvSpPr>
            <a:spLocks noGrp="1"/>
          </p:cNvSpPr>
          <p:nvPr>
            <p:ph type="title" hasCustomPrompt="1"/>
          </p:nvPr>
        </p:nvSpPr>
        <p:spPr>
          <a:xfrm>
            <a:off x="9301179" y="66169"/>
            <a:ext cx="2185214" cy="492443"/>
          </a:xfrm>
          <a:prstGeom prst="rect">
            <a:avLst/>
          </a:prstGeom>
        </p:spPr>
        <p:txBody>
          <a:bodyPr wrap="none">
            <a:spAutoFit/>
          </a:bodyPr>
          <a:lstStyle>
            <a:lvl1pPr algn="r">
              <a:defRPr sz="2600" b="1"/>
            </a:lvl1pPr>
          </a:lstStyle>
          <a:p>
            <a:r>
              <a:rPr lang="zh-CN" altLang="en-US" dirty="0" smtClean="0"/>
              <a:t>母版标题样式</a:t>
            </a:r>
            <a:endParaRPr lang="zh-CN" altLang="en-US" dirty="0"/>
          </a:p>
        </p:txBody>
      </p:sp>
      <p:cxnSp>
        <p:nvCxnSpPr>
          <p:cNvPr id="25" name="直接连接符 24"/>
          <p:cNvCxnSpPr/>
          <p:nvPr userDrawn="1"/>
        </p:nvCxnSpPr>
        <p:spPr>
          <a:xfrm>
            <a:off x="1759952" y="312388"/>
            <a:ext cx="655563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1" fmla="*/ 0 w 2772947"/>
                <a:gd name="connsiteY0-2" fmla="*/ 0 h 139148"/>
                <a:gd name="connsiteX1-3" fmla="*/ 2772947 w 2772947"/>
                <a:gd name="connsiteY1-4" fmla="*/ 0 h 139148"/>
                <a:gd name="connsiteX2-5" fmla="*/ 2713313 w 2772947"/>
                <a:gd name="connsiteY2-6" fmla="*/ 139148 h 139148"/>
                <a:gd name="connsiteX3-7" fmla="*/ 0 w 2772947"/>
                <a:gd name="connsiteY3-8" fmla="*/ 139148 h 139148"/>
                <a:gd name="connsiteX4-9" fmla="*/ 0 w 2772947"/>
                <a:gd name="connsiteY4-10" fmla="*/ 0 h 139148"/>
                <a:gd name="connsiteX0-11" fmla="*/ 0 w 2723251"/>
                <a:gd name="connsiteY0-12" fmla="*/ 0 h 139148"/>
                <a:gd name="connsiteX1-13" fmla="*/ 2723251 w 2723251"/>
                <a:gd name="connsiteY1-14" fmla="*/ 0 h 139148"/>
                <a:gd name="connsiteX2-15" fmla="*/ 2713313 w 2723251"/>
                <a:gd name="connsiteY2-16" fmla="*/ 139148 h 139148"/>
                <a:gd name="connsiteX3-17" fmla="*/ 0 w 2723251"/>
                <a:gd name="connsiteY3-18" fmla="*/ 139148 h 139148"/>
                <a:gd name="connsiteX4-19" fmla="*/ 0 w 2723251"/>
                <a:gd name="connsiteY4-20" fmla="*/ 0 h 139148"/>
                <a:gd name="connsiteX0-21" fmla="*/ 0 w 2725219"/>
                <a:gd name="connsiteY0-22" fmla="*/ 0 h 139148"/>
                <a:gd name="connsiteX1-23" fmla="*/ 2723251 w 2725219"/>
                <a:gd name="connsiteY1-24" fmla="*/ 0 h 139148"/>
                <a:gd name="connsiteX2-25" fmla="*/ 2725219 w 2725219"/>
                <a:gd name="connsiteY2-26" fmla="*/ 139148 h 139148"/>
                <a:gd name="connsiteX3-27" fmla="*/ 0 w 2725219"/>
                <a:gd name="connsiteY3-28" fmla="*/ 139148 h 139148"/>
                <a:gd name="connsiteX4-29" fmla="*/ 0 w 2725219"/>
                <a:gd name="connsiteY4-30" fmla="*/ 0 h 139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130">
                <a:lnSpc>
                  <a:spcPct val="100000"/>
                </a:lnSpc>
              </a:pPr>
              <a:r>
                <a:rPr lang="zh-CN" altLang="en-US" sz="1000" b="0" dirty="0" smtClean="0">
                  <a:solidFill>
                    <a:srgbClr val="3E3A39"/>
                  </a:solidFill>
                  <a:latin typeface="微软雅黑" panose="020B0503020204020204" pitchFamily="34" charset="-122"/>
                </a:rPr>
                <a:t>深圳国泰安教育技术股份有限公司</a:t>
              </a:r>
              <a:endParaRPr lang="zh-CN" altLang="en-US" sz="1000" b="0" dirty="0">
                <a:solidFill>
                  <a:srgbClr val="3E3A39"/>
                </a:solidFill>
                <a:latin typeface="微软雅黑" panose="020B0503020204020204"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cstate="print"/>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带小标题-标题和内容">
    <p:spTree>
      <p:nvGrpSpPr>
        <p:cNvPr id="1" name=""/>
        <p:cNvGrpSpPr/>
        <p:nvPr/>
      </p:nvGrpSpPr>
      <p:grpSpPr>
        <a:xfrm>
          <a:off x="0" y="0"/>
          <a:ext cx="0" cy="0"/>
          <a:chOff x="0" y="0"/>
          <a:chExt cx="0" cy="0"/>
        </a:xfrm>
      </p:grpSpPr>
      <p:grpSp>
        <p:nvGrpSpPr>
          <p:cNvPr id="2"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a:solidFill>
                    <a:srgbClr val="3E3A39"/>
                  </a:solidFill>
                  <a:latin typeface="微软雅黑" pitchFamily="34" charset="-122"/>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cstate="print"/>
          <a:stretch>
            <a:fillRect/>
          </a:stretch>
        </p:blipFill>
        <p:spPr>
          <a:xfrm>
            <a:off x="232238" y="218118"/>
            <a:ext cx="1228814" cy="268968"/>
          </a:xfrm>
          <a:prstGeom prst="rect">
            <a:avLst/>
          </a:prstGeom>
        </p:spPr>
      </p:pic>
      <p:grpSp>
        <p:nvGrpSpPr>
          <p:cNvPr id="4"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2">
            <a:extLst>
              <a:ext uri="{FF2B5EF4-FFF2-40B4-BE49-F238E27FC236}">
                <a16:creationId xmlns:a16="http://schemas.microsoft.com/office/drawing/2014/main" xmlns="" id="{CE34D4A0-41CC-4817-BC0B-3C6606FCC00C}"/>
              </a:ext>
            </a:extLst>
          </p:cNvPr>
          <p:cNvSpPr txBox="1"/>
          <p:nvPr userDrawn="1"/>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fld id="{AD9965C7-FCF0-4DE9-A707-BCA63C41DA27}" type="slidenum">
              <a:rPr lang="zh-CN" altLang="en-US" sz="1600" b="1" smtClean="0">
                <a:solidFill>
                  <a:prstClr val="white"/>
                </a:solidFill>
              </a:rPr>
              <a:pPr/>
              <a:t>‹#›</a:t>
            </a:fld>
            <a:endParaRPr lang="zh-CN" altLang="en-US" sz="1600" b="1" dirty="0">
              <a:solidFill>
                <a:prstClr val="white"/>
              </a:solidFill>
            </a:endParaRPr>
          </a:p>
        </p:txBody>
      </p:sp>
      <p:grpSp>
        <p:nvGrpSpPr>
          <p:cNvPr id="6" name="组合 20">
            <a:extLst>
              <a:ext uri="{FF2B5EF4-FFF2-40B4-BE49-F238E27FC236}">
                <a16:creationId xmlns:a16="http://schemas.microsoft.com/office/drawing/2014/main" xmlns="" id="{3B2CF966-C5C9-41AA-9C24-648C1260FEDA}"/>
              </a:ext>
            </a:extLst>
          </p:cNvPr>
          <p:cNvGrpSpPr/>
          <p:nvPr userDrawn="1"/>
        </p:nvGrpSpPr>
        <p:grpSpPr>
          <a:xfrm>
            <a:off x="1" y="404813"/>
            <a:ext cx="1768415" cy="241230"/>
            <a:chOff x="0" y="404813"/>
            <a:chExt cx="1794013" cy="241230"/>
          </a:xfrm>
        </p:grpSpPr>
        <p:cxnSp>
          <p:nvCxnSpPr>
            <p:cNvPr id="22" name="直接连接符 21">
              <a:extLst>
                <a:ext uri="{FF2B5EF4-FFF2-40B4-BE49-F238E27FC236}">
                  <a16:creationId xmlns:a16="http://schemas.microsoft.com/office/drawing/2014/main" xmlns="" id="{0C293657-A362-423F-B1E7-977B6AC79D56}"/>
                </a:ext>
              </a:extLst>
            </p:cNvPr>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500D607A-973D-4205-BA7D-0FE3A8FE8AB7}"/>
                </a:ext>
              </a:extLst>
            </p:cNvPr>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11786391-9C46-476F-8843-5D847BBD9176}"/>
                </a:ext>
              </a:extLst>
            </p:cNvPr>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5" name="直接连接符 24">
            <a:extLst>
              <a:ext uri="{FF2B5EF4-FFF2-40B4-BE49-F238E27FC236}">
                <a16:creationId xmlns:a16="http://schemas.microsoft.com/office/drawing/2014/main" xmlns="" id="{D1D7925A-8F52-490C-A31E-4E1068BE148B}"/>
              </a:ext>
            </a:extLst>
          </p:cNvPr>
          <p:cNvCxnSpPr>
            <a:cxnSpLocks/>
          </p:cNvCxnSpPr>
          <p:nvPr userDrawn="1"/>
        </p:nvCxnSpPr>
        <p:spPr>
          <a:xfrm>
            <a:off x="1768416" y="404812"/>
            <a:ext cx="98373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本占位符 28">
            <a:extLst>
              <a:ext uri="{FF2B5EF4-FFF2-40B4-BE49-F238E27FC236}">
                <a16:creationId xmlns:a16="http://schemas.microsoft.com/office/drawing/2014/main" xmlns="" id="{E9225B4F-F026-4A25-BC16-E487861D03E9}"/>
              </a:ext>
            </a:extLst>
          </p:cNvPr>
          <p:cNvSpPr>
            <a:spLocks noGrp="1"/>
          </p:cNvSpPr>
          <p:nvPr>
            <p:ph type="body" sz="quarter" idx="10"/>
          </p:nvPr>
        </p:nvSpPr>
        <p:spPr>
          <a:xfrm>
            <a:off x="8830733" y="174625"/>
            <a:ext cx="2765842" cy="460375"/>
          </a:xfrm>
          <a:prstGeom prst="rect">
            <a:avLst/>
          </a:prstGeom>
          <a:solidFill>
            <a:schemeClr val="bg1"/>
          </a:solidFill>
        </p:spPr>
        <p:txBody>
          <a:bodyPr/>
          <a:lstStyle>
            <a:lvl1pPr marL="0" indent="0" algn="r">
              <a:lnSpc>
                <a:spcPct val="100000"/>
              </a:lnSpc>
              <a:buFontTx/>
              <a:buNone/>
              <a:defRPr sz="2000" b="1">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文本占位符 4">
            <a:extLst>
              <a:ext uri="{FF2B5EF4-FFF2-40B4-BE49-F238E27FC236}">
                <a16:creationId xmlns:a16="http://schemas.microsoft.com/office/drawing/2014/main" xmlns="" id="{C4624434-9062-4559-843D-2E2F4AEE4DE9}"/>
              </a:ext>
            </a:extLst>
          </p:cNvPr>
          <p:cNvSpPr>
            <a:spLocks noGrp="1"/>
          </p:cNvSpPr>
          <p:nvPr>
            <p:ph type="body" sz="quarter" idx="11"/>
          </p:nvPr>
        </p:nvSpPr>
        <p:spPr>
          <a:xfrm>
            <a:off x="228925" y="834671"/>
            <a:ext cx="761675" cy="590400"/>
          </a:xfrm>
          <a:prstGeom prst="rect">
            <a:avLst/>
          </a:prstGeom>
          <a:solidFill>
            <a:srgbClr val="0070C0"/>
          </a:solidFill>
          <a:ln>
            <a:noFill/>
          </a:ln>
        </p:spPr>
        <p:txBody>
          <a:bodyPr anchor="ctr" anchorCtr="1"/>
          <a:lstStyle>
            <a:lvl1pPr marL="0" indent="0" algn="ctr">
              <a:lnSpc>
                <a:spcPct val="100000"/>
              </a:lnSpc>
              <a:spcBef>
                <a:spcPts val="0"/>
              </a:spcBef>
              <a:buFontTx/>
              <a:buNone/>
              <a:defRPr sz="1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32" name="文本占位符 4">
            <a:extLst>
              <a:ext uri="{FF2B5EF4-FFF2-40B4-BE49-F238E27FC236}">
                <a16:creationId xmlns:a16="http://schemas.microsoft.com/office/drawing/2014/main" xmlns="" id="{F9E51743-5485-4F78-A6BD-E9CC8D51663E}"/>
              </a:ext>
            </a:extLst>
          </p:cNvPr>
          <p:cNvSpPr>
            <a:spLocks noGrp="1"/>
          </p:cNvSpPr>
          <p:nvPr>
            <p:ph type="body" sz="quarter" idx="12"/>
          </p:nvPr>
        </p:nvSpPr>
        <p:spPr>
          <a:xfrm>
            <a:off x="1249310" y="834671"/>
            <a:ext cx="2997785" cy="590400"/>
          </a:xfrm>
          <a:prstGeom prst="rect">
            <a:avLst/>
          </a:prstGeom>
          <a:solidFill>
            <a:srgbClr val="DEEBF7"/>
          </a:solidFill>
          <a:ln>
            <a:noFill/>
          </a:ln>
        </p:spPr>
        <p:txBody>
          <a:bodyPr anchor="ctr" anchorCtr="0"/>
          <a:lstStyle>
            <a:lvl1pPr marL="0" indent="0" algn="l">
              <a:lnSpc>
                <a:spcPct val="100000"/>
              </a:lnSpc>
              <a:spcBef>
                <a:spcPts val="0"/>
              </a:spcBef>
              <a:buFontTx/>
              <a:buNone/>
              <a:defRPr sz="18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430143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tiff"/><Relationship Id="rId10" Type="http://schemas.openxmlformats.org/officeDocument/2006/relationships/image" Target="../media/image32.png"/><Relationship Id="rId4" Type="http://schemas.microsoft.com/office/2007/relationships/hdphoto" Target="../media/hdphoto1.wdp"/><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slideLayout" Target="../slideLayouts/slideLayout2.xml"/><Relationship Id="rId4" Type="http://schemas.openxmlformats.org/officeDocument/2006/relationships/tags" Target="../tags/tag26.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tags" Target="../tags/tag53.xml"/><Relationship Id="rId3" Type="http://schemas.openxmlformats.org/officeDocument/2006/relationships/tags" Target="../tags/tag30.xml"/><Relationship Id="rId21" Type="http://schemas.openxmlformats.org/officeDocument/2006/relationships/tags" Target="../tags/tag48.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2.xml"/><Relationship Id="rId33" Type="http://schemas.openxmlformats.org/officeDocument/2006/relationships/image" Target="../media/image41.png"/><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image" Target="../media/image37.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1.xml"/><Relationship Id="rId32" Type="http://schemas.openxmlformats.org/officeDocument/2006/relationships/image" Target="../media/image40.jpeg"/><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slideLayout" Target="../slideLayouts/slideLayout2.xml"/><Relationship Id="rId10" Type="http://schemas.openxmlformats.org/officeDocument/2006/relationships/tags" Target="../tags/tag37.xml"/><Relationship Id="rId19" Type="http://schemas.openxmlformats.org/officeDocument/2006/relationships/tags" Target="../tags/tag46.xml"/><Relationship Id="rId31" Type="http://schemas.openxmlformats.org/officeDocument/2006/relationships/image" Target="../media/image39.jpe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4.xml"/><Relationship Id="rId30" Type="http://schemas.openxmlformats.org/officeDocument/2006/relationships/image" Target="../media/image38.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57.xml"/><Relationship Id="rId7" Type="http://schemas.openxmlformats.org/officeDocument/2006/relationships/image" Target="../media/image42.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2.xml"/><Relationship Id="rId11" Type="http://schemas.openxmlformats.org/officeDocument/2006/relationships/image" Target="../media/image46.png"/><Relationship Id="rId5" Type="http://schemas.openxmlformats.org/officeDocument/2006/relationships/tags" Target="../tags/tag59.xml"/><Relationship Id="rId10" Type="http://schemas.openxmlformats.org/officeDocument/2006/relationships/image" Target="../media/image45.png"/><Relationship Id="rId4" Type="http://schemas.openxmlformats.org/officeDocument/2006/relationships/tags" Target="../tags/tag58.xml"/><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diagramLayout" Target="../diagrams/layout2.xml"/><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diagramData" Target="../diagrams/data2.xml"/><Relationship Id="rId2" Type="http://schemas.openxmlformats.org/officeDocument/2006/relationships/slideLayout" Target="../slideLayouts/slideLayout2.xml"/><Relationship Id="rId16" Type="http://schemas.microsoft.com/office/2007/relationships/diagramDrawing" Target="../diagrams/drawing2.xml"/><Relationship Id="rId1" Type="http://schemas.openxmlformats.org/officeDocument/2006/relationships/tags" Target="../tags/tag60.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diagramColors" Target="../diagrams/colors2.xml"/><Relationship Id="rId10" Type="http://schemas.openxmlformats.org/officeDocument/2006/relationships/image" Target="../media/image57.png"/><Relationship Id="rId4" Type="http://schemas.microsoft.com/office/2007/relationships/hdphoto" Target="../media/hdphoto2.wdp"/><Relationship Id="rId9" Type="http://schemas.openxmlformats.org/officeDocument/2006/relationships/image" Target="../media/image56.png"/><Relationship Id="rId1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9.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image" Target="../media/image69.png"/><Relationship Id="rId1" Type="http://schemas.openxmlformats.org/officeDocument/2006/relationships/slideLayout" Target="../slideLayouts/slideLayout9.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69"/>
            <a:ext cx="12192000" cy="1136992"/>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noAutofit/>
          </a:bodyPr>
          <a:lstStyle/>
          <a:p>
            <a:pPr algn="ctr"/>
            <a:endParaRPr lang="zh-CN" altLang="en-US">
              <a:solidFill>
                <a:prstClr val="white"/>
              </a:solidFill>
            </a:endParaRPr>
          </a:p>
        </p:txBody>
      </p:sp>
      <p:sp>
        <p:nvSpPr>
          <p:cNvPr id="18" name="矩形 17"/>
          <p:cNvSpPr/>
          <p:nvPr/>
        </p:nvSpPr>
        <p:spPr>
          <a:xfrm>
            <a:off x="0" y="175"/>
            <a:ext cx="12192000" cy="250721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
        <p:nvSpPr>
          <p:cNvPr id="19" name="任意多边形 18"/>
          <p:cNvSpPr/>
          <p:nvPr/>
        </p:nvSpPr>
        <p:spPr>
          <a:xfrm>
            <a:off x="2"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
        <p:nvSpPr>
          <p:cNvPr id="20" name="等腰三角形 19"/>
          <p:cNvSpPr/>
          <p:nvPr/>
        </p:nvSpPr>
        <p:spPr>
          <a:xfrm>
            <a:off x="0" y="174"/>
            <a:ext cx="10488059"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
        <p:nvSpPr>
          <p:cNvPr id="37" name="任意多边形 36"/>
          <p:cNvSpPr/>
          <p:nvPr/>
        </p:nvSpPr>
        <p:spPr>
          <a:xfrm>
            <a:off x="7171981" y="2"/>
            <a:ext cx="5001659"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grpSp>
        <p:nvGrpSpPr>
          <p:cNvPr id="48" name="组合 47"/>
          <p:cNvGrpSpPr/>
          <p:nvPr/>
        </p:nvGrpSpPr>
        <p:grpSpPr>
          <a:xfrm>
            <a:off x="9613901" y="6190539"/>
            <a:ext cx="1882775" cy="226831"/>
            <a:chOff x="2045679" y="6310388"/>
            <a:chExt cx="2169905" cy="261424"/>
          </a:xfrm>
          <a:solidFill>
            <a:schemeClr val="bg1"/>
          </a:solidFill>
        </p:grpSpPr>
        <p:sp>
          <p:nvSpPr>
            <p:cNvPr id="51" name="文本框 50"/>
            <p:cNvSpPr txBox="1"/>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130">
                <a:lnSpc>
                  <a:spcPct val="100000"/>
                </a:lnSpc>
              </a:pPr>
              <a:endParaRPr lang="zh-CN" altLang="en-US" sz="1000" b="0" dirty="0">
                <a:solidFill>
                  <a:srgbClr val="3E3A39"/>
                </a:solidFill>
                <a:latin typeface="微软雅黑" panose="020B0503020204020204"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90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2" y="3523"/>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pic>
        <p:nvPicPr>
          <p:cNvPr id="38" name="图片 37"/>
          <p:cNvPicPr>
            <a:picLocks noChangeAspect="1"/>
          </p:cNvPicPr>
          <p:nvPr/>
        </p:nvPicPr>
        <p:blipFill>
          <a:blip r:embed="rId3" cstate="print"/>
          <a:stretch>
            <a:fillRect/>
          </a:stretch>
        </p:blipFill>
        <p:spPr>
          <a:xfrm>
            <a:off x="481519" y="2025644"/>
            <a:ext cx="3751608" cy="444068"/>
          </a:xfrm>
          <a:prstGeom prst="rect">
            <a:avLst/>
          </a:prstGeom>
        </p:spPr>
      </p:pic>
      <p:sp>
        <p:nvSpPr>
          <p:cNvPr id="22" name="标题 3"/>
          <p:cNvSpPr txBox="1"/>
          <p:nvPr/>
        </p:nvSpPr>
        <p:spPr>
          <a:xfrm>
            <a:off x="1314450" y="2631042"/>
            <a:ext cx="10048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3200" dirty="0" smtClean="0">
                <a:solidFill>
                  <a:srgbClr val="1074BB"/>
                </a:solidFill>
                <a:latin typeface="微软雅黑" panose="020B0503020204020204" pitchFamily="34" charset="-122"/>
              </a:rPr>
              <a:t>基于产教融合下中职校特色专业建设全面解决方案</a:t>
            </a:r>
            <a:endParaRPr lang="zh-CN" sz="3200" dirty="0" smtClean="0">
              <a:solidFill>
                <a:srgbClr val="1074BB"/>
              </a:solidFill>
              <a:latin typeface="微软雅黑" panose="020B0503020204020204" pitchFamily="34" charset="-122"/>
            </a:endParaRPr>
          </a:p>
        </p:txBody>
      </p:sp>
      <p:sp>
        <p:nvSpPr>
          <p:cNvPr id="2" name="TextBox 1"/>
          <p:cNvSpPr txBox="1"/>
          <p:nvPr/>
        </p:nvSpPr>
        <p:spPr>
          <a:xfrm>
            <a:off x="4333139" y="4470299"/>
            <a:ext cx="2962275" cy="461665"/>
          </a:xfrm>
          <a:prstGeom prst="rect">
            <a:avLst/>
          </a:prstGeom>
          <a:noFill/>
        </p:spPr>
        <p:txBody>
          <a:bodyPr wrap="square" rtlCol="0">
            <a:spAutoFit/>
          </a:bodyPr>
          <a:lstStyle/>
          <a:p>
            <a:r>
              <a:rPr lang="en-US" altLang="zh-CN" sz="2400" b="1" dirty="0" smtClean="0">
                <a:solidFill>
                  <a:srgbClr val="FF0000"/>
                </a:solidFill>
              </a:rPr>
              <a:t>2019</a:t>
            </a:r>
            <a:r>
              <a:rPr lang="zh-CN" altLang="en-US" sz="2400" b="1" dirty="0" smtClean="0">
                <a:solidFill>
                  <a:srgbClr val="FF0000"/>
                </a:solidFill>
              </a:rPr>
              <a:t>年</a:t>
            </a:r>
            <a:r>
              <a:rPr lang="en-US" altLang="zh-CN" sz="2400" b="1" dirty="0" smtClean="0">
                <a:solidFill>
                  <a:srgbClr val="FF0000"/>
                </a:solidFill>
              </a:rPr>
              <a:t>3</a:t>
            </a:r>
            <a:r>
              <a:rPr lang="zh-CN" altLang="en-US" sz="2400" b="1" dirty="0" smtClean="0">
                <a:solidFill>
                  <a:srgbClr val="FF0000"/>
                </a:solidFill>
              </a:rPr>
              <a:t>月</a:t>
            </a:r>
            <a:r>
              <a:rPr lang="en-US" altLang="zh-CN" sz="2400" b="1" dirty="0" smtClean="0">
                <a:solidFill>
                  <a:srgbClr val="FF0000"/>
                </a:solidFill>
              </a:rPr>
              <a:t>2</a:t>
            </a:r>
            <a:r>
              <a:rPr lang="zh-CN" altLang="en-US" sz="2400" b="1" dirty="0" smtClean="0">
                <a:solidFill>
                  <a:srgbClr val="FF0000"/>
                </a:solidFill>
              </a:rPr>
              <a:t>日</a:t>
            </a:r>
            <a:endParaRPr lang="zh-CN" altLang="en-US" sz="2400" b="1" dirty="0">
              <a:solidFill>
                <a:srgbClr val="FF0000"/>
              </a:solidFill>
            </a:endParaRPr>
          </a:p>
        </p:txBody>
      </p:sp>
      <p:sp>
        <p:nvSpPr>
          <p:cNvPr id="23" name="TextBox 22"/>
          <p:cNvSpPr txBox="1"/>
          <p:nvPr/>
        </p:nvSpPr>
        <p:spPr>
          <a:xfrm>
            <a:off x="4171950" y="3800475"/>
            <a:ext cx="2543175" cy="461665"/>
          </a:xfrm>
          <a:prstGeom prst="rect">
            <a:avLst/>
          </a:prstGeom>
          <a:noFill/>
        </p:spPr>
        <p:txBody>
          <a:bodyPr wrap="square" rtlCol="0">
            <a:spAutoFit/>
          </a:bodyPr>
          <a:lstStyle/>
          <a:p>
            <a:r>
              <a:rPr lang="zh-CN" altLang="en-US" sz="2400" b="1" dirty="0" smtClean="0">
                <a:solidFill>
                  <a:srgbClr val="FF0000"/>
                </a:solidFill>
                <a:latin typeface="微软雅黑" pitchFamily="34" charset="-122"/>
                <a:ea typeface="微软雅黑" pitchFamily="34" charset="-122"/>
              </a:rPr>
              <a:t>专业建设事业部</a:t>
            </a:r>
            <a:endParaRPr lang="zh-CN" altLang="en-US" sz="2400" b="1" dirty="0">
              <a:solidFill>
                <a:srgbClr val="FF0000"/>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20"/>
          <p:cNvSpPr txBox="1"/>
          <p:nvPr/>
        </p:nvSpPr>
        <p:spPr>
          <a:xfrm>
            <a:off x="7954566" y="146715"/>
            <a:ext cx="3524944" cy="485675"/>
          </a:xfrm>
          <a:prstGeom prst="rect">
            <a:avLst/>
          </a:prstGeom>
        </p:spPr>
        <p:txBody>
          <a:bodyPr lIns="85588" tIns="42794" rIns="85588" bIns="42794"/>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2880" b="1" dirty="0">
              <a:solidFill>
                <a:prstClr val="black"/>
              </a:solidFill>
            </a:endParaRPr>
          </a:p>
        </p:txBody>
      </p:sp>
      <p:sp>
        <p:nvSpPr>
          <p:cNvPr id="4" name="灯片编号占位符 3"/>
          <p:cNvSpPr>
            <a:spLocks noGrp="1"/>
          </p:cNvSpPr>
          <p:nvPr>
            <p:ph type="sldNum" sz="quarter" idx="12"/>
          </p:nvPr>
        </p:nvSpPr>
        <p:spPr>
          <a:xfrm>
            <a:off x="11797814" y="138154"/>
            <a:ext cx="485573" cy="170334"/>
          </a:xfrm>
        </p:spPr>
        <p:txBody>
          <a:bodyPr/>
          <a:lstStyle/>
          <a:p>
            <a:r>
              <a:rPr lang="en-US" altLang="zh-CN" dirty="0" smtClean="0"/>
              <a:t>09</a:t>
            </a:r>
            <a:endParaRPr lang="zh-CN" altLang="en-US" dirty="0"/>
          </a:p>
        </p:txBody>
      </p:sp>
      <p:grpSp>
        <p:nvGrpSpPr>
          <p:cNvPr id="2" name="组合 33"/>
          <p:cNvGrpSpPr/>
          <p:nvPr/>
        </p:nvGrpSpPr>
        <p:grpSpPr>
          <a:xfrm>
            <a:off x="1601364" y="1493092"/>
            <a:ext cx="5255165" cy="4517028"/>
            <a:chOff x="1907704" y="913284"/>
            <a:chExt cx="3941374" cy="3764190"/>
          </a:xfrm>
        </p:grpSpPr>
        <p:sp>
          <p:nvSpPr>
            <p:cNvPr id="35" name="圆角矩形 34"/>
            <p:cNvSpPr/>
            <p:nvPr/>
          </p:nvSpPr>
          <p:spPr>
            <a:xfrm>
              <a:off x="1907704" y="2212181"/>
              <a:ext cx="1450775" cy="81448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产教融合校企合作新形式</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6" name="直接连接符 35"/>
            <p:cNvCxnSpPr>
              <a:stCxn id="35" idx="3"/>
            </p:cNvCxnSpPr>
            <p:nvPr/>
          </p:nvCxnSpPr>
          <p:spPr>
            <a:xfrm>
              <a:off x="3358479" y="2619422"/>
              <a:ext cx="2916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 name="组合 36"/>
            <p:cNvGrpSpPr/>
            <p:nvPr/>
          </p:nvGrpSpPr>
          <p:grpSpPr>
            <a:xfrm>
              <a:off x="3635896" y="913284"/>
              <a:ext cx="2213182" cy="3764190"/>
              <a:chOff x="3635896" y="913284"/>
              <a:chExt cx="2213182" cy="3764190"/>
            </a:xfrm>
          </p:grpSpPr>
          <p:sp>
            <p:nvSpPr>
              <p:cNvPr id="38" name="圆角矩形 37"/>
              <p:cNvSpPr/>
              <p:nvPr/>
            </p:nvSpPr>
            <p:spPr>
              <a:xfrm>
                <a:off x="4139952" y="913284"/>
                <a:ext cx="1709126" cy="47727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共建职教集团</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3657366" y="1151922"/>
                <a:ext cx="0" cy="33617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635896" y="1151923"/>
                <a:ext cx="46480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4139952" y="1561356"/>
                <a:ext cx="1709126" cy="47727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共建二级学院</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4139952" y="2164199"/>
                <a:ext cx="1709126" cy="47727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共建协同中心</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4139952" y="2812271"/>
                <a:ext cx="1709126" cy="47727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共建“冠名班”</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4139952" y="3505572"/>
                <a:ext cx="1709126" cy="47727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共建“工作室”</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4139952" y="4200197"/>
                <a:ext cx="1709126" cy="47727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共建股份公司</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56" name="直接连接符 55"/>
              <p:cNvCxnSpPr/>
              <p:nvPr/>
            </p:nvCxnSpPr>
            <p:spPr>
              <a:xfrm>
                <a:off x="3650137" y="2402837"/>
                <a:ext cx="46480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657365" y="3073524"/>
                <a:ext cx="46480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657366" y="3793604"/>
                <a:ext cx="46480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675143" y="1808917"/>
                <a:ext cx="46480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675143" y="4513684"/>
                <a:ext cx="46480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25" name="组合 100"/>
          <p:cNvGrpSpPr/>
          <p:nvPr/>
        </p:nvGrpSpPr>
        <p:grpSpPr>
          <a:xfrm>
            <a:off x="8464509" y="1903921"/>
            <a:ext cx="1844400" cy="3638758"/>
            <a:chOff x="3148741" y="1406539"/>
            <a:chExt cx="1383300" cy="3032298"/>
          </a:xfrm>
        </p:grpSpPr>
        <p:sp>
          <p:nvSpPr>
            <p:cNvPr id="26" name="圆角矩形 25"/>
            <p:cNvSpPr/>
            <p:nvPr/>
          </p:nvSpPr>
          <p:spPr>
            <a:xfrm>
              <a:off x="3203848" y="1406539"/>
              <a:ext cx="1279243" cy="47727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专业规划</a:t>
              </a:r>
            </a:p>
          </p:txBody>
        </p:sp>
        <p:sp>
          <p:nvSpPr>
            <p:cNvPr id="27" name="圆角矩形 26"/>
            <p:cNvSpPr/>
            <p:nvPr/>
          </p:nvSpPr>
          <p:spPr>
            <a:xfrm>
              <a:off x="3148741" y="2117423"/>
              <a:ext cx="1279243" cy="47727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教材开发</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220748" y="2783371"/>
              <a:ext cx="1279243" cy="47727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课程设置</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3220749" y="3373956"/>
              <a:ext cx="1279243" cy="47727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教学设计</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252798" y="3961560"/>
              <a:ext cx="1279243" cy="47727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实习实训</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2" name="右箭头 31"/>
          <p:cNvSpPr/>
          <p:nvPr/>
        </p:nvSpPr>
        <p:spPr>
          <a:xfrm>
            <a:off x="7299402" y="3256147"/>
            <a:ext cx="655164" cy="505896"/>
          </a:xfrm>
          <a:prstGeom prst="rightArrow">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224303" y="630171"/>
            <a:ext cx="4124413" cy="400110"/>
          </a:xfrm>
          <a:prstGeom prst="rect">
            <a:avLst/>
          </a:prstGeom>
          <a:noFill/>
        </p:spPr>
        <p:txBody>
          <a:bodyPr wrap="square" rtlCol="0">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3. </a:t>
            </a:r>
            <a:r>
              <a:rPr lang="zh-CN" altLang="en-US" sz="2000" b="1" dirty="0" smtClean="0">
                <a:solidFill>
                  <a:srgbClr val="C00000"/>
                </a:solidFill>
                <a:latin typeface="微软雅黑" panose="020B0503020204020204" pitchFamily="34" charset="-122"/>
                <a:ea typeface="微软雅黑" panose="020B0503020204020204" pitchFamily="34" charset="-122"/>
              </a:rPr>
              <a:t>创新产教融合共建专业的新形式</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20"/>
          <p:cNvSpPr txBox="1"/>
          <p:nvPr/>
        </p:nvSpPr>
        <p:spPr>
          <a:xfrm>
            <a:off x="7954566" y="146715"/>
            <a:ext cx="3524944" cy="485675"/>
          </a:xfrm>
          <a:prstGeom prst="rect">
            <a:avLst/>
          </a:prstGeom>
        </p:spPr>
        <p:txBody>
          <a:bodyPr lIns="85588" tIns="42794" rIns="85588" bIns="42794"/>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2880" b="1" dirty="0">
              <a:solidFill>
                <a:prstClr val="black"/>
              </a:solidFill>
            </a:endParaRPr>
          </a:p>
        </p:txBody>
      </p:sp>
      <p:sp>
        <p:nvSpPr>
          <p:cNvPr id="4" name="灯片编号占位符 3"/>
          <p:cNvSpPr>
            <a:spLocks noGrp="1"/>
          </p:cNvSpPr>
          <p:nvPr>
            <p:ph type="sldNum" sz="quarter" idx="12"/>
          </p:nvPr>
        </p:nvSpPr>
        <p:spPr>
          <a:xfrm>
            <a:off x="11797814" y="138154"/>
            <a:ext cx="485573" cy="170334"/>
          </a:xfrm>
        </p:spPr>
        <p:txBody>
          <a:bodyPr/>
          <a:lstStyle/>
          <a:p>
            <a:r>
              <a:rPr lang="en-US" altLang="zh-CN" dirty="0" smtClean="0"/>
              <a:t>09</a:t>
            </a:r>
            <a:endParaRPr lang="zh-CN" altLang="en-US" dirty="0"/>
          </a:p>
        </p:txBody>
      </p:sp>
      <p:sp>
        <p:nvSpPr>
          <p:cNvPr id="33" name="TextBox 32"/>
          <p:cNvSpPr txBox="1"/>
          <p:nvPr/>
        </p:nvSpPr>
        <p:spPr>
          <a:xfrm>
            <a:off x="224302" y="630171"/>
            <a:ext cx="5262097" cy="400110"/>
          </a:xfrm>
          <a:prstGeom prst="rect">
            <a:avLst/>
          </a:prstGeom>
          <a:noFill/>
        </p:spPr>
        <p:txBody>
          <a:bodyPr wrap="square" rtlCol="0">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4. </a:t>
            </a:r>
            <a:r>
              <a:rPr lang="zh-CN" altLang="en-US" sz="2000" b="1" dirty="0" smtClean="0">
                <a:solidFill>
                  <a:srgbClr val="C00000"/>
                </a:solidFill>
                <a:latin typeface="微软雅黑" panose="020B0503020204020204" pitchFamily="34" charset="-122"/>
                <a:ea typeface="微软雅黑" panose="020B0503020204020204" pitchFamily="34" charset="-122"/>
              </a:rPr>
              <a:t>建成省内一流具有差异化特色的品牌专业</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1424762" y="1963016"/>
            <a:ext cx="8729331" cy="3603520"/>
            <a:chOff x="1194117" y="2362198"/>
            <a:chExt cx="9840216" cy="4379123"/>
          </a:xfrm>
        </p:grpSpPr>
        <p:sp>
          <p:nvSpPr>
            <p:cNvPr id="40" name="Arc 8"/>
            <p:cNvSpPr/>
            <p:nvPr/>
          </p:nvSpPr>
          <p:spPr bwMode="black">
            <a:xfrm rot="10419033">
              <a:off x="4581320" y="4855371"/>
              <a:ext cx="1670050" cy="1885950"/>
            </a:xfrm>
            <a:custGeom>
              <a:avLst/>
              <a:gdLst>
                <a:gd name="T0" fmla="*/ 2147483647 w 21600"/>
                <a:gd name="T1" fmla="*/ 0 h 24319"/>
                <a:gd name="T2" fmla="*/ 2147483647 w 21600"/>
                <a:gd name="T3" fmla="*/ 2147483647 h 24319"/>
                <a:gd name="T4" fmla="*/ 0 w 21600"/>
                <a:gd name="T5" fmla="*/ 2147483647 h 24319"/>
                <a:gd name="T6" fmla="*/ 0 60000 65536"/>
                <a:gd name="T7" fmla="*/ 0 60000 65536"/>
                <a:gd name="T8" fmla="*/ 0 60000 65536"/>
                <a:gd name="T9" fmla="*/ 0 w 21600"/>
                <a:gd name="T10" fmla="*/ 0 h 24319"/>
                <a:gd name="T11" fmla="*/ 21600 w 21600"/>
                <a:gd name="T12" fmla="*/ 24319 h 24319"/>
              </a:gdLst>
              <a:ahLst/>
              <a:cxnLst>
                <a:cxn ang="T6">
                  <a:pos x="T0" y="T1"/>
                </a:cxn>
                <a:cxn ang="T7">
                  <a:pos x="T2" y="T3"/>
                </a:cxn>
                <a:cxn ang="T8">
                  <a:pos x="T4" y="T5"/>
                </a:cxn>
              </a:cxnLst>
              <a:rect l="T9" t="T10" r="T11" b="T12"/>
              <a:pathLst>
                <a:path w="21600" h="24319" fill="none" extrusionOk="0">
                  <a:moveTo>
                    <a:pt x="2373" y="-1"/>
                  </a:moveTo>
                  <a:cubicBezTo>
                    <a:pt x="13317" y="1209"/>
                    <a:pt x="21600" y="10458"/>
                    <a:pt x="21600" y="21469"/>
                  </a:cubicBezTo>
                  <a:cubicBezTo>
                    <a:pt x="21600" y="22422"/>
                    <a:pt x="21536" y="23374"/>
                    <a:pt x="21411" y="24319"/>
                  </a:cubicBezTo>
                </a:path>
                <a:path w="21600" h="24319" stroke="0" extrusionOk="0">
                  <a:moveTo>
                    <a:pt x="2373" y="-1"/>
                  </a:moveTo>
                  <a:cubicBezTo>
                    <a:pt x="13317" y="1209"/>
                    <a:pt x="21600" y="10458"/>
                    <a:pt x="21600" y="21469"/>
                  </a:cubicBezTo>
                  <a:cubicBezTo>
                    <a:pt x="21600" y="22422"/>
                    <a:pt x="21536" y="23374"/>
                    <a:pt x="21411" y="24319"/>
                  </a:cubicBezTo>
                  <a:lnTo>
                    <a:pt x="0" y="21469"/>
                  </a:lnTo>
                  <a:lnTo>
                    <a:pt x="2373" y="-1"/>
                  </a:lnTo>
                  <a:close/>
                </a:path>
              </a:pathLst>
            </a:custGeom>
            <a:solidFill>
              <a:srgbClr val="1F497D">
                <a:lumMod val="40000"/>
                <a:lumOff val="60000"/>
                <a:alpha val="50195"/>
              </a:srgbClr>
            </a:solidFill>
            <a:ln>
              <a:noFill/>
            </a:ln>
            <a:extLst>
              <a:ext uri="{91240B29-F687-4F45-9708-019B960494DF}">
                <a14:hiddenLine xmlns:a14="http://schemas.microsoft.com/office/drawing/2010/main" w="9525">
                  <a:solidFill>
                    <a:srgbClr val="000000"/>
                  </a:solidFill>
                  <a:round/>
                </a14:hiddenLine>
              </a:ext>
            </a:extLst>
          </p:spPr>
          <p:txBody>
            <a:bodyPr rot="10800000"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1" name="Oval 3"/>
            <p:cNvSpPr>
              <a:spLocks noChangeArrowheads="1"/>
            </p:cNvSpPr>
            <p:nvPr/>
          </p:nvSpPr>
          <p:spPr bwMode="gray">
            <a:xfrm>
              <a:off x="4494008" y="3321846"/>
              <a:ext cx="3332162" cy="3322638"/>
            </a:xfrm>
            <a:prstGeom prst="ellipse">
              <a:avLst/>
            </a:prstGeom>
            <a:gradFill rotWithShape="1">
              <a:gsLst>
                <a:gs pos="0">
                  <a:sysClr val="window" lastClr="FFFFFF">
                    <a:gamma/>
                    <a:shade val="0"/>
                    <a:invGamma/>
                    <a:alpha val="27000"/>
                  </a:sysClr>
                </a:gs>
                <a:gs pos="50000">
                  <a:sysClr val="window" lastClr="FFFFFF">
                    <a:alpha val="0"/>
                  </a:sysClr>
                </a:gs>
                <a:gs pos="100000">
                  <a:sysClr val="window" lastClr="FFFFFF">
                    <a:gamma/>
                    <a:shade val="0"/>
                    <a:invGamma/>
                    <a:alpha val="27000"/>
                  </a:sysClr>
                </a:gs>
              </a:gsLst>
              <a:lin ang="2700000" scaled="1"/>
            </a:gradFill>
            <a:ln w="9525">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2" name="Arc 5"/>
            <p:cNvSpPr/>
            <p:nvPr/>
          </p:nvSpPr>
          <p:spPr bwMode="black">
            <a:xfrm>
              <a:off x="6172734" y="3324919"/>
              <a:ext cx="1665288" cy="1674813"/>
            </a:xfrm>
            <a:custGeom>
              <a:avLst/>
              <a:gdLst>
                <a:gd name="T0" fmla="*/ 0 w 21597"/>
                <a:gd name="T1" fmla="*/ 0 h 21600"/>
                <a:gd name="T2" fmla="*/ 2147483647 w 21597"/>
                <a:gd name="T3" fmla="*/ 2147483647 h 21600"/>
                <a:gd name="T4" fmla="*/ 0 w 21597"/>
                <a:gd name="T5" fmla="*/ 2147483647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91" y="0"/>
                    <a:pt x="21403" y="9456"/>
                    <a:pt x="21597" y="21245"/>
                  </a:cubicBezTo>
                </a:path>
                <a:path w="21597" h="21600" stroke="0" extrusionOk="0">
                  <a:moveTo>
                    <a:pt x="-1" y="0"/>
                  </a:moveTo>
                  <a:cubicBezTo>
                    <a:pt x="11791" y="0"/>
                    <a:pt x="21403" y="9456"/>
                    <a:pt x="21597" y="21245"/>
                  </a:cubicBezTo>
                  <a:lnTo>
                    <a:pt x="0" y="21600"/>
                  </a:lnTo>
                  <a:lnTo>
                    <a:pt x="-1" y="0"/>
                  </a:lnTo>
                  <a:close/>
                </a:path>
              </a:pathLst>
            </a:custGeom>
            <a:solidFill>
              <a:srgbClr val="1F497D">
                <a:lumMod val="40000"/>
                <a:lumOff val="60000"/>
                <a:alpha val="5882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4" name="Arc 6"/>
            <p:cNvSpPr/>
            <p:nvPr/>
          </p:nvSpPr>
          <p:spPr bwMode="gray">
            <a:xfrm rot="5400000">
              <a:off x="6149999" y="4974205"/>
              <a:ext cx="1676130" cy="1648011"/>
            </a:xfrm>
            <a:custGeom>
              <a:avLst/>
              <a:gdLst>
                <a:gd name="T0" fmla="*/ 0 w 22011"/>
                <a:gd name="T1" fmla="*/ 2147483647 h 21670"/>
                <a:gd name="T2" fmla="*/ 2147483647 w 22011"/>
                <a:gd name="T3" fmla="*/ 2147483647 h 21670"/>
                <a:gd name="T4" fmla="*/ 2147483647 w 22011"/>
                <a:gd name="T5" fmla="*/ 2147483647 h 21670"/>
                <a:gd name="T6" fmla="*/ 0 60000 65536"/>
                <a:gd name="T7" fmla="*/ 0 60000 65536"/>
                <a:gd name="T8" fmla="*/ 0 60000 65536"/>
                <a:gd name="T9" fmla="*/ 0 w 22011"/>
                <a:gd name="T10" fmla="*/ 0 h 21670"/>
                <a:gd name="T11" fmla="*/ 22011 w 22011"/>
                <a:gd name="T12" fmla="*/ 21670 h 21670"/>
              </a:gdLst>
              <a:ahLst/>
              <a:cxnLst>
                <a:cxn ang="T6">
                  <a:pos x="T0" y="T1"/>
                </a:cxn>
                <a:cxn ang="T7">
                  <a:pos x="T2" y="T3"/>
                </a:cxn>
                <a:cxn ang="T8">
                  <a:pos x="T4" y="T5"/>
                </a:cxn>
              </a:cxnLst>
              <a:rect l="T9" t="T10" r="T11" b="T12"/>
              <a:pathLst>
                <a:path w="22011" h="21670" fill="none" extrusionOk="0">
                  <a:moveTo>
                    <a:pt x="-1" y="3"/>
                  </a:moveTo>
                  <a:cubicBezTo>
                    <a:pt x="136" y="1"/>
                    <a:pt x="273" y="-1"/>
                    <a:pt x="411" y="0"/>
                  </a:cubicBezTo>
                  <a:cubicBezTo>
                    <a:pt x="12340" y="0"/>
                    <a:pt x="22011" y="9670"/>
                    <a:pt x="22011" y="21600"/>
                  </a:cubicBezTo>
                  <a:cubicBezTo>
                    <a:pt x="22011" y="21623"/>
                    <a:pt x="22010" y="21646"/>
                    <a:pt x="22010" y="21669"/>
                  </a:cubicBezTo>
                </a:path>
                <a:path w="22011" h="21670" stroke="0" extrusionOk="0">
                  <a:moveTo>
                    <a:pt x="-1" y="3"/>
                  </a:moveTo>
                  <a:cubicBezTo>
                    <a:pt x="136" y="1"/>
                    <a:pt x="273" y="-1"/>
                    <a:pt x="411" y="0"/>
                  </a:cubicBezTo>
                  <a:cubicBezTo>
                    <a:pt x="12340" y="0"/>
                    <a:pt x="22011" y="9670"/>
                    <a:pt x="22011" y="21600"/>
                  </a:cubicBezTo>
                  <a:cubicBezTo>
                    <a:pt x="22011" y="21623"/>
                    <a:pt x="22010" y="21646"/>
                    <a:pt x="22010" y="21669"/>
                  </a:cubicBezTo>
                  <a:lnTo>
                    <a:pt x="411" y="21600"/>
                  </a:lnTo>
                  <a:close/>
                </a:path>
              </a:pathLst>
            </a:custGeom>
            <a:solidFill>
              <a:srgbClr val="F79646">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45" name="Arc 7"/>
            <p:cNvSpPr/>
            <p:nvPr/>
          </p:nvSpPr>
          <p:spPr bwMode="gray">
            <a:xfrm rot="5400000" flipH="1" flipV="1">
              <a:off x="4504805" y="3323258"/>
              <a:ext cx="1648621" cy="1658033"/>
            </a:xfrm>
            <a:custGeom>
              <a:avLst/>
              <a:gdLst>
                <a:gd name="T0" fmla="*/ 2147483647 w 21600"/>
                <a:gd name="T1" fmla="*/ 0 h 21787"/>
                <a:gd name="T2" fmla="*/ 2147483647 w 21600"/>
                <a:gd name="T3" fmla="*/ 2147483647 h 21787"/>
                <a:gd name="T4" fmla="*/ 0 w 21600"/>
                <a:gd name="T5" fmla="*/ 2147483647 h 21787"/>
                <a:gd name="T6" fmla="*/ 0 60000 65536"/>
                <a:gd name="T7" fmla="*/ 0 60000 65536"/>
                <a:gd name="T8" fmla="*/ 0 60000 65536"/>
                <a:gd name="T9" fmla="*/ 0 w 21600"/>
                <a:gd name="T10" fmla="*/ 0 h 21787"/>
                <a:gd name="T11" fmla="*/ 21600 w 21600"/>
                <a:gd name="T12" fmla="*/ 21787 h 21787"/>
              </a:gdLst>
              <a:ahLst/>
              <a:cxnLst>
                <a:cxn ang="T6">
                  <a:pos x="T0" y="T1"/>
                </a:cxn>
                <a:cxn ang="T7">
                  <a:pos x="T2" y="T3"/>
                </a:cxn>
                <a:cxn ang="T8">
                  <a:pos x="T4" y="T5"/>
                </a:cxn>
              </a:cxnLst>
              <a:rect l="T9" t="T10" r="T11" b="T12"/>
              <a:pathLst>
                <a:path w="21600" h="21787" fill="none" extrusionOk="0">
                  <a:moveTo>
                    <a:pt x="425" y="0"/>
                  </a:moveTo>
                  <a:cubicBezTo>
                    <a:pt x="12187" y="232"/>
                    <a:pt x="21600" y="9832"/>
                    <a:pt x="21600" y="21596"/>
                  </a:cubicBezTo>
                  <a:cubicBezTo>
                    <a:pt x="21600" y="21659"/>
                    <a:pt x="21599" y="21723"/>
                    <a:pt x="21599" y="21787"/>
                  </a:cubicBezTo>
                </a:path>
                <a:path w="21600" h="21787" stroke="0" extrusionOk="0">
                  <a:moveTo>
                    <a:pt x="425" y="0"/>
                  </a:moveTo>
                  <a:cubicBezTo>
                    <a:pt x="12187" y="232"/>
                    <a:pt x="21600" y="9832"/>
                    <a:pt x="21600" y="21596"/>
                  </a:cubicBezTo>
                  <a:cubicBezTo>
                    <a:pt x="21600" y="21659"/>
                    <a:pt x="21599" y="21723"/>
                    <a:pt x="21599" y="21787"/>
                  </a:cubicBezTo>
                  <a:lnTo>
                    <a:pt x="0" y="21596"/>
                  </a:lnTo>
                  <a:close/>
                </a:path>
              </a:pathLst>
            </a:custGeom>
            <a:solidFill>
              <a:srgbClr val="4BACC6">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48" name="WordArt 9"/>
            <p:cNvSpPr>
              <a:spLocks noChangeArrowheads="1" noChangeShapeType="1" noTextEdit="1"/>
            </p:cNvSpPr>
            <p:nvPr/>
          </p:nvSpPr>
          <p:spPr bwMode="gray">
            <a:xfrm rot="18977292">
              <a:off x="4878183" y="3940971"/>
              <a:ext cx="1679575" cy="1235075"/>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Up">
                <a:avLst>
                  <a:gd name="adj" fmla="val 1220110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核心专业</a:t>
              </a:r>
              <a:r>
                <a:rPr kumimoji="0" lang="en-US" altLang="zh-CN" sz="24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endParaRPr kumimoji="0" lang="zh-CN" altLang="en-US" sz="24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1" name="WordArt 10"/>
            <p:cNvSpPr>
              <a:spLocks noChangeArrowheads="1" noChangeShapeType="1" noTextEdit="1"/>
            </p:cNvSpPr>
            <p:nvPr/>
          </p:nvSpPr>
          <p:spPr bwMode="gray">
            <a:xfrm rot="2686923">
              <a:off x="5838620" y="3961609"/>
              <a:ext cx="1676400" cy="1235075"/>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Up">
                <a:avLst>
                  <a:gd name="adj" fmla="val 12203468"/>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非核心</a:t>
              </a:r>
              <a:r>
                <a:rPr kumimoji="0" lang="zh-CN" altLang="en-US" sz="2400" b="0" i="0" u="none" strike="noStrike" kern="1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专业</a:t>
              </a:r>
              <a:r>
                <a:rPr kumimoji="0" lang="en-US" altLang="zh-CN" sz="24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a:t>
              </a:r>
              <a:r>
                <a:rPr kumimoji="0" lang="en-US" altLang="zh-CN" sz="2400" b="0" i="0" u="none" strike="noStrike" kern="1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endParaRPr kumimoji="0" lang="zh-CN" altLang="en-US" sz="24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2" name="WordArt 11"/>
            <p:cNvSpPr>
              <a:spLocks noChangeArrowheads="1" noChangeShapeType="1" noTextEdit="1"/>
            </p:cNvSpPr>
            <p:nvPr/>
          </p:nvSpPr>
          <p:spPr bwMode="gray">
            <a:xfrm rot="19084014">
              <a:off x="6023670" y="5352553"/>
              <a:ext cx="1817688" cy="622300"/>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Down">
                <a:avLst>
                  <a:gd name="adj" fmla="val 438691"/>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非核心</a:t>
              </a:r>
              <a:r>
                <a:rPr kumimoji="0" lang="zh-CN" altLang="en-US" sz="24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专业</a:t>
              </a:r>
              <a:r>
                <a:rPr kumimoji="0" lang="en-US" altLang="zh-CN" sz="24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2</a:t>
              </a:r>
              <a:r>
                <a:rPr kumimoji="0" lang="en-US" altLang="zh-CN" sz="24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endParaRPr kumimoji="0" lang="zh-CN" altLang="en-US" sz="24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53" name="Group 12"/>
            <p:cNvGrpSpPr/>
            <p:nvPr/>
          </p:nvGrpSpPr>
          <p:grpSpPr bwMode="auto">
            <a:xfrm>
              <a:off x="5267120" y="4085434"/>
              <a:ext cx="1792288" cy="1754187"/>
              <a:chOff x="2457" y="2000"/>
              <a:chExt cx="901" cy="888"/>
            </a:xfrm>
          </p:grpSpPr>
          <p:pic>
            <p:nvPicPr>
              <p:cNvPr id="64" name="Picture 13"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2457" y="2000"/>
                <a:ext cx="901" cy="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Oval 14"/>
              <p:cNvSpPr>
                <a:spLocks noChangeArrowheads="1"/>
              </p:cNvSpPr>
              <p:nvPr/>
            </p:nvSpPr>
            <p:spPr bwMode="ltGray">
              <a:xfrm>
                <a:off x="2457" y="2000"/>
                <a:ext cx="895" cy="888"/>
              </a:xfrm>
              <a:prstGeom prst="ellipse">
                <a:avLst/>
              </a:prstGeom>
              <a:solidFill>
                <a:srgbClr val="4F81BD">
                  <a:lumMod val="20000"/>
                  <a:lumOff val="80000"/>
                </a:srgbClr>
              </a:solidFill>
              <a:ln w="9525" algn="ctr">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66" name="Group 16"/>
              <p:cNvGrpSpPr/>
              <p:nvPr/>
            </p:nvGrpSpPr>
            <p:grpSpPr bwMode="auto">
              <a:xfrm rot="-1297425" flipH="1" flipV="1">
                <a:off x="2522" y="2691"/>
                <a:ext cx="782" cy="181"/>
                <a:chOff x="2529" y="1060"/>
                <a:chExt cx="893" cy="236"/>
              </a:xfrm>
            </p:grpSpPr>
            <p:grpSp>
              <p:nvGrpSpPr>
                <p:cNvPr id="67" name="Group 17"/>
                <p:cNvGrpSpPr/>
                <p:nvPr/>
              </p:nvGrpSpPr>
              <p:grpSpPr bwMode="auto">
                <a:xfrm>
                  <a:off x="2529" y="1060"/>
                  <a:ext cx="742" cy="186"/>
                  <a:chOff x="1565" y="2568"/>
                  <a:chExt cx="1118" cy="279"/>
                </a:xfrm>
              </p:grpSpPr>
              <p:sp>
                <p:nvSpPr>
                  <p:cNvPr id="74" name="AutoShape 18"/>
                  <p:cNvSpPr>
                    <a:spLocks noChangeArrowheads="1"/>
                  </p:cNvSpPr>
                  <p:nvPr/>
                </p:nvSpPr>
                <p:spPr bwMode="lt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5" name="AutoShape 19"/>
                  <p:cNvSpPr>
                    <a:spLocks noChangeArrowheads="1"/>
                  </p:cNvSpPr>
                  <p:nvPr/>
                </p:nvSpPr>
                <p:spPr bwMode="lt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9" name="AutoShape 20"/>
                  <p:cNvSpPr>
                    <a:spLocks noChangeArrowheads="1"/>
                  </p:cNvSpPr>
                  <p:nvPr/>
                </p:nvSpPr>
                <p:spPr bwMode="lt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0" name="AutoShape 21"/>
                  <p:cNvSpPr>
                    <a:spLocks noChangeArrowheads="1"/>
                  </p:cNvSpPr>
                  <p:nvPr/>
                </p:nvSpPr>
                <p:spPr bwMode="lt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68" name="Group 22"/>
                <p:cNvGrpSpPr/>
                <p:nvPr/>
              </p:nvGrpSpPr>
              <p:grpSpPr bwMode="auto">
                <a:xfrm rot="1353540">
                  <a:off x="2680" y="1110"/>
                  <a:ext cx="742" cy="186"/>
                  <a:chOff x="1565" y="2568"/>
                  <a:chExt cx="1118" cy="279"/>
                </a:xfrm>
              </p:grpSpPr>
              <p:sp>
                <p:nvSpPr>
                  <p:cNvPr id="70" name="AutoShape 23"/>
                  <p:cNvSpPr>
                    <a:spLocks noChangeArrowheads="1"/>
                  </p:cNvSpPr>
                  <p:nvPr/>
                </p:nvSpPr>
                <p:spPr bwMode="lt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1" name="AutoShape 24"/>
                  <p:cNvSpPr>
                    <a:spLocks noChangeArrowheads="1"/>
                  </p:cNvSpPr>
                  <p:nvPr/>
                </p:nvSpPr>
                <p:spPr bwMode="lt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2" name="AutoShape 25"/>
                  <p:cNvSpPr>
                    <a:spLocks noChangeArrowheads="1"/>
                  </p:cNvSpPr>
                  <p:nvPr/>
                </p:nvSpPr>
                <p:spPr bwMode="lt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3" name="AutoShape 26"/>
                  <p:cNvSpPr>
                    <a:spLocks noChangeArrowheads="1"/>
                  </p:cNvSpPr>
                  <p:nvPr/>
                </p:nvSpPr>
                <p:spPr bwMode="lt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grpSp>
        <p:sp>
          <p:nvSpPr>
            <p:cNvPr id="57" name="Rectangle 27"/>
            <p:cNvSpPr>
              <a:spLocks noChangeArrowheads="1"/>
            </p:cNvSpPr>
            <p:nvPr/>
          </p:nvSpPr>
          <p:spPr bwMode="gray">
            <a:xfrm>
              <a:off x="5333205" y="4769646"/>
              <a:ext cx="1653767" cy="48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4BACC6">
                      <a:lumMod val="75000"/>
                    </a:srgb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特色专业</a:t>
              </a:r>
              <a:r>
                <a:rPr kumimoji="1" lang="zh-CN" altLang="en-US" sz="2000" b="1" i="0" u="none" strike="noStrike" kern="0" cap="none" spc="0" normalizeH="0" baseline="0" noProof="0" dirty="0">
                  <a:ln>
                    <a:noFill/>
                  </a:ln>
                  <a:solidFill>
                    <a:srgbClr val="4BACC6">
                      <a:lumMod val="75000"/>
                    </a:srgb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群</a:t>
              </a:r>
              <a:endParaRPr kumimoji="1" lang="en-US" altLang="zh-CN" sz="2000" b="1" i="0" u="none" strike="noStrike" kern="0" cap="none" spc="0" normalizeH="0" baseline="0" noProof="0" dirty="0">
                <a:ln>
                  <a:noFill/>
                </a:ln>
                <a:solidFill>
                  <a:srgbClr val="4BACC6">
                    <a:lumMod val="75000"/>
                  </a:srgb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58" name="AutoShape 28"/>
            <p:cNvSpPr/>
            <p:nvPr/>
          </p:nvSpPr>
          <p:spPr bwMode="auto">
            <a:xfrm>
              <a:off x="8669427" y="3456770"/>
              <a:ext cx="2364906" cy="288024"/>
            </a:xfrm>
            <a:prstGeom prst="accentCallout2">
              <a:avLst>
                <a:gd name="adj1" fmla="val 13634"/>
                <a:gd name="adj2" fmla="val -3227"/>
                <a:gd name="adj3" fmla="val 13888"/>
                <a:gd name="adj4" fmla="val -43597"/>
                <a:gd name="adj5" fmla="val 128192"/>
                <a:gd name="adj6" fmla="val -68701"/>
              </a:avLst>
            </a:prstGeom>
            <a:noFill/>
            <a:ln w="9525">
              <a:solidFill>
                <a:srgbClr val="1F497D"/>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校重点建设专业</a:t>
              </a:r>
              <a:endParaRPr kumimoji="1" lang="en-US" altLang="zh-CN" sz="2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9" name="AutoShape 29"/>
            <p:cNvSpPr/>
            <p:nvPr/>
          </p:nvSpPr>
          <p:spPr bwMode="auto">
            <a:xfrm>
              <a:off x="8020584" y="6267453"/>
              <a:ext cx="1662113" cy="235069"/>
            </a:xfrm>
            <a:prstGeom prst="accentCallout2">
              <a:avLst>
                <a:gd name="adj1" fmla="val 13634"/>
                <a:gd name="adj2" fmla="val -3227"/>
                <a:gd name="adj3" fmla="val 13634"/>
                <a:gd name="adj4" fmla="val -18616"/>
                <a:gd name="adj5" fmla="val -134198"/>
                <a:gd name="adj6" fmla="val -40383"/>
              </a:avLst>
            </a:prstGeom>
            <a:noFill/>
            <a:ln w="9525">
              <a:solidFill>
                <a:srgbClr val="1F497D"/>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省品牌专业</a:t>
              </a:r>
              <a:endParaRPr kumimoji="1" lang="en-US" altLang="zh-CN" sz="20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0" name="AutoShape 30"/>
            <p:cNvSpPr/>
            <p:nvPr/>
          </p:nvSpPr>
          <p:spPr bwMode="auto">
            <a:xfrm flipH="1">
              <a:off x="1194117" y="4085434"/>
              <a:ext cx="2621656" cy="258999"/>
            </a:xfrm>
            <a:prstGeom prst="accentCallout2">
              <a:avLst>
                <a:gd name="adj1" fmla="val 24208"/>
                <a:gd name="adj2" fmla="val -2185"/>
                <a:gd name="adj3" fmla="val 19670"/>
                <a:gd name="adj4" fmla="val -18819"/>
                <a:gd name="adj5" fmla="val 141091"/>
                <a:gd name="adj6" fmla="val -43217"/>
              </a:avLst>
            </a:prstGeom>
            <a:noFill/>
            <a:ln w="9525">
              <a:solidFill>
                <a:srgbClr val="1F497D"/>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国家</a:t>
              </a:r>
              <a:r>
                <a:rPr kumimoji="1" lang="en-US" altLang="zh-CN" sz="20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zh-CN" altLang="en-US" sz="20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省一流专业</a:t>
              </a:r>
              <a:endParaRPr kumimoji="1" lang="en-US" altLang="zh-CN" sz="2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1" name="AutoShape 31"/>
            <p:cNvSpPr/>
            <p:nvPr/>
          </p:nvSpPr>
          <p:spPr bwMode="auto">
            <a:xfrm>
              <a:off x="2632396" y="6384989"/>
              <a:ext cx="1712014" cy="284897"/>
            </a:xfrm>
            <a:prstGeom prst="accentCallout2">
              <a:avLst>
                <a:gd name="adj1" fmla="val 14231"/>
                <a:gd name="adj2" fmla="val 103227"/>
                <a:gd name="adj3" fmla="val 14231"/>
                <a:gd name="adj4" fmla="val 118750"/>
                <a:gd name="adj5" fmla="val -192284"/>
                <a:gd name="adj6" fmla="val 148750"/>
              </a:avLst>
            </a:prstGeom>
            <a:noFill/>
            <a:ln w="9525">
              <a:solidFill>
                <a:srgbClr val="1F497D"/>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省特色专业</a:t>
              </a:r>
              <a:endParaRPr kumimoji="1" lang="en-US" altLang="zh-CN" sz="2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2" name="WordArt 32"/>
            <p:cNvSpPr>
              <a:spLocks noChangeArrowheads="1" noChangeShapeType="1" noTextEdit="1"/>
            </p:cNvSpPr>
            <p:nvPr/>
          </p:nvSpPr>
          <p:spPr bwMode="gray">
            <a:xfrm rot="2760178">
              <a:off x="4755945" y="5325272"/>
              <a:ext cx="1550987" cy="620712"/>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Down">
                <a:avLst>
                  <a:gd name="adj" fmla="val 43618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 非核心</a:t>
              </a:r>
              <a:r>
                <a:rPr kumimoji="0" lang="zh-CN" altLang="en-US" sz="28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专业</a:t>
              </a:r>
              <a:r>
                <a:rPr kumimoji="0" lang="en-US" altLang="zh-CN" sz="28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3</a:t>
              </a:r>
              <a:r>
                <a:rPr kumimoji="0" lang="en-US" altLang="zh-CN" sz="28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endParaRPr kumimoji="0" lang="zh-CN" altLang="en-US" sz="28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3" name="AutoShape 28"/>
            <p:cNvSpPr/>
            <p:nvPr/>
          </p:nvSpPr>
          <p:spPr bwMode="auto">
            <a:xfrm>
              <a:off x="4959052" y="2362198"/>
              <a:ext cx="2878970" cy="573396"/>
            </a:xfrm>
            <a:prstGeom prst="accentCallout2">
              <a:avLst>
                <a:gd name="adj1" fmla="val 46534"/>
                <a:gd name="adj2" fmla="val -1384"/>
                <a:gd name="adj3" fmla="val 183790"/>
                <a:gd name="adj4" fmla="val 6155"/>
                <a:gd name="adj5" fmla="val 492260"/>
                <a:gd name="adj6" fmla="val 43266"/>
              </a:avLst>
            </a:prstGeom>
            <a:noFill/>
            <a:ln w="9525">
              <a:solidFill>
                <a:srgbClr val="1F497D"/>
              </a:solidFill>
              <a:miter lim="800000"/>
              <a:headEnd type="triangle" w="med" len="med"/>
              <a:tailEnd type="oval"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kumimoji="0" lang="zh-CN" altLang="en-US"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国家骨干</a:t>
              </a:r>
              <a:r>
                <a:rPr lang="zh-CN" altLang="en-US" sz="2000" b="1" dirty="0">
                  <a:solidFill>
                    <a:srgbClr val="C00000"/>
                  </a:solidFill>
                  <a:latin typeface="微软雅黑" panose="020B0503020204020204" pitchFamily="34" charset="-122"/>
                  <a:ea typeface="微软雅黑" panose="020B0503020204020204" pitchFamily="34" charset="-122"/>
                </a:rPr>
                <a:t>专业（群）</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61640172"/>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标题 4"/>
          <p:cNvSpPr>
            <a:spLocks noGrp="1"/>
          </p:cNvSpPr>
          <p:nvPr>
            <p:ph type="title"/>
          </p:nvPr>
        </p:nvSpPr>
        <p:spPr>
          <a:xfrm>
            <a:off x="8732641" y="95857"/>
            <a:ext cx="2646878" cy="424732"/>
          </a:xfrm>
        </p:spPr>
        <p:txBody>
          <a:bodyPr/>
          <a:lstStyle/>
          <a:p>
            <a:r>
              <a:rPr lang="zh-CN" altLang="en-US" sz="2400" dirty="0" smtClean="0">
                <a:latin typeface="微软雅黑" pitchFamily="34" charset="-122"/>
                <a:ea typeface="微软雅黑" pitchFamily="34" charset="-122"/>
              </a:rPr>
              <a:t>三、建设主要内容</a:t>
            </a:r>
            <a:endParaRPr lang="zh-CN" altLang="en-US" sz="2400" dirty="0">
              <a:latin typeface="微软雅黑" pitchFamily="34" charset="-122"/>
              <a:ea typeface="微软雅黑" pitchFamily="34" charset="-122"/>
            </a:endParaRPr>
          </a:p>
        </p:txBody>
      </p:sp>
      <p:sp>
        <p:nvSpPr>
          <p:cNvPr id="75" name="灯片编号占位符 3"/>
          <p:cNvSpPr>
            <a:spLocks noGrp="1"/>
          </p:cNvSpPr>
          <p:nvPr>
            <p:ph type="sldNum" sz="quarter" idx="12"/>
          </p:nvPr>
        </p:nvSpPr>
        <p:spPr>
          <a:xfrm>
            <a:off x="11797814" y="155968"/>
            <a:ext cx="485573" cy="170334"/>
          </a:xfrm>
        </p:spPr>
        <p:txBody>
          <a:bodyPr/>
          <a:lstStyle/>
          <a:p>
            <a:r>
              <a:rPr lang="en-US" altLang="zh-CN" dirty="0" smtClean="0"/>
              <a:t>13</a:t>
            </a:r>
            <a:endParaRPr lang="zh-CN" altLang="en-US" dirty="0"/>
          </a:p>
        </p:txBody>
      </p:sp>
      <p:sp>
        <p:nvSpPr>
          <p:cNvPr id="7" name="TextBox 6"/>
          <p:cNvSpPr txBox="1"/>
          <p:nvPr/>
        </p:nvSpPr>
        <p:spPr>
          <a:xfrm>
            <a:off x="5311754" y="6144843"/>
            <a:ext cx="4248473" cy="287464"/>
          </a:xfrm>
          <a:prstGeom prst="rect">
            <a:avLst/>
          </a:prstGeom>
          <a:noFill/>
        </p:spPr>
        <p:txBody>
          <a:bodyPr wrap="square" lIns="71323" tIns="35662" rIns="71323" bIns="35662" rtlCol="0">
            <a:spAutoFit/>
          </a:bodyPr>
          <a:lstStyle/>
          <a:p>
            <a:pPr algn="ctr"/>
            <a:r>
              <a:rPr lang="zh-CN" altLang="en-US" sz="1400" b="1" dirty="0" smtClean="0">
                <a:solidFill>
                  <a:srgbClr val="00B0F0"/>
                </a:solidFill>
                <a:latin typeface="微软雅黑" panose="020B0503020204020204" pitchFamily="34" charset="-122"/>
                <a:ea typeface="微软雅黑" panose="020B0503020204020204" pitchFamily="34" charset="-122"/>
              </a:rPr>
              <a:t>产教融合协同育人办学体系组织架构图（</a:t>
            </a:r>
            <a:r>
              <a:rPr lang="zh-CN" altLang="en-US" sz="1400" b="1" dirty="0">
                <a:solidFill>
                  <a:srgbClr val="00B0F0"/>
                </a:solidFill>
                <a:latin typeface="微软雅黑" panose="020B0503020204020204" pitchFamily="34" charset="-122"/>
                <a:ea typeface="微软雅黑" panose="020B0503020204020204" pitchFamily="34" charset="-122"/>
              </a:rPr>
              <a:t>供参考）</a:t>
            </a:r>
          </a:p>
        </p:txBody>
      </p:sp>
      <p:sp>
        <p:nvSpPr>
          <p:cNvPr id="8" name="矩形 7"/>
          <p:cNvSpPr/>
          <p:nvPr/>
        </p:nvSpPr>
        <p:spPr>
          <a:xfrm>
            <a:off x="660400" y="1562045"/>
            <a:ext cx="3435350" cy="4247317"/>
          </a:xfrm>
          <a:prstGeom prst="rect">
            <a:avLst/>
          </a:prstGeom>
        </p:spPr>
        <p:txBody>
          <a:bodyPr wrap="square">
            <a:spAutoFit/>
          </a:bodyPr>
          <a:lstStyle/>
          <a:p>
            <a:pPr algn="just">
              <a:lnSpc>
                <a:spcPct val="150000"/>
              </a:lnSpc>
            </a:pPr>
            <a:r>
              <a:rPr lang="en-US" altLang="zh-CN" sz="1600" dirty="0" smtClean="0">
                <a:latin typeface="微软雅黑" panose="020B0503020204020204" pitchFamily="34" charset="-122"/>
                <a:ea typeface="微软雅黑" panose="020B0503020204020204" pitchFamily="34" charset="-122"/>
              </a:rPr>
              <a:t>      </a:t>
            </a:r>
            <a:r>
              <a:rPr lang="zh-CN" altLang="zh-CN" dirty="0" smtClean="0">
                <a:latin typeface="微软雅黑" panose="020B0503020204020204" pitchFamily="34" charset="-122"/>
                <a:ea typeface="微软雅黑" panose="020B0503020204020204" pitchFamily="34" charset="-122"/>
              </a:rPr>
              <a:t>整合</a:t>
            </a:r>
            <a:r>
              <a:rPr lang="zh-CN" altLang="zh-CN" dirty="0">
                <a:latin typeface="微软雅黑" panose="020B0503020204020204" pitchFamily="34" charset="-122"/>
                <a:ea typeface="微软雅黑" panose="020B0503020204020204" pitchFamily="34" charset="-122"/>
              </a:rPr>
              <a:t>政府、行业、企业资源</a:t>
            </a:r>
            <a:r>
              <a:rPr lang="zh-CN"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创新</a:t>
            </a:r>
            <a:r>
              <a:rPr lang="zh-CN" altLang="zh-CN" dirty="0" smtClean="0">
                <a:latin typeface="微软雅黑" panose="020B0503020204020204" pitchFamily="34" charset="-122"/>
                <a:ea typeface="微软雅黑" panose="020B0503020204020204" pitchFamily="34" charset="-122"/>
              </a:rPr>
              <a:t>“产</a:t>
            </a:r>
            <a:r>
              <a:rPr lang="zh-CN" altLang="zh-CN" dirty="0">
                <a:latin typeface="微软雅黑" panose="020B0503020204020204" pitchFamily="34" charset="-122"/>
                <a:ea typeface="微软雅黑" panose="020B0503020204020204" pitchFamily="34" charset="-122"/>
              </a:rPr>
              <a:t>教融</a:t>
            </a:r>
            <a:r>
              <a:rPr lang="zh-CN" altLang="zh-CN" dirty="0" smtClean="0">
                <a:latin typeface="微软雅黑" panose="020B0503020204020204" pitchFamily="34" charset="-122"/>
                <a:ea typeface="微软雅黑" panose="020B0503020204020204" pitchFamily="34" charset="-122"/>
              </a:rPr>
              <a:t>合</a:t>
            </a:r>
            <a:r>
              <a:rPr lang="zh-CN" altLang="en-US" dirty="0" smtClean="0">
                <a:latin typeface="微软雅黑" panose="020B0503020204020204" pitchFamily="34" charset="-122"/>
                <a:ea typeface="微软雅黑" panose="020B0503020204020204" pitchFamily="34" charset="-122"/>
              </a:rPr>
              <a:t>、协同育人</a:t>
            </a:r>
            <a:r>
              <a:rPr lang="zh-CN" altLang="zh-CN" dirty="0" smtClean="0">
                <a:latin typeface="微软雅黑" panose="020B0503020204020204" pitchFamily="34" charset="-122"/>
                <a:ea typeface="微软雅黑" panose="020B0503020204020204" pitchFamily="34" charset="-122"/>
              </a:rPr>
              <a:t>”的</a:t>
            </a:r>
            <a:r>
              <a:rPr lang="zh-CN" altLang="en-US" dirty="0" smtClean="0">
                <a:latin typeface="微软雅黑" panose="020B0503020204020204" pitchFamily="34" charset="-122"/>
                <a:ea typeface="微软雅黑" panose="020B0503020204020204" pitchFamily="34" charset="-122"/>
              </a:rPr>
              <a:t>体制机制，</a:t>
            </a:r>
            <a:r>
              <a:rPr lang="zh-CN" altLang="zh-CN" dirty="0" smtClean="0">
                <a:latin typeface="微软雅黑" panose="020B0503020204020204" pitchFamily="34" charset="-122"/>
                <a:ea typeface="微软雅黑" panose="020B0503020204020204" pitchFamily="34" charset="-122"/>
              </a:rPr>
              <a:t>将产教融合</a:t>
            </a:r>
            <a:r>
              <a:rPr lang="zh-CN" altLang="en-US" dirty="0" smtClean="0">
                <a:latin typeface="微软雅黑" panose="020B0503020204020204" pitchFamily="34" charset="-122"/>
                <a:ea typeface="微软雅黑" panose="020B0503020204020204" pitchFamily="34" charset="-122"/>
              </a:rPr>
              <a:t>、协同育人</a:t>
            </a:r>
            <a:r>
              <a:rPr lang="zh-CN" altLang="zh-CN" dirty="0" smtClean="0">
                <a:latin typeface="微软雅黑" panose="020B0503020204020204" pitchFamily="34" charset="-122"/>
                <a:ea typeface="微软雅黑" panose="020B0503020204020204" pitchFamily="34" charset="-122"/>
              </a:rPr>
              <a:t>贯</a:t>
            </a:r>
            <a:r>
              <a:rPr lang="zh-CN" altLang="zh-CN" dirty="0">
                <a:latin typeface="微软雅黑" panose="020B0503020204020204" pitchFamily="34" charset="-122"/>
                <a:ea typeface="微软雅黑" panose="020B0503020204020204" pitchFamily="34" charset="-122"/>
              </a:rPr>
              <a:t>穿</a:t>
            </a:r>
            <a:r>
              <a:rPr lang="zh-CN" altLang="zh-CN" dirty="0" smtClean="0">
                <a:latin typeface="微软雅黑" panose="020B0503020204020204" pitchFamily="34" charset="-122"/>
                <a:ea typeface="微软雅黑" panose="020B0503020204020204" pitchFamily="34" charset="-122"/>
              </a:rPr>
              <a:t>到</a:t>
            </a:r>
            <a:r>
              <a:rPr lang="zh-CN" altLang="en-US" dirty="0" smtClean="0">
                <a:latin typeface="微软雅黑" panose="020B0503020204020204" pitchFamily="34" charset="-122"/>
                <a:ea typeface="微软雅黑" panose="020B0503020204020204" pitchFamily="34" charset="-122"/>
              </a:rPr>
              <a:t>职业院校的</a:t>
            </a:r>
            <a:r>
              <a:rPr lang="zh-CN" altLang="zh-CN" dirty="0" smtClean="0">
                <a:latin typeface="微软雅黑" panose="020B0503020204020204" pitchFamily="34" charset="-122"/>
                <a:ea typeface="微软雅黑" panose="020B0503020204020204" pitchFamily="34" charset="-122"/>
              </a:rPr>
              <a:t>办学</a:t>
            </a:r>
            <a:r>
              <a:rPr lang="zh-CN" altLang="zh-CN" dirty="0">
                <a:latin typeface="微软雅黑" panose="020B0503020204020204" pitchFamily="34" charset="-122"/>
                <a:ea typeface="微软雅黑" panose="020B0503020204020204" pitchFamily="34" charset="-122"/>
              </a:rPr>
              <a:t>和人才培养全过程</a:t>
            </a:r>
            <a:r>
              <a:rPr lang="zh-CN"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探索创新</a:t>
            </a:r>
            <a:r>
              <a:rPr lang="zh-CN" altLang="zh-CN" dirty="0" smtClean="0">
                <a:latin typeface="微软雅黑" panose="020B0503020204020204" pitchFamily="34" charset="-122"/>
                <a:ea typeface="微软雅黑" panose="020B0503020204020204" pitchFamily="34" charset="-122"/>
              </a:rPr>
              <a:t>多方参与</a:t>
            </a:r>
            <a:r>
              <a:rPr lang="zh-CN" altLang="en-US" dirty="0" smtClean="0">
                <a:latin typeface="微软雅黑" panose="020B0503020204020204" pitchFamily="34" charset="-122"/>
                <a:ea typeface="微软雅黑" panose="020B0503020204020204" pitchFamily="34" charset="-122"/>
              </a:rPr>
              <a:t>合作共建专业的机制，搭建</a:t>
            </a:r>
            <a:r>
              <a:rPr lang="zh-CN" altLang="zh-CN" dirty="0" smtClean="0">
                <a:latin typeface="微软雅黑" panose="020B0503020204020204" pitchFamily="34" charset="-122"/>
                <a:ea typeface="微软雅黑" panose="020B0503020204020204" pitchFamily="34" charset="-122"/>
              </a:rPr>
              <a:t>行业</a:t>
            </a:r>
            <a:r>
              <a:rPr lang="zh-CN" altLang="zh-CN" dirty="0">
                <a:latin typeface="微软雅黑" panose="020B0503020204020204" pitchFamily="34" charset="-122"/>
                <a:ea typeface="微软雅黑" panose="020B0503020204020204" pitchFamily="34" charset="-122"/>
              </a:rPr>
              <a:t>职教集团、专业指导委员会、二级学</a:t>
            </a:r>
            <a:r>
              <a:rPr lang="zh-CN" altLang="zh-CN" dirty="0" smtClean="0">
                <a:latin typeface="微软雅黑" panose="020B0503020204020204" pitchFamily="34" charset="-122"/>
                <a:ea typeface="微软雅黑" panose="020B0503020204020204" pitchFamily="34" charset="-122"/>
              </a:rPr>
              <a:t>院</a:t>
            </a:r>
            <a:r>
              <a:rPr lang="zh-CN" altLang="en-US" dirty="0" smtClean="0">
                <a:latin typeface="微软雅黑" panose="020B0503020204020204" pitchFamily="34" charset="-122"/>
                <a:ea typeface="微软雅黑" panose="020B0503020204020204" pitchFamily="34" charset="-122"/>
              </a:rPr>
              <a:t>、专业教师</a:t>
            </a:r>
            <a:r>
              <a:rPr lang="zh-CN" altLang="zh-CN" dirty="0" smtClean="0">
                <a:latin typeface="微软雅黑" panose="020B0503020204020204" pitchFamily="34" charset="-122"/>
                <a:ea typeface="微软雅黑" panose="020B0503020204020204" pitchFamily="34" charset="-122"/>
              </a:rPr>
              <a:t>等</a:t>
            </a:r>
            <a:r>
              <a:rPr lang="zh-CN" altLang="en-US" dirty="0" smtClean="0">
                <a:latin typeface="微软雅黑" panose="020B0503020204020204" pitchFamily="34" charset="-122"/>
                <a:ea typeface="微软雅黑" panose="020B0503020204020204" pitchFamily="34" charset="-122"/>
              </a:rPr>
              <a:t>各方面参与专业建设的平台</a:t>
            </a:r>
            <a:r>
              <a:rPr lang="zh-CN" altLang="zh-CN" dirty="0" smtClean="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完善校政行企协同办学机制。</a:t>
            </a:r>
          </a:p>
        </p:txBody>
      </p:sp>
      <p:pic>
        <p:nvPicPr>
          <p:cNvPr id="9" name="Picture 3" descr="图片1"/>
          <p:cNvPicPr>
            <a:picLocks noChangeAspect="1" noChangeArrowheads="1"/>
          </p:cNvPicPr>
          <p:nvPr/>
        </p:nvPicPr>
        <p:blipFill>
          <a:blip r:embed="rId4" cstate="print">
            <a:duotone>
              <a:prstClr val="black"/>
              <a:srgbClr val="4F81BD">
                <a:lumMod val="20000"/>
                <a:lumOff val="80000"/>
                <a:tint val="45000"/>
                <a:satMod val="400000"/>
              </a:srgbClr>
            </a:duotone>
            <a:extLst>
              <a:ext uri="{28A0092B-C50C-407E-A947-70E740481C1C}">
                <a14:useLocalDpi xmlns:a14="http://schemas.microsoft.com/office/drawing/2010/main" val="0"/>
              </a:ext>
            </a:extLst>
          </a:blip>
          <a:srcRect/>
          <a:stretch>
            <a:fillRect/>
          </a:stretch>
        </p:blipFill>
        <p:spPr bwMode="auto">
          <a:xfrm>
            <a:off x="4503290" y="1784004"/>
            <a:ext cx="6260077" cy="415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22836" y="1161184"/>
            <a:ext cx="4777270" cy="400110"/>
          </a:xfrm>
          <a:prstGeom prst="rect">
            <a:avLst/>
          </a:prstGeom>
        </p:spPr>
        <p:txBody>
          <a:bodyPr wrap="none">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1.</a:t>
            </a:r>
            <a:r>
              <a:rPr lang="zh-CN" altLang="en-US" sz="2000" b="1" dirty="0" smtClean="0">
                <a:solidFill>
                  <a:srgbClr val="C00000"/>
                </a:solidFill>
                <a:latin typeface="微软雅黑" panose="020B0503020204020204" pitchFamily="34" charset="-122"/>
                <a:ea typeface="微软雅黑" panose="020B0503020204020204" pitchFamily="34" charset="-122"/>
              </a:rPr>
              <a:t>创新产</a:t>
            </a:r>
            <a:r>
              <a:rPr lang="zh-CN" altLang="en-US" sz="2000" b="1" dirty="0">
                <a:solidFill>
                  <a:srgbClr val="C00000"/>
                </a:solidFill>
                <a:latin typeface="微软雅黑" panose="020B0503020204020204" pitchFamily="34" charset="-122"/>
                <a:ea typeface="微软雅黑" panose="020B0503020204020204" pitchFamily="34" charset="-122"/>
              </a:rPr>
              <a:t>教</a:t>
            </a:r>
            <a:r>
              <a:rPr lang="zh-CN" altLang="en-US" sz="2000" b="1" dirty="0" smtClean="0">
                <a:solidFill>
                  <a:srgbClr val="C00000"/>
                </a:solidFill>
                <a:latin typeface="微软雅黑" panose="020B0503020204020204" pitchFamily="34" charset="-122"/>
                <a:ea typeface="微软雅黑" panose="020B0503020204020204" pitchFamily="34" charset="-122"/>
              </a:rPr>
              <a:t>融合协同育人的专业建设机制</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1" name="MH_Other_5"/>
          <p:cNvSpPr>
            <a:spLocks noChangeArrowheads="1"/>
          </p:cNvSpPr>
          <p:nvPr>
            <p:custDataLst>
              <p:tags r:id="rId1"/>
            </p:custDataLst>
          </p:nvPr>
        </p:nvSpPr>
        <p:spPr bwMode="auto">
          <a:xfrm>
            <a:off x="270386" y="576530"/>
            <a:ext cx="4232904" cy="58465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5588" tIns="42794" rIns="85588" bIns="42794" anchor="ctr"/>
          <a:lstStyle/>
          <a:p>
            <a:pPr marL="0" lvl="1" defTabSz="746125">
              <a:spcBef>
                <a:spcPct val="0"/>
              </a:spcBef>
              <a:spcAft>
                <a:spcPts val="600"/>
              </a:spcAft>
            </a:pPr>
            <a:r>
              <a:rPr lang="zh-CN" altLang="en-US" sz="2400" b="1" dirty="0">
                <a:solidFill>
                  <a:schemeClr val="bg1"/>
                </a:solidFill>
                <a:latin typeface="微软雅黑" pitchFamily="34" charset="-122"/>
                <a:ea typeface="微软雅黑" pitchFamily="34" charset="-122"/>
              </a:rPr>
              <a:t>（一）产教融合创新培养机制</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797814" y="155968"/>
            <a:ext cx="485573" cy="170334"/>
          </a:xfrm>
        </p:spPr>
        <p:txBody>
          <a:bodyPr/>
          <a:lstStyle/>
          <a:p>
            <a:r>
              <a:rPr lang="en-US" altLang="zh-CN" dirty="0" smtClean="0"/>
              <a:t>07</a:t>
            </a:r>
            <a:endParaRPr lang="zh-CN" altLang="en-US" dirty="0"/>
          </a:p>
        </p:txBody>
      </p:sp>
      <p:sp>
        <p:nvSpPr>
          <p:cNvPr id="30" name="TextBox 29"/>
          <p:cNvSpPr txBox="1"/>
          <p:nvPr/>
        </p:nvSpPr>
        <p:spPr>
          <a:xfrm>
            <a:off x="219467" y="662252"/>
            <a:ext cx="4838307" cy="400110"/>
          </a:xfrm>
          <a:prstGeom prst="rect">
            <a:avLst/>
          </a:prstGeom>
          <a:noFill/>
        </p:spPr>
        <p:txBody>
          <a:bodyPr wrap="square" rtlCol="0">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2. </a:t>
            </a:r>
            <a:r>
              <a:rPr lang="zh-CN" altLang="en-US" sz="2000" b="1" dirty="0" smtClean="0">
                <a:solidFill>
                  <a:srgbClr val="C00000"/>
                </a:solidFill>
                <a:latin typeface="微软雅黑" panose="020B0503020204020204" pitchFamily="34" charset="-122"/>
                <a:ea typeface="微软雅黑" panose="020B0503020204020204" pitchFamily="34" charset="-122"/>
              </a:rPr>
              <a:t>构建产教融合协同共建专业的创新中心</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nvGrpSpPr>
          <p:cNvPr id="2" name="组合 39"/>
          <p:cNvGrpSpPr/>
          <p:nvPr/>
        </p:nvGrpSpPr>
        <p:grpSpPr>
          <a:xfrm>
            <a:off x="564735" y="1271443"/>
            <a:ext cx="10989364" cy="4809580"/>
            <a:chOff x="757613" y="1639528"/>
            <a:chExt cx="10989364" cy="4809580"/>
          </a:xfrm>
        </p:grpSpPr>
        <p:sp>
          <p:nvSpPr>
            <p:cNvPr id="41" name="矩形 40"/>
            <p:cNvSpPr/>
            <p:nvPr/>
          </p:nvSpPr>
          <p:spPr>
            <a:xfrm>
              <a:off x="1001872" y="1639528"/>
              <a:ext cx="10063108" cy="923330"/>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zh-CN" dirty="0" smtClean="0">
                  <a:latin typeface="微软雅黑" panose="020B0503020204020204" pitchFamily="34" charset="-122"/>
                  <a:ea typeface="微软雅黑" panose="020B0503020204020204" pitchFamily="34" charset="-122"/>
                </a:rPr>
                <a:t>校</a:t>
              </a:r>
              <a:r>
                <a:rPr lang="zh-CN" altLang="zh-CN" dirty="0">
                  <a:latin typeface="微软雅黑" panose="020B0503020204020204" pitchFamily="34" charset="-122"/>
                  <a:ea typeface="微软雅黑" panose="020B0503020204020204" pitchFamily="34" charset="-122"/>
                </a:rPr>
                <a:t>企合作</a:t>
              </a:r>
              <a:r>
                <a:rPr lang="zh-CN" altLang="en-US" dirty="0">
                  <a:latin typeface="微软雅黑" panose="020B0503020204020204" pitchFamily="34" charset="-122"/>
                  <a:ea typeface="微软雅黑" panose="020B0503020204020204" pitchFamily="34" charset="-122"/>
                </a:rPr>
                <a:t>共建应用技术</a:t>
              </a:r>
              <a:r>
                <a:rPr lang="zh-CN" altLang="zh-CN" dirty="0">
                  <a:latin typeface="微软雅黑" panose="020B0503020204020204" pitchFamily="34" charset="-122"/>
                  <a:ea typeface="微软雅黑" panose="020B0503020204020204" pitchFamily="34" charset="-122"/>
                </a:rPr>
                <a:t>协同创新中心</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可</a:t>
              </a:r>
              <a:r>
                <a:rPr lang="zh-CN" altLang="zh-CN" dirty="0" smtClean="0">
                  <a:latin typeface="微软雅黑" panose="020B0503020204020204" pitchFamily="34" charset="-122"/>
                  <a:ea typeface="微软雅黑" panose="020B0503020204020204" pitchFamily="34" charset="-122"/>
                </a:rPr>
                <a:t>推进</a:t>
              </a:r>
              <a:r>
                <a:rPr lang="zh-CN" altLang="en-US" dirty="0" smtClean="0">
                  <a:latin typeface="微软雅黑" panose="020B0503020204020204" pitchFamily="34" charset="-122"/>
                  <a:ea typeface="微软雅黑" panose="020B0503020204020204" pitchFamily="34" charset="-122"/>
                </a:rPr>
                <a:t>金融工程</a:t>
              </a:r>
              <a:r>
                <a:rPr lang="zh-CN" altLang="zh-CN" dirty="0" smtClean="0">
                  <a:latin typeface="微软雅黑" panose="020B0503020204020204" pitchFamily="34" charset="-122"/>
                  <a:ea typeface="微软雅黑" panose="020B0503020204020204" pitchFamily="34" charset="-122"/>
                </a:rPr>
                <a:t>及</a:t>
              </a:r>
              <a:r>
                <a:rPr lang="zh-CN" altLang="zh-CN" dirty="0">
                  <a:latin typeface="微软雅黑" panose="020B0503020204020204" pitchFamily="34" charset="-122"/>
                  <a:ea typeface="微软雅黑" panose="020B0503020204020204" pitchFamily="34" charset="-122"/>
                </a:rPr>
                <a:t>教学资源协同创新、学校质量保证体系建设等内容，实现教学资源的</a:t>
              </a:r>
              <a:r>
                <a:rPr lang="zh-CN" altLang="zh-CN" b="1" dirty="0">
                  <a:solidFill>
                    <a:srgbClr val="0070C0"/>
                  </a:solidFill>
                  <a:latin typeface="微软雅黑" panose="020B0503020204020204" pitchFamily="34" charset="-122"/>
                  <a:ea typeface="微软雅黑" panose="020B0503020204020204" pitchFamily="34" charset="-122"/>
                </a:rPr>
                <a:t>共建、共享、共赢</a:t>
              </a:r>
              <a:r>
                <a:rPr lang="zh-CN" altLang="en-US" dirty="0">
                  <a:latin typeface="微软雅黑" panose="020B0503020204020204" pitchFamily="34" charset="-122"/>
                  <a:ea typeface="微软雅黑" panose="020B0503020204020204" pitchFamily="34" charset="-122"/>
                </a:rPr>
                <a:t>，打造</a:t>
              </a:r>
              <a:r>
                <a:rPr lang="zh-CN" altLang="en-US" b="1" dirty="0">
                  <a:solidFill>
                    <a:srgbClr val="0070C0"/>
                  </a:solidFill>
                  <a:latin typeface="微软雅黑" panose="020B0503020204020204" pitchFamily="34" charset="-122"/>
                  <a:ea typeface="微软雅黑" panose="020B0503020204020204" pitchFamily="34" charset="-122"/>
                </a:rPr>
                <a:t>新时代校企合作、产教融合</a:t>
              </a:r>
              <a:r>
                <a:rPr lang="zh-CN" altLang="en-US" dirty="0">
                  <a:latin typeface="微软雅黑" panose="020B0503020204020204" pitchFamily="34" charset="-122"/>
                  <a:ea typeface="微软雅黑" panose="020B0503020204020204" pitchFamily="34" charset="-122"/>
                </a:rPr>
                <a:t>的创新标杆。</a:t>
              </a:r>
              <a:endParaRPr lang="zh-CN" altLang="zh-CN" dirty="0">
                <a:latin typeface="微软雅黑" panose="020B0503020204020204" pitchFamily="34" charset="-122"/>
                <a:ea typeface="微软雅黑" panose="020B0503020204020204" pitchFamily="34" charset="-122"/>
              </a:endParaRPr>
            </a:p>
          </p:txBody>
        </p:sp>
        <p:sp>
          <p:nvSpPr>
            <p:cNvPr id="42" name="矩形 41"/>
            <p:cNvSpPr/>
            <p:nvPr/>
          </p:nvSpPr>
          <p:spPr>
            <a:xfrm>
              <a:off x="1392157" y="2641036"/>
              <a:ext cx="9291391" cy="369332"/>
            </a:xfrm>
            <a:prstGeom prst="rect">
              <a:avLst/>
            </a:prstGeom>
          </p:spPr>
          <p:txBody>
            <a:bodyPr wrap="square">
              <a:spAutoFit/>
            </a:bodyPr>
            <a:lstStyle/>
            <a:p>
              <a:pPr lvl="0" algn="ctr"/>
              <a:r>
                <a:rPr lang="zh-CN" altLang="zh-CN" b="1" dirty="0">
                  <a:solidFill>
                    <a:srgbClr val="0070C0"/>
                  </a:solidFill>
                  <a:latin typeface="微软雅黑" panose="020B0503020204020204" pitchFamily="34" charset="-122"/>
                  <a:ea typeface="微软雅黑" panose="020B0503020204020204" pitchFamily="34" charset="-122"/>
                </a:rPr>
                <a:t>质量提升</a:t>
              </a:r>
              <a:r>
                <a:rPr lang="en-US" altLang="zh-CN" b="1" dirty="0">
                  <a:solidFill>
                    <a:srgbClr val="0070C0"/>
                  </a:solidFill>
                  <a:latin typeface="微软雅黑" panose="020B0503020204020204" pitchFamily="34" charset="-122"/>
                  <a:ea typeface="微软雅黑" panose="020B0503020204020204" pitchFamily="34" charset="-122"/>
                </a:rPr>
                <a:t>         </a:t>
              </a:r>
              <a:r>
                <a:rPr lang="zh-CN" altLang="zh-CN" b="1" dirty="0">
                  <a:solidFill>
                    <a:srgbClr val="0070C0"/>
                  </a:solidFill>
                  <a:latin typeface="微软雅黑" panose="020B0503020204020204" pitchFamily="34" charset="-122"/>
                  <a:ea typeface="微软雅黑" panose="020B0503020204020204" pitchFamily="34" charset="-122"/>
                </a:rPr>
                <a:t>合作开发</a:t>
              </a:r>
              <a:r>
                <a:rPr lang="en-US" altLang="zh-CN" b="1" dirty="0">
                  <a:solidFill>
                    <a:srgbClr val="0070C0"/>
                  </a:solidFill>
                  <a:latin typeface="微软雅黑" panose="020B0503020204020204" pitchFamily="34" charset="-122"/>
                  <a:ea typeface="微软雅黑" panose="020B0503020204020204" pitchFamily="34" charset="-122"/>
                </a:rPr>
                <a:t>         </a:t>
              </a:r>
              <a:r>
                <a:rPr lang="zh-CN" altLang="zh-CN" b="1" dirty="0">
                  <a:solidFill>
                    <a:srgbClr val="0070C0"/>
                  </a:solidFill>
                  <a:latin typeface="微软雅黑" panose="020B0503020204020204" pitchFamily="34" charset="-122"/>
                  <a:ea typeface="微软雅黑" panose="020B0503020204020204" pitchFamily="34" charset="-122"/>
                </a:rPr>
                <a:t>课题申报</a:t>
              </a:r>
              <a:r>
                <a:rPr lang="en-US" altLang="zh-CN" b="1" dirty="0">
                  <a:solidFill>
                    <a:srgbClr val="0070C0"/>
                  </a:solidFill>
                  <a:latin typeface="微软雅黑" panose="020B0503020204020204" pitchFamily="34" charset="-122"/>
                  <a:ea typeface="微软雅黑" panose="020B0503020204020204" pitchFamily="34" charset="-122"/>
                </a:rPr>
                <a:t>        </a:t>
              </a:r>
              <a:r>
                <a:rPr lang="zh-CN" altLang="zh-CN" b="1" dirty="0">
                  <a:solidFill>
                    <a:srgbClr val="0070C0"/>
                  </a:solidFill>
                  <a:latin typeface="微软雅黑" panose="020B0503020204020204" pitchFamily="34" charset="-122"/>
                  <a:ea typeface="微软雅黑" panose="020B0503020204020204" pitchFamily="34" charset="-122"/>
                </a:rPr>
                <a:t>区域辐射</a:t>
              </a:r>
              <a:endParaRPr lang="zh-CN" altLang="zh-CN" dirty="0">
                <a:solidFill>
                  <a:srgbClr val="0070C0"/>
                </a:solidFill>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rotWithShape="1">
            <a:blip r:embed="rId2" cstate="print">
              <a:extLst>
                <a:ext uri="{28A0092B-C50C-407E-A947-70E740481C1C}">
                  <a14:useLocalDpi xmlns:a14="http://schemas.microsoft.com/office/drawing/2010/main" val="0"/>
                </a:ext>
              </a:extLst>
            </a:blip>
            <a:srcRect r="13577"/>
            <a:stretch>
              <a:fillRect/>
            </a:stretch>
          </p:blipFill>
          <p:spPr>
            <a:xfrm>
              <a:off x="4308325" y="3377984"/>
              <a:ext cx="3502185" cy="2618690"/>
            </a:xfrm>
            <a:prstGeom prst="rect">
              <a:avLst/>
            </a:prstGeom>
          </p:spPr>
        </p:pic>
        <p:pic>
          <p:nvPicPr>
            <p:cNvPr id="45" name="图片 4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0504" y="3345118"/>
              <a:ext cx="3746473" cy="2651556"/>
            </a:xfrm>
            <a:prstGeom prst="rect">
              <a:avLst/>
            </a:prstGeom>
            <a:noFill/>
          </p:spPr>
        </p:pic>
        <p:grpSp>
          <p:nvGrpSpPr>
            <p:cNvPr id="3" name="组合 47"/>
            <p:cNvGrpSpPr/>
            <p:nvPr/>
          </p:nvGrpSpPr>
          <p:grpSpPr>
            <a:xfrm>
              <a:off x="757613" y="3239097"/>
              <a:ext cx="3360717" cy="2788484"/>
              <a:chOff x="5849884" y="2822923"/>
              <a:chExt cx="3137011" cy="2892077"/>
            </a:xfrm>
          </p:grpSpPr>
          <p:pic>
            <p:nvPicPr>
              <p:cNvPr id="57" name="图片 56"/>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5849884" y="2822923"/>
                <a:ext cx="3131615" cy="1435892"/>
              </a:xfrm>
              <a:prstGeom prst="rect">
                <a:avLst/>
              </a:prstGeom>
            </p:spPr>
          </p:pic>
          <p:pic>
            <p:nvPicPr>
              <p:cNvPr id="58" name="图片 57"/>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5849884" y="4229971"/>
                <a:ext cx="3137011" cy="1485029"/>
              </a:xfrm>
              <a:prstGeom prst="rect">
                <a:avLst/>
              </a:prstGeom>
            </p:spPr>
          </p:pic>
        </p:grpSp>
        <p:sp>
          <p:nvSpPr>
            <p:cNvPr id="51" name="矩形 50"/>
            <p:cNvSpPr/>
            <p:nvPr/>
          </p:nvSpPr>
          <p:spPr>
            <a:xfrm>
              <a:off x="1296646" y="6048998"/>
              <a:ext cx="2031325" cy="369332"/>
            </a:xfrm>
            <a:prstGeom prst="rect">
              <a:avLst/>
            </a:prstGeom>
          </p:spPr>
          <p:txBody>
            <a:bodyPr wrap="none">
              <a:spAutoFit/>
            </a:bodyPr>
            <a:lstStyle/>
            <a:p>
              <a:pPr lvl="0" algn="ctr" defTabSz="690245">
                <a:defRPr/>
              </a:pPr>
              <a:r>
                <a:rPr lang="zh-CN" altLang="en-US" b="1" kern="0" dirty="0">
                  <a:latin typeface="微软雅黑" panose="020B0503020204020204" pitchFamily="34" charset="-122"/>
                  <a:ea typeface="微软雅黑" panose="020B0503020204020204" pitchFamily="34" charset="-122"/>
                </a:rPr>
                <a:t>教学资源开发中心</a:t>
              </a:r>
            </a:p>
          </p:txBody>
        </p:sp>
        <p:sp>
          <p:nvSpPr>
            <p:cNvPr id="52" name="矩形 51"/>
            <p:cNvSpPr/>
            <p:nvPr/>
          </p:nvSpPr>
          <p:spPr>
            <a:xfrm>
              <a:off x="4858684" y="6048998"/>
              <a:ext cx="2358338" cy="369332"/>
            </a:xfrm>
            <a:prstGeom prst="rect">
              <a:avLst/>
            </a:prstGeom>
          </p:spPr>
          <p:txBody>
            <a:bodyPr wrap="none">
              <a:spAutoFit/>
            </a:bodyPr>
            <a:lstStyle/>
            <a:p>
              <a:pPr lvl="0" algn="ctr" defTabSz="690245">
                <a:defRPr/>
              </a:pPr>
              <a:r>
                <a:rPr lang="en-US" altLang="zh-CN" b="1" kern="0" dirty="0" smtClean="0">
                  <a:latin typeface="微软雅黑" panose="020B0503020204020204" pitchFamily="34" charset="-122"/>
                  <a:ea typeface="微软雅黑" panose="020B0503020204020204" pitchFamily="34" charset="-122"/>
                </a:rPr>
                <a:t>VR</a:t>
              </a:r>
              <a:r>
                <a:rPr lang="zh-CN" altLang="en-US" b="1" kern="0" dirty="0" smtClean="0">
                  <a:latin typeface="微软雅黑" panose="020B0503020204020204" pitchFamily="34" charset="-122"/>
                  <a:ea typeface="微软雅黑" panose="020B0503020204020204" pitchFamily="34" charset="-122"/>
                </a:rPr>
                <a:t>虚拟仿真</a:t>
              </a:r>
              <a:r>
                <a:rPr lang="zh-CN" altLang="en-US" b="1" kern="0" dirty="0">
                  <a:latin typeface="微软雅黑" panose="020B0503020204020204" pitchFamily="34" charset="-122"/>
                  <a:ea typeface="微软雅黑" panose="020B0503020204020204" pitchFamily="34" charset="-122"/>
                </a:rPr>
                <a:t>实训中心</a:t>
              </a:r>
            </a:p>
          </p:txBody>
        </p:sp>
        <p:sp>
          <p:nvSpPr>
            <p:cNvPr id="53" name="矩形 52"/>
            <p:cNvSpPr/>
            <p:nvPr/>
          </p:nvSpPr>
          <p:spPr>
            <a:xfrm>
              <a:off x="8884727" y="6048998"/>
              <a:ext cx="2236510" cy="400110"/>
            </a:xfrm>
            <a:prstGeom prst="rect">
              <a:avLst/>
            </a:prstGeom>
          </p:spPr>
          <p:txBody>
            <a:bodyPr wrap="none">
              <a:spAutoFit/>
            </a:bodyPr>
            <a:lstStyle/>
            <a:p>
              <a:pPr lvl="0" algn="ctr" defTabSz="690245">
                <a:defRPr/>
              </a:pPr>
              <a:r>
                <a:rPr lang="zh-CN" altLang="en-US" sz="2000" b="1" kern="0" dirty="0">
                  <a:latin typeface="微软雅黑" panose="020B0503020204020204" pitchFamily="34" charset="-122"/>
                  <a:ea typeface="微软雅黑" panose="020B0503020204020204" pitchFamily="34" charset="-122"/>
                </a:rPr>
                <a:t>内部质量保障体系</a:t>
              </a:r>
            </a:p>
          </p:txBody>
        </p:sp>
      </p:grpSp>
    </p:spTree>
    <p:extLst>
      <p:ext uri="{BB962C8B-B14F-4D97-AF65-F5344CB8AC3E}">
        <p14:creationId xmlns:p14="http://schemas.microsoft.com/office/powerpoint/2010/main" val="596872674"/>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灯片编号占位符 3"/>
          <p:cNvSpPr>
            <a:spLocks noGrp="1"/>
          </p:cNvSpPr>
          <p:nvPr>
            <p:ph type="sldNum" sz="quarter" idx="12"/>
          </p:nvPr>
        </p:nvSpPr>
        <p:spPr>
          <a:xfrm>
            <a:off x="11797814" y="155968"/>
            <a:ext cx="485573" cy="170334"/>
          </a:xfrm>
        </p:spPr>
        <p:txBody>
          <a:bodyPr/>
          <a:lstStyle/>
          <a:p>
            <a:r>
              <a:rPr lang="en-US" altLang="zh-CN" dirty="0" smtClean="0"/>
              <a:t>15</a:t>
            </a:r>
            <a:endParaRPr lang="zh-CN" altLang="en-US" dirty="0"/>
          </a:p>
        </p:txBody>
      </p:sp>
      <p:sp>
        <p:nvSpPr>
          <p:cNvPr id="7" name="矩形 6"/>
          <p:cNvSpPr/>
          <p:nvPr/>
        </p:nvSpPr>
        <p:spPr>
          <a:xfrm>
            <a:off x="202219" y="658860"/>
            <a:ext cx="4084764" cy="492440"/>
          </a:xfrm>
          <a:prstGeom prst="rect">
            <a:avLst/>
          </a:prstGeom>
        </p:spPr>
        <p:txBody>
          <a:bodyPr wrap="none" lIns="91436" tIns="45719" rIns="91436" bIns="45719">
            <a:spAutoFit/>
          </a:bodyPr>
          <a:lstStyle/>
          <a:p>
            <a:pPr>
              <a:lnSpc>
                <a:spcPct val="130000"/>
              </a:lnSpc>
            </a:pPr>
            <a:r>
              <a:rPr lang="en-US" altLang="zh-CN" sz="2000" b="1" dirty="0" smtClean="0">
                <a:solidFill>
                  <a:srgbClr val="C00000"/>
                </a:solidFill>
                <a:latin typeface="微软雅黑" panose="020B0503020204020204" pitchFamily="34" charset="-122"/>
                <a:ea typeface="微软雅黑" panose="020B0503020204020204" pitchFamily="34" charset="-122"/>
              </a:rPr>
              <a:t>3. </a:t>
            </a:r>
            <a:r>
              <a:rPr lang="zh-CN" altLang="en-US" sz="2000" b="1" dirty="0" smtClean="0">
                <a:solidFill>
                  <a:srgbClr val="C00000"/>
                </a:solidFill>
                <a:latin typeface="微软雅黑" panose="020B0503020204020204" pitchFamily="34" charset="-122"/>
                <a:ea typeface="微软雅黑" panose="020B0503020204020204" pitchFamily="34" charset="-122"/>
              </a:rPr>
              <a:t>强化人才需求调研优化人培方案</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537816" y="1260785"/>
            <a:ext cx="10879484" cy="912416"/>
          </a:xfrm>
          <a:prstGeom prst="rect">
            <a:avLst/>
          </a:prstGeom>
          <a:solidFill>
            <a:srgbClr val="F3F6FB"/>
          </a:solidFill>
          <a:ln w="3175">
            <a:noFill/>
            <a:miter lim="800000"/>
          </a:ln>
        </p:spPr>
        <p:txBody>
          <a:bodyPr wrap="square" lIns="80632" tIns="40316" rIns="80632" bIns="40316">
            <a:spAutoFit/>
          </a:bodyPr>
          <a:lstStyle>
            <a:defPPr>
              <a:defRPr lang="zh-CN"/>
            </a:defPPr>
            <a:lvl1pPr>
              <a:lnSpc>
                <a:spcPct val="150000"/>
              </a:lnSpc>
              <a:defRPr sz="1600">
                <a:latin typeface="微软雅黑" panose="020B0503020204020204" pitchFamily="34" charset="-122"/>
                <a:ea typeface="微软雅黑" panose="020B0503020204020204" pitchFamily="34" charset="-122"/>
              </a:defRPr>
            </a:lvl1pPr>
          </a:lstStyle>
          <a:p>
            <a:r>
              <a:rPr lang="zh-CN" altLang="en-US" sz="1800" dirty="0" smtClean="0"/>
              <a:t>     通过</a:t>
            </a:r>
            <a:r>
              <a:rPr lang="zh-CN" altLang="en-US" sz="1800" dirty="0"/>
              <a:t>人才需求调研，获得产业链岗位分布、企业人才需求规模、能力要求、工作任务等信息，以及职业院校相关专业（群）人才培养规模与质量，分解职业能力需求，指导学校专业群构建与人才培养规格。</a:t>
            </a:r>
          </a:p>
        </p:txBody>
      </p:sp>
      <p:grpSp>
        <p:nvGrpSpPr>
          <p:cNvPr id="11" name="组合 10"/>
          <p:cNvGrpSpPr/>
          <p:nvPr/>
        </p:nvGrpSpPr>
        <p:grpSpPr>
          <a:xfrm>
            <a:off x="1033116" y="2563813"/>
            <a:ext cx="10609955" cy="3500713"/>
            <a:chOff x="1033116" y="2563813"/>
            <a:chExt cx="10609955" cy="3500713"/>
          </a:xfrm>
        </p:grpSpPr>
        <p:grpSp>
          <p:nvGrpSpPr>
            <p:cNvPr id="12" name="组合 8"/>
            <p:cNvGrpSpPr/>
            <p:nvPr/>
          </p:nvGrpSpPr>
          <p:grpSpPr>
            <a:xfrm>
              <a:off x="1033116" y="3238394"/>
              <a:ext cx="6098335" cy="2500700"/>
              <a:chOff x="2599963" y="2721390"/>
              <a:chExt cx="7339078" cy="2888540"/>
            </a:xfrm>
          </p:grpSpPr>
          <p:sp>
            <p:nvSpPr>
              <p:cNvPr id="31" name="圆角矩形 30"/>
              <p:cNvSpPr/>
              <p:nvPr/>
            </p:nvSpPr>
            <p:spPr>
              <a:xfrm>
                <a:off x="2666643" y="3539839"/>
                <a:ext cx="1800000" cy="5760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产业链岗位群</a:t>
                </a:r>
              </a:p>
            </p:txBody>
          </p:sp>
          <p:sp>
            <p:nvSpPr>
              <p:cNvPr id="32" name="圆角矩形 31"/>
              <p:cNvSpPr/>
              <p:nvPr/>
            </p:nvSpPr>
            <p:spPr>
              <a:xfrm>
                <a:off x="2789943" y="4246205"/>
                <a:ext cx="522300" cy="136372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细分工种</a:t>
                </a:r>
              </a:p>
            </p:txBody>
          </p:sp>
          <p:sp>
            <p:nvSpPr>
              <p:cNvPr id="33" name="圆角矩形 32"/>
              <p:cNvSpPr/>
              <p:nvPr/>
            </p:nvSpPr>
            <p:spPr>
              <a:xfrm>
                <a:off x="3816956" y="4246206"/>
                <a:ext cx="492025" cy="136372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工作任务</a:t>
                </a:r>
              </a:p>
            </p:txBody>
          </p:sp>
          <p:sp>
            <p:nvSpPr>
              <p:cNvPr id="34" name="圆角矩形 33"/>
              <p:cNvSpPr/>
              <p:nvPr/>
            </p:nvSpPr>
            <p:spPr>
              <a:xfrm>
                <a:off x="5358933" y="3534300"/>
                <a:ext cx="1808679" cy="57604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职业能力分解</a:t>
                </a:r>
              </a:p>
            </p:txBody>
          </p:sp>
          <p:sp>
            <p:nvSpPr>
              <p:cNvPr id="35" name="圆角矩形 34"/>
              <p:cNvSpPr/>
              <p:nvPr/>
            </p:nvSpPr>
            <p:spPr>
              <a:xfrm>
                <a:off x="8086779" y="3534300"/>
                <a:ext cx="1852262" cy="576048"/>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课程体系重构</a:t>
                </a:r>
                <a:endParaRPr lang="zh-CN" altLang="en-US" sz="1400" b="1" dirty="0">
                  <a:latin typeface="微软雅黑" panose="020B0503020204020204" pitchFamily="34" charset="-122"/>
                  <a:ea typeface="微软雅黑" panose="020B0503020204020204" pitchFamily="34" charset="-122"/>
                </a:endParaRPr>
              </a:p>
            </p:txBody>
          </p:sp>
          <p:sp>
            <p:nvSpPr>
              <p:cNvPr id="36" name="圆角矩形 35"/>
              <p:cNvSpPr/>
              <p:nvPr/>
            </p:nvSpPr>
            <p:spPr>
              <a:xfrm>
                <a:off x="4671692" y="2721390"/>
                <a:ext cx="3415087" cy="576048"/>
              </a:xfrm>
              <a:prstGeom prst="roundRect">
                <a:avLst/>
              </a:prstGeom>
              <a:solidFill>
                <a:srgbClr val="47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调研方式（网络调研</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实地调研）</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问卷法</a:t>
                </a:r>
                <a:r>
                  <a:rPr lang="zh-CN" altLang="en-US" sz="1400" b="1" dirty="0">
                    <a:latin typeface="微软雅黑" panose="020B0503020204020204" pitchFamily="34" charset="-122"/>
                    <a:ea typeface="微软雅黑" panose="020B0503020204020204" pitchFamily="34" charset="-122"/>
                  </a:rPr>
                  <a:t>、访谈法、现场考察等</a:t>
                </a:r>
              </a:p>
            </p:txBody>
          </p:sp>
          <p:sp>
            <p:nvSpPr>
              <p:cNvPr id="37" name="圆角矩形 36"/>
              <p:cNvSpPr/>
              <p:nvPr/>
            </p:nvSpPr>
            <p:spPr>
              <a:xfrm>
                <a:off x="2599963" y="2721390"/>
                <a:ext cx="1944162" cy="5760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行业企业人才</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需求调研</a:t>
                </a:r>
                <a:endParaRPr lang="en-US" altLang="zh-CN" sz="1400" b="1" dirty="0" smtClean="0">
                  <a:latin typeface="微软雅黑" panose="020B0503020204020204" pitchFamily="34" charset="-122"/>
                  <a:ea typeface="微软雅黑" panose="020B0503020204020204" pitchFamily="34" charset="-122"/>
                </a:endParaRPr>
              </a:p>
            </p:txBody>
          </p:sp>
          <p:sp>
            <p:nvSpPr>
              <p:cNvPr id="38" name="圆角矩形 37"/>
              <p:cNvSpPr/>
              <p:nvPr/>
            </p:nvSpPr>
            <p:spPr>
              <a:xfrm>
                <a:off x="8086779" y="2721390"/>
                <a:ext cx="1852262" cy="576048"/>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人才需求</a:t>
                </a:r>
                <a:r>
                  <a:rPr lang="zh-CN" altLang="en-US" sz="1400" b="1" dirty="0" smtClean="0">
                    <a:latin typeface="微软雅黑" panose="020B0503020204020204" pitchFamily="34" charset="-122"/>
                    <a:ea typeface="微软雅黑" panose="020B0503020204020204" pitchFamily="34" charset="-122"/>
                  </a:rPr>
                  <a:t>调研可行性论证报告</a:t>
                </a:r>
                <a:endParaRPr lang="zh-CN" altLang="en-US" sz="1400" b="1" dirty="0">
                  <a:latin typeface="微软雅黑" panose="020B0503020204020204" pitchFamily="34" charset="-122"/>
                  <a:ea typeface="微软雅黑" panose="020B0503020204020204" pitchFamily="34" charset="-122"/>
                </a:endParaRPr>
              </a:p>
            </p:txBody>
          </p:sp>
          <p:sp>
            <p:nvSpPr>
              <p:cNvPr id="39" name="圆角矩形 38"/>
              <p:cNvSpPr/>
              <p:nvPr/>
            </p:nvSpPr>
            <p:spPr>
              <a:xfrm>
                <a:off x="5372938" y="4254510"/>
                <a:ext cx="492025" cy="135541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基本能力</a:t>
                </a:r>
              </a:p>
            </p:txBody>
          </p:sp>
          <p:sp>
            <p:nvSpPr>
              <p:cNvPr id="40" name="圆角矩形 39"/>
              <p:cNvSpPr/>
              <p:nvPr/>
            </p:nvSpPr>
            <p:spPr>
              <a:xfrm>
                <a:off x="6016730" y="4254510"/>
                <a:ext cx="492025" cy="135541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技术能力</a:t>
                </a:r>
              </a:p>
            </p:txBody>
          </p:sp>
          <p:sp>
            <p:nvSpPr>
              <p:cNvPr id="41" name="圆角矩形 40"/>
              <p:cNvSpPr/>
              <p:nvPr/>
            </p:nvSpPr>
            <p:spPr>
              <a:xfrm>
                <a:off x="6660521" y="4254510"/>
                <a:ext cx="492025" cy="135541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通用能力</a:t>
                </a:r>
              </a:p>
            </p:txBody>
          </p:sp>
          <p:sp>
            <p:nvSpPr>
              <p:cNvPr id="42" name="圆角矩形 41"/>
              <p:cNvSpPr/>
              <p:nvPr/>
            </p:nvSpPr>
            <p:spPr>
              <a:xfrm>
                <a:off x="8281516" y="4254510"/>
                <a:ext cx="492025" cy="1355419"/>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课程构成</a:t>
                </a:r>
                <a:endParaRPr lang="zh-CN" altLang="en-US" sz="1400" b="1" dirty="0">
                  <a:latin typeface="微软雅黑" panose="020B0503020204020204" pitchFamily="34" charset="-122"/>
                  <a:ea typeface="微软雅黑" panose="020B0503020204020204" pitchFamily="34" charset="-122"/>
                </a:endParaRPr>
              </a:p>
            </p:txBody>
          </p:sp>
          <p:sp>
            <p:nvSpPr>
              <p:cNvPr id="43" name="圆角矩形 42"/>
              <p:cNvSpPr/>
              <p:nvPr/>
            </p:nvSpPr>
            <p:spPr>
              <a:xfrm>
                <a:off x="9288741" y="4254510"/>
                <a:ext cx="492025" cy="1355419"/>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培养规格</a:t>
                </a:r>
              </a:p>
            </p:txBody>
          </p:sp>
          <p:sp>
            <p:nvSpPr>
              <p:cNvPr id="44" name="左箭头 43"/>
              <p:cNvSpPr/>
              <p:nvPr/>
            </p:nvSpPr>
            <p:spPr>
              <a:xfrm>
                <a:off x="4816835" y="3701959"/>
                <a:ext cx="439570" cy="215163"/>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45" name="右箭头 44"/>
              <p:cNvSpPr/>
              <p:nvPr/>
            </p:nvSpPr>
            <p:spPr>
              <a:xfrm>
                <a:off x="7273660" y="3686755"/>
                <a:ext cx="482585" cy="2455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grpSp>
        <p:grpSp>
          <p:nvGrpSpPr>
            <p:cNvPr id="13" name="Group 3"/>
            <p:cNvGrpSpPr/>
            <p:nvPr/>
          </p:nvGrpSpPr>
          <p:grpSpPr>
            <a:xfrm>
              <a:off x="7867784" y="2690447"/>
              <a:ext cx="3775287" cy="3374079"/>
              <a:chOff x="1124" y="704"/>
              <a:chExt cx="3399" cy="3127"/>
            </a:xfrm>
          </p:grpSpPr>
          <p:sp>
            <p:nvSpPr>
              <p:cNvPr id="15" name="Oval 4"/>
              <p:cNvSpPr/>
              <p:nvPr/>
            </p:nvSpPr>
            <p:spPr>
              <a:xfrm>
                <a:off x="1581" y="933"/>
                <a:ext cx="2533" cy="2533"/>
              </a:xfrm>
              <a:prstGeom prst="ellipse">
                <a:avLst/>
              </a:prstGeom>
              <a:noFill/>
              <a:ln w="28575" cap="flat" cmpd="sng">
                <a:solidFill>
                  <a:srgbClr val="969696"/>
                </a:solid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TW" altLang="en-US" sz="1100" dirty="0">
                  <a:latin typeface="微软雅黑" panose="020B0503020204020204" pitchFamily="34" charset="-122"/>
                  <a:ea typeface="微软雅黑" panose="020B0503020204020204" pitchFamily="34" charset="-122"/>
                </a:endParaRPr>
              </a:p>
            </p:txBody>
          </p:sp>
          <p:sp>
            <p:nvSpPr>
              <p:cNvPr id="16" name="Line 5"/>
              <p:cNvSpPr/>
              <p:nvPr/>
            </p:nvSpPr>
            <p:spPr>
              <a:xfrm flipH="1">
                <a:off x="3145" y="1344"/>
                <a:ext cx="110" cy="247"/>
              </a:xfrm>
              <a:prstGeom prst="line">
                <a:avLst/>
              </a:prstGeom>
              <a:ln w="19050" cap="flat" cmpd="sng">
                <a:solidFill>
                  <a:srgbClr val="969696"/>
                </a:solidFill>
                <a:prstDash val="solid"/>
                <a:round/>
                <a:headEnd type="none" w="med" len="med"/>
                <a:tailEnd type="none" w="med" len="med"/>
              </a:ln>
            </p:spPr>
          </p:sp>
          <p:sp>
            <p:nvSpPr>
              <p:cNvPr id="17" name="Line 6"/>
              <p:cNvSpPr/>
              <p:nvPr/>
            </p:nvSpPr>
            <p:spPr>
              <a:xfrm flipH="1">
                <a:off x="3511" y="1984"/>
                <a:ext cx="256" cy="91"/>
              </a:xfrm>
              <a:prstGeom prst="line">
                <a:avLst/>
              </a:prstGeom>
              <a:ln w="19050" cap="flat" cmpd="sng">
                <a:solidFill>
                  <a:srgbClr val="969696"/>
                </a:solidFill>
                <a:prstDash val="solid"/>
                <a:round/>
                <a:headEnd type="none" w="med" len="med"/>
                <a:tailEnd type="none" w="med" len="med"/>
              </a:ln>
            </p:spPr>
          </p:sp>
          <p:sp>
            <p:nvSpPr>
              <p:cNvPr id="18" name="Line 7"/>
              <p:cNvSpPr/>
              <p:nvPr/>
            </p:nvSpPr>
            <p:spPr>
              <a:xfrm>
                <a:off x="3401" y="2624"/>
                <a:ext cx="210" cy="183"/>
              </a:xfrm>
              <a:prstGeom prst="line">
                <a:avLst/>
              </a:prstGeom>
              <a:ln w="19050" cap="flat" cmpd="sng">
                <a:solidFill>
                  <a:srgbClr val="969696"/>
                </a:solidFill>
                <a:prstDash val="solid"/>
                <a:round/>
                <a:headEnd type="none" w="med" len="med"/>
                <a:tailEnd type="none" w="med" len="med"/>
              </a:ln>
            </p:spPr>
          </p:sp>
          <p:sp>
            <p:nvSpPr>
              <p:cNvPr id="19" name="Line 8"/>
              <p:cNvSpPr/>
              <p:nvPr/>
            </p:nvSpPr>
            <p:spPr>
              <a:xfrm flipH="1">
                <a:off x="2843" y="2898"/>
                <a:ext cx="10" cy="339"/>
              </a:xfrm>
              <a:prstGeom prst="line">
                <a:avLst/>
              </a:prstGeom>
              <a:ln w="19050" cap="flat" cmpd="sng">
                <a:solidFill>
                  <a:srgbClr val="969696"/>
                </a:solidFill>
                <a:prstDash val="solid"/>
                <a:round/>
                <a:headEnd type="none" w="med" len="med"/>
                <a:tailEnd type="none" w="med" len="med"/>
              </a:ln>
            </p:spPr>
          </p:sp>
          <p:sp>
            <p:nvSpPr>
              <p:cNvPr id="20" name="Line 9"/>
              <p:cNvSpPr/>
              <p:nvPr/>
            </p:nvSpPr>
            <p:spPr>
              <a:xfrm flipH="1">
                <a:off x="2112" y="2651"/>
                <a:ext cx="173" cy="147"/>
              </a:xfrm>
              <a:prstGeom prst="line">
                <a:avLst/>
              </a:prstGeom>
              <a:ln w="19050" cap="flat" cmpd="sng">
                <a:solidFill>
                  <a:srgbClr val="969696"/>
                </a:solidFill>
                <a:prstDash val="solid"/>
                <a:round/>
                <a:headEnd type="none" w="med" len="med"/>
                <a:tailEnd type="none" w="med" len="med"/>
              </a:ln>
            </p:spPr>
          </p:sp>
          <p:sp>
            <p:nvSpPr>
              <p:cNvPr id="21" name="Line 10"/>
              <p:cNvSpPr/>
              <p:nvPr/>
            </p:nvSpPr>
            <p:spPr>
              <a:xfrm>
                <a:off x="1911" y="1975"/>
                <a:ext cx="247" cy="100"/>
              </a:xfrm>
              <a:prstGeom prst="line">
                <a:avLst/>
              </a:prstGeom>
              <a:ln w="19050" cap="flat" cmpd="sng">
                <a:solidFill>
                  <a:srgbClr val="969696"/>
                </a:solidFill>
                <a:prstDash val="solid"/>
                <a:round/>
                <a:headEnd type="none" w="med" len="med"/>
                <a:tailEnd type="none" w="med" len="med"/>
              </a:ln>
            </p:spPr>
          </p:sp>
          <p:sp>
            <p:nvSpPr>
              <p:cNvPr id="22" name="Line 11"/>
              <p:cNvSpPr/>
              <p:nvPr/>
            </p:nvSpPr>
            <p:spPr>
              <a:xfrm>
                <a:off x="2432" y="1353"/>
                <a:ext cx="110" cy="229"/>
              </a:xfrm>
              <a:prstGeom prst="line">
                <a:avLst/>
              </a:prstGeom>
              <a:ln w="19050" cap="flat" cmpd="sng">
                <a:solidFill>
                  <a:srgbClr val="969696"/>
                </a:solidFill>
                <a:prstDash val="solid"/>
                <a:round/>
                <a:headEnd type="none" w="med" len="med"/>
                <a:tailEnd type="none" w="med" len="med"/>
              </a:ln>
            </p:spPr>
          </p:sp>
          <p:sp>
            <p:nvSpPr>
              <p:cNvPr id="23" name="Oval 12"/>
              <p:cNvSpPr/>
              <p:nvPr/>
            </p:nvSpPr>
            <p:spPr>
              <a:xfrm>
                <a:off x="2201" y="1546"/>
                <a:ext cx="1300" cy="1300"/>
              </a:xfrm>
              <a:prstGeom prst="ellipse">
                <a:avLst/>
              </a:prstGeom>
              <a:solidFill>
                <a:schemeClr val="accent5">
                  <a:lumMod val="75000"/>
                </a:scheme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16"/>
                  </a:lnSpc>
                </a:pPr>
                <a:r>
                  <a:rPr lang="zh-CN" altLang="en-US" sz="1600" b="1" dirty="0">
                    <a:solidFill>
                      <a:schemeClr val="bg1"/>
                    </a:solidFill>
                    <a:latin typeface="微软雅黑" panose="020B0503020204020204" pitchFamily="34" charset="-122"/>
                    <a:ea typeface="微软雅黑" panose="020B0503020204020204" pitchFamily="34" charset="-122"/>
                  </a:rPr>
                  <a:t>具体</a:t>
                </a:r>
                <a:r>
                  <a:rPr lang="zh-CN" altLang="en-US" sz="1600" b="1" dirty="0" smtClean="0">
                    <a:solidFill>
                      <a:schemeClr val="bg1"/>
                    </a:solidFill>
                    <a:latin typeface="微软雅黑" panose="020B0503020204020204" pitchFamily="34" charset="-122"/>
                    <a:ea typeface="微软雅黑" panose="020B0503020204020204" pitchFamily="34" charset="-122"/>
                  </a:rPr>
                  <a:t>调研</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gn="ctr">
                  <a:lnSpc>
                    <a:spcPts val="2116"/>
                  </a:lnSpc>
                </a:pPr>
                <a:r>
                  <a:rPr lang="zh-CN" altLang="en-US" sz="1600" b="1" dirty="0" smtClean="0">
                    <a:solidFill>
                      <a:schemeClr val="bg1"/>
                    </a:solidFill>
                    <a:latin typeface="微软雅黑" panose="020B0503020204020204" pitchFamily="34" charset="-122"/>
                    <a:ea typeface="微软雅黑" panose="020B0503020204020204" pitchFamily="34" charset="-122"/>
                  </a:rPr>
                  <a:t>内容范围</a:t>
                </a:r>
                <a:endParaRPr lang="zh-TW" altLang="en-US" sz="1600" b="1" dirty="0">
                  <a:solidFill>
                    <a:schemeClr val="bg1"/>
                  </a:solidFill>
                  <a:latin typeface="微软雅黑" panose="020B0503020204020204" pitchFamily="34" charset="-122"/>
                  <a:ea typeface="微软雅黑" panose="020B0503020204020204" pitchFamily="34" charset="-122"/>
                </a:endParaRPr>
              </a:p>
            </p:txBody>
          </p:sp>
          <p:sp>
            <p:nvSpPr>
              <p:cNvPr id="24" name="Oval 13"/>
              <p:cNvSpPr/>
              <p:nvPr/>
            </p:nvSpPr>
            <p:spPr>
              <a:xfrm>
                <a:off x="1124" y="1582"/>
                <a:ext cx="988" cy="704"/>
              </a:xfrm>
              <a:prstGeom prst="ellipse">
                <a:avLst/>
              </a:prstGeom>
              <a:solidFill>
                <a:schemeClr val="tx2">
                  <a:lumMod val="20000"/>
                  <a:lumOff val="80000"/>
                </a:scheme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300" b="1" dirty="0">
                    <a:latin typeface="微软雅黑" panose="020B0503020204020204" pitchFamily="34" charset="-122"/>
                    <a:ea typeface="微软雅黑" panose="020B0503020204020204" pitchFamily="34" charset="-122"/>
                  </a:rPr>
                  <a:t>毕业生跟踪调研</a:t>
                </a:r>
                <a:endParaRPr lang="zh-TW" altLang="en-US" sz="1300" b="1" dirty="0">
                  <a:latin typeface="微软雅黑" panose="020B0503020204020204" pitchFamily="34" charset="-122"/>
                  <a:ea typeface="微软雅黑" panose="020B0503020204020204" pitchFamily="34" charset="-122"/>
                </a:endParaRPr>
              </a:p>
            </p:txBody>
          </p:sp>
          <p:sp>
            <p:nvSpPr>
              <p:cNvPr id="25" name="Oval 14"/>
              <p:cNvSpPr/>
              <p:nvPr/>
            </p:nvSpPr>
            <p:spPr>
              <a:xfrm>
                <a:off x="1871" y="714"/>
                <a:ext cx="781" cy="704"/>
              </a:xfrm>
              <a:prstGeom prst="ellipse">
                <a:avLst/>
              </a:prstGeom>
              <a:solidFill>
                <a:schemeClr val="accent4">
                  <a:lumMod val="40000"/>
                  <a:lumOff val="60000"/>
                </a:scheme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300" b="1" dirty="0" smtClean="0">
                    <a:latin typeface="微软雅黑" panose="020B0503020204020204" pitchFamily="34" charset="-122"/>
                    <a:ea typeface="微软雅黑" panose="020B0503020204020204" pitchFamily="34" charset="-122"/>
                  </a:rPr>
                  <a:t>产业背景调研</a:t>
                </a:r>
                <a:endParaRPr lang="zh-TW" altLang="en-US" sz="1300" b="1" dirty="0">
                  <a:latin typeface="微软雅黑" panose="020B0503020204020204" pitchFamily="34" charset="-122"/>
                  <a:ea typeface="微软雅黑" panose="020B0503020204020204" pitchFamily="34" charset="-122"/>
                </a:endParaRPr>
              </a:p>
            </p:txBody>
          </p:sp>
          <p:sp>
            <p:nvSpPr>
              <p:cNvPr id="26" name="Oval 15"/>
              <p:cNvSpPr/>
              <p:nvPr/>
            </p:nvSpPr>
            <p:spPr>
              <a:xfrm>
                <a:off x="3036" y="704"/>
                <a:ext cx="800" cy="704"/>
              </a:xfrm>
              <a:prstGeom prst="ellipse">
                <a:avLst/>
              </a:prstGeom>
              <a:solidFill>
                <a:schemeClr val="tx2">
                  <a:lumMod val="40000"/>
                  <a:lumOff val="60000"/>
                </a:scheme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300" b="1" dirty="0">
                    <a:latin typeface="微软雅黑" panose="020B0503020204020204" pitchFamily="34" charset="-122"/>
                    <a:ea typeface="微软雅黑" panose="020B0503020204020204" pitchFamily="34" charset="-122"/>
                  </a:rPr>
                  <a:t>企业需求调研</a:t>
                </a:r>
                <a:endParaRPr lang="zh-TW" altLang="en-US" sz="1300" b="1" dirty="0">
                  <a:latin typeface="微软雅黑" panose="020B0503020204020204" pitchFamily="34" charset="-122"/>
                  <a:ea typeface="微软雅黑" panose="020B0503020204020204" pitchFamily="34" charset="-122"/>
                </a:endParaRPr>
              </a:p>
            </p:txBody>
          </p:sp>
          <p:sp>
            <p:nvSpPr>
              <p:cNvPr id="27" name="Oval 16"/>
              <p:cNvSpPr/>
              <p:nvPr/>
            </p:nvSpPr>
            <p:spPr>
              <a:xfrm>
                <a:off x="3731" y="1563"/>
                <a:ext cx="792" cy="704"/>
              </a:xfrm>
              <a:prstGeom prst="ellipse">
                <a:avLst/>
              </a:prstGeom>
              <a:solidFill>
                <a:schemeClr val="tx2">
                  <a:lumMod val="40000"/>
                  <a:lumOff val="60000"/>
                </a:schemeClr>
              </a:solidFill>
              <a:ln w="25400" cap="flat" cmpd="sng">
                <a:noFill/>
                <a:prstDash val="solid"/>
                <a:round/>
                <a:headEnd type="none" w="med" len="med"/>
                <a:tailEnd type="none" w="med" len="med"/>
              </a:ln>
            </p:spPr>
            <p:txBody>
              <a:bodyPr lIns="45720" tIns="44450" rIns="45720" bIns="44450" anchor="ctr" anchorCtr="1"/>
              <a:lstStyle/>
              <a:p>
                <a:pPr algn="ctr"/>
                <a:r>
                  <a:rPr lang="zh-CN" altLang="en-US" sz="1300" b="1" dirty="0" smtClean="0">
                    <a:latin typeface="微软雅黑" panose="020B0503020204020204" pitchFamily="34" charset="-122"/>
                    <a:ea typeface="微软雅黑" panose="020B0503020204020204" pitchFamily="34" charset="-122"/>
                  </a:rPr>
                  <a:t>典型工作岗位</a:t>
                </a:r>
                <a:endParaRPr lang="zh-TW" altLang="en-US" sz="1300" b="1" dirty="0">
                  <a:latin typeface="微软雅黑" panose="020B0503020204020204" pitchFamily="34" charset="-122"/>
                  <a:ea typeface="微软雅黑" panose="020B0503020204020204" pitchFamily="34" charset="-122"/>
                </a:endParaRPr>
              </a:p>
            </p:txBody>
          </p:sp>
          <p:sp>
            <p:nvSpPr>
              <p:cNvPr id="28" name="Oval 17"/>
              <p:cNvSpPr/>
              <p:nvPr/>
            </p:nvSpPr>
            <p:spPr>
              <a:xfrm>
                <a:off x="3484" y="2651"/>
                <a:ext cx="836" cy="704"/>
              </a:xfrm>
              <a:prstGeom prst="ellipse">
                <a:avLst/>
              </a:prstGeom>
              <a:solidFill>
                <a:schemeClr val="accent5">
                  <a:lumMod val="60000"/>
                  <a:lumOff val="40000"/>
                </a:scheme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300" b="1" dirty="0">
                    <a:latin typeface="微软雅黑" panose="020B0503020204020204" pitchFamily="34" charset="-122"/>
                    <a:ea typeface="微软雅黑" panose="020B0503020204020204" pitchFamily="34" charset="-122"/>
                  </a:rPr>
                  <a:t>用人单位调研</a:t>
                </a:r>
                <a:endParaRPr lang="zh-TW" altLang="en-US" sz="1300" b="1" dirty="0">
                  <a:latin typeface="微软雅黑" panose="020B0503020204020204" pitchFamily="34" charset="-122"/>
                  <a:ea typeface="微软雅黑" panose="020B0503020204020204" pitchFamily="34" charset="-122"/>
                </a:endParaRPr>
              </a:p>
            </p:txBody>
          </p:sp>
          <p:sp>
            <p:nvSpPr>
              <p:cNvPr id="29" name="Oval 18"/>
              <p:cNvSpPr/>
              <p:nvPr/>
            </p:nvSpPr>
            <p:spPr>
              <a:xfrm>
                <a:off x="2506" y="3127"/>
                <a:ext cx="820" cy="704"/>
              </a:xfrm>
              <a:prstGeom prst="ellipse">
                <a:avLst/>
              </a:prstGeom>
              <a:solidFill>
                <a:schemeClr val="accent5">
                  <a:lumMod val="60000"/>
                  <a:lumOff val="40000"/>
                </a:schemeClr>
              </a:solidFill>
              <a:ln w="25400" cap="flat" cmpd="sng">
                <a:noFill/>
                <a:prstDash val="solid"/>
                <a:round/>
                <a:headEnd type="none" w="med" len="med"/>
                <a:tailEnd type="none" w="med" len="med"/>
              </a:ln>
            </p:spPr>
            <p:txBody>
              <a:bodyPr lIns="45720" tIns="44450" rIns="45720" bIns="44450" anchor="ctr" anchorCtr="1"/>
              <a:lstStyle/>
              <a:p>
                <a:pPr algn="ctr"/>
                <a:r>
                  <a:rPr lang="zh-CN" altLang="en-US" sz="1300" b="1" dirty="0">
                    <a:latin typeface="微软雅黑" panose="020B0503020204020204" pitchFamily="34" charset="-122"/>
                    <a:ea typeface="微软雅黑" panose="020B0503020204020204" pitchFamily="34" charset="-122"/>
                  </a:rPr>
                  <a:t>职业标准调研</a:t>
                </a:r>
                <a:endParaRPr lang="zh-TW" altLang="en-US" sz="1300" b="1" dirty="0">
                  <a:latin typeface="微软雅黑" panose="020B0503020204020204" pitchFamily="34" charset="-122"/>
                  <a:ea typeface="微软雅黑" panose="020B0503020204020204" pitchFamily="34" charset="-122"/>
                </a:endParaRPr>
              </a:p>
            </p:txBody>
          </p:sp>
          <p:sp>
            <p:nvSpPr>
              <p:cNvPr id="30" name="Oval 19"/>
              <p:cNvSpPr/>
              <p:nvPr/>
            </p:nvSpPr>
            <p:spPr>
              <a:xfrm>
                <a:off x="1440" y="2651"/>
                <a:ext cx="783" cy="704"/>
              </a:xfrm>
              <a:prstGeom prst="ellipse">
                <a:avLst/>
              </a:prstGeom>
              <a:solidFill>
                <a:schemeClr val="tx2">
                  <a:lumMod val="40000"/>
                  <a:lumOff val="60000"/>
                </a:scheme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300" b="1" dirty="0">
                    <a:latin typeface="微软雅黑" panose="020B0503020204020204" pitchFamily="34" charset="-122"/>
                    <a:ea typeface="微软雅黑" panose="020B0503020204020204" pitchFamily="34" charset="-122"/>
                  </a:rPr>
                  <a:t>人才市场调研</a:t>
                </a:r>
                <a:endParaRPr lang="zh-TW" altLang="en-US" sz="1300" b="1" dirty="0">
                  <a:latin typeface="微软雅黑" panose="020B0503020204020204" pitchFamily="34" charset="-122"/>
                  <a:ea typeface="微软雅黑" panose="020B0503020204020204" pitchFamily="34" charset="-122"/>
                </a:endParaRPr>
              </a:p>
            </p:txBody>
          </p:sp>
        </p:grpSp>
        <p:sp>
          <p:nvSpPr>
            <p:cNvPr id="14" name="TextBox 13"/>
            <p:cNvSpPr txBox="1">
              <a:spLocks noChangeArrowheads="1"/>
            </p:cNvSpPr>
            <p:nvPr/>
          </p:nvSpPr>
          <p:spPr bwMode="auto">
            <a:xfrm>
              <a:off x="2310044" y="2563813"/>
              <a:ext cx="3721787" cy="327641"/>
            </a:xfrm>
            <a:prstGeom prst="rect">
              <a:avLst/>
            </a:prstGeom>
            <a:solidFill>
              <a:srgbClr val="266678"/>
            </a:solidFill>
            <a:ln>
              <a:noFill/>
            </a:ln>
          </p:spPr>
          <p:txBody>
            <a:bodyPr wrap="square" lIns="80632" tIns="40316" rIns="80632" bIns="40316">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企业人才需求调研</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灯片编号占位符 3"/>
          <p:cNvSpPr>
            <a:spLocks noGrp="1"/>
          </p:cNvSpPr>
          <p:nvPr>
            <p:ph type="sldNum" sz="quarter" idx="12"/>
          </p:nvPr>
        </p:nvSpPr>
        <p:spPr>
          <a:xfrm>
            <a:off x="11797814" y="155968"/>
            <a:ext cx="485573" cy="170334"/>
          </a:xfrm>
        </p:spPr>
        <p:txBody>
          <a:bodyPr/>
          <a:lstStyle/>
          <a:p>
            <a:r>
              <a:rPr lang="en-US" altLang="zh-CN" dirty="0" smtClean="0"/>
              <a:t>15</a:t>
            </a:r>
            <a:endParaRPr lang="zh-CN" altLang="en-US" dirty="0"/>
          </a:p>
        </p:txBody>
      </p:sp>
      <p:sp>
        <p:nvSpPr>
          <p:cNvPr id="7" name="矩形 6"/>
          <p:cNvSpPr/>
          <p:nvPr/>
        </p:nvSpPr>
        <p:spPr>
          <a:xfrm>
            <a:off x="202219" y="658860"/>
            <a:ext cx="4267507" cy="492440"/>
          </a:xfrm>
          <a:prstGeom prst="rect">
            <a:avLst/>
          </a:prstGeom>
        </p:spPr>
        <p:txBody>
          <a:bodyPr wrap="none" lIns="91436" tIns="45719" rIns="91436" bIns="45719">
            <a:spAutoFit/>
          </a:bodyPr>
          <a:lstStyle/>
          <a:p>
            <a:pPr>
              <a:lnSpc>
                <a:spcPct val="130000"/>
              </a:lnSpc>
            </a:pPr>
            <a:r>
              <a:rPr lang="en-US" altLang="zh-CN" sz="2000" b="1" dirty="0" smtClean="0">
                <a:solidFill>
                  <a:srgbClr val="C00000"/>
                </a:solidFill>
                <a:latin typeface="微软雅黑" panose="020B0503020204020204" pitchFamily="34" charset="-122"/>
                <a:ea typeface="微软雅黑" panose="020B0503020204020204" pitchFamily="34" charset="-122"/>
              </a:rPr>
              <a:t>4</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 </a:t>
            </a:r>
            <a:r>
              <a:rPr lang="zh-CN" altLang="en-US" sz="2000" b="1" dirty="0" smtClean="0">
                <a:solidFill>
                  <a:srgbClr val="C00000"/>
                </a:solidFill>
                <a:latin typeface="微软雅黑" panose="020B0503020204020204" pitchFamily="34" charset="-122"/>
                <a:ea typeface="微软雅黑" panose="020B0503020204020204" pitchFamily="34" charset="-122"/>
              </a:rPr>
              <a:t>创新产教融合协同育人培养模式</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nvGrpSpPr>
          <p:cNvPr id="2" name="组合 7"/>
          <p:cNvGrpSpPr/>
          <p:nvPr/>
        </p:nvGrpSpPr>
        <p:grpSpPr>
          <a:xfrm>
            <a:off x="623392" y="1753507"/>
            <a:ext cx="11037676" cy="4316566"/>
            <a:chOff x="467544" y="1398563"/>
            <a:chExt cx="8278257" cy="3597138"/>
          </a:xfrm>
        </p:grpSpPr>
        <p:pic>
          <p:nvPicPr>
            <p:cNvPr id="9" name="图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417340"/>
              <a:ext cx="4320480" cy="3407568"/>
            </a:xfrm>
            <a:prstGeom prst="rect">
              <a:avLst/>
            </a:prstGeom>
            <a:noFill/>
          </p:spPr>
        </p:pic>
        <p:sp>
          <p:nvSpPr>
            <p:cNvPr id="10" name="文本框 2"/>
            <p:cNvSpPr txBox="1">
              <a:spLocks noChangeArrowheads="1"/>
            </p:cNvSpPr>
            <p:nvPr/>
          </p:nvSpPr>
          <p:spPr bwMode="auto">
            <a:xfrm>
              <a:off x="5001385" y="1398563"/>
              <a:ext cx="3744416" cy="3597138"/>
            </a:xfrm>
            <a:prstGeom prst="rect">
              <a:avLst/>
            </a:prstGeom>
            <a:solidFill>
              <a:srgbClr val="FFFFFF"/>
            </a:solidFill>
            <a:ln w="9525">
              <a:solidFill>
                <a:srgbClr val="000000"/>
              </a:solidFill>
              <a:miter lim="800000"/>
            </a:ln>
          </p:spPr>
          <p:txBody>
            <a:bodyPr vert="horz" wrap="square" lIns="91440" tIns="45720" rIns="91440" bIns="45720" numCol="1" anchor="t" anchorCtr="0" compatLnSpc="1">
              <a:spAutoFit/>
            </a:bodyPr>
            <a:lstStyle/>
            <a:p>
              <a:pPr algn="just" defTabSz="1172210" fontAlgn="base">
                <a:lnSpc>
                  <a:spcPct val="150000"/>
                </a:lnSpc>
                <a:spcBef>
                  <a:spcPct val="0"/>
                </a:spcBef>
                <a:spcAft>
                  <a:spcPct val="0"/>
                </a:spcAft>
              </a:pPr>
              <a:r>
                <a:rPr lang="zh-CN" altLang="en-US" sz="2100" dirty="0">
                  <a:solidFill>
                    <a:schemeClr val="accent1"/>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dirty="0">
                  <a:latin typeface="微软雅黑" panose="020B0503020204020204" pitchFamily="34" charset="-122"/>
                  <a:ea typeface="微软雅黑" panose="020B0503020204020204" pitchFamily="34" charset="-122"/>
                  <a:cs typeface="宋体" panose="02010600030101010101" pitchFamily="2" charset="-122"/>
                </a:rPr>
                <a:t>基于职业教育实践性、开放性、职业性和共享性的特点，国泰安公司与合作院校联合构建“横向多元化、纵向多层次”的合作办学框架，搭建“基地</a:t>
              </a:r>
              <a:r>
                <a:rPr lang="en-US" altLang="zh-CN" dirty="0">
                  <a:latin typeface="微软雅黑" panose="020B0503020204020204" pitchFamily="34" charset="-122"/>
                  <a:ea typeface="微软雅黑" panose="020B0503020204020204" pitchFamily="34" charset="-122"/>
                  <a:cs typeface="宋体" panose="02010600030101010101" pitchFamily="2" charset="-122"/>
                </a:rPr>
                <a:t>+</a:t>
              </a:r>
              <a:r>
                <a:rPr lang="zh-CN" altLang="en-US" dirty="0">
                  <a:latin typeface="微软雅黑" panose="020B0503020204020204" pitchFamily="34" charset="-122"/>
                  <a:ea typeface="微软雅黑" panose="020B0503020204020204" pitchFamily="34" charset="-122"/>
                  <a:cs typeface="宋体" panose="02010600030101010101" pitchFamily="2" charset="-122"/>
                </a:rPr>
                <a:t>中心</a:t>
              </a:r>
              <a:r>
                <a:rPr lang="en-US" altLang="zh-CN" dirty="0">
                  <a:latin typeface="微软雅黑" panose="020B0503020204020204" pitchFamily="34" charset="-122"/>
                  <a:ea typeface="微软雅黑" panose="020B0503020204020204" pitchFamily="34" charset="-122"/>
                  <a:cs typeface="宋体" panose="02010600030101010101" pitchFamily="2" charset="-122"/>
                </a:rPr>
                <a:t>+</a:t>
              </a:r>
              <a:r>
                <a:rPr lang="zh-CN" altLang="en-US" dirty="0">
                  <a:latin typeface="微软雅黑" panose="020B0503020204020204" pitchFamily="34" charset="-122"/>
                  <a:ea typeface="微软雅黑" panose="020B0503020204020204" pitchFamily="34" charset="-122"/>
                  <a:cs typeface="宋体" panose="02010600030101010101" pitchFamily="2" charset="-122"/>
                </a:rPr>
                <a:t>工作室”三位一体育人的平台，促进“企业</a:t>
              </a:r>
              <a:r>
                <a:rPr lang="en-US" altLang="zh-CN" dirty="0">
                  <a:latin typeface="微软雅黑" panose="020B0503020204020204" pitchFamily="34" charset="-122"/>
                  <a:ea typeface="微软雅黑" panose="020B0503020204020204" pitchFamily="34" charset="-122"/>
                  <a:cs typeface="宋体" panose="02010600030101010101" pitchFamily="2" charset="-122"/>
                </a:rPr>
                <a:t>-</a:t>
              </a:r>
              <a:r>
                <a:rPr lang="zh-CN" altLang="en-US" dirty="0">
                  <a:latin typeface="微软雅黑" panose="020B0503020204020204" pitchFamily="34" charset="-122"/>
                  <a:ea typeface="微软雅黑" panose="020B0503020204020204" pitchFamily="34" charset="-122"/>
                  <a:cs typeface="宋体" panose="02010600030101010101" pitchFamily="2" charset="-122"/>
                </a:rPr>
                <a:t>基地</a:t>
              </a:r>
              <a:r>
                <a:rPr lang="en-US" altLang="zh-CN" dirty="0">
                  <a:latin typeface="微软雅黑" panose="020B0503020204020204" pitchFamily="34" charset="-122"/>
                  <a:ea typeface="微软雅黑" panose="020B0503020204020204" pitchFamily="34" charset="-122"/>
                  <a:cs typeface="宋体" panose="02010600030101010101" pitchFamily="2" charset="-122"/>
                </a:rPr>
                <a:t>-</a:t>
              </a:r>
              <a:r>
                <a:rPr lang="zh-CN" altLang="en-US" dirty="0">
                  <a:latin typeface="微软雅黑" panose="020B0503020204020204" pitchFamily="34" charset="-122"/>
                  <a:ea typeface="微软雅黑" panose="020B0503020204020204" pitchFamily="34" charset="-122"/>
                  <a:cs typeface="宋体" panose="02010600030101010101" pitchFamily="2" charset="-122"/>
                </a:rPr>
                <a:t>中心</a:t>
              </a:r>
              <a:r>
                <a:rPr lang="en-US" altLang="zh-CN" dirty="0">
                  <a:latin typeface="微软雅黑" panose="020B0503020204020204" pitchFamily="34" charset="-122"/>
                  <a:ea typeface="微软雅黑" panose="020B0503020204020204" pitchFamily="34" charset="-122"/>
                  <a:cs typeface="宋体" panose="02010600030101010101" pitchFamily="2" charset="-122"/>
                </a:rPr>
                <a:t>-</a:t>
              </a:r>
              <a:r>
                <a:rPr lang="zh-CN" altLang="en-US" dirty="0">
                  <a:latin typeface="微软雅黑" panose="020B0503020204020204" pitchFamily="34" charset="-122"/>
                  <a:ea typeface="微软雅黑" panose="020B0503020204020204" pitchFamily="34" charset="-122"/>
                  <a:cs typeface="宋体" panose="02010600030101010101" pitchFamily="2" charset="-122"/>
                </a:rPr>
                <a:t>工作室</a:t>
              </a:r>
              <a:r>
                <a:rPr lang="en-US" altLang="zh-CN" dirty="0">
                  <a:latin typeface="微软雅黑" panose="020B0503020204020204" pitchFamily="34" charset="-122"/>
                  <a:ea typeface="微软雅黑" panose="020B0503020204020204" pitchFamily="34" charset="-122"/>
                  <a:cs typeface="宋体" panose="02010600030101010101" pitchFamily="2" charset="-122"/>
                </a:rPr>
                <a:t>-</a:t>
              </a:r>
              <a:r>
                <a:rPr lang="zh-CN" altLang="en-US" dirty="0">
                  <a:latin typeface="微软雅黑" panose="020B0503020204020204" pitchFamily="34" charset="-122"/>
                  <a:ea typeface="微软雅黑" panose="020B0503020204020204" pitchFamily="34" charset="-122"/>
                  <a:cs typeface="宋体" panose="02010600030101010101" pitchFamily="2" charset="-122"/>
                </a:rPr>
                <a:t>学院”之间的贯通交融。</a:t>
              </a:r>
            </a:p>
            <a:p>
              <a:pPr algn="just" defTabSz="1172210" fontAlgn="base">
                <a:lnSpc>
                  <a:spcPct val="150000"/>
                </a:lnSpc>
                <a:spcBef>
                  <a:spcPct val="0"/>
                </a:spcBef>
                <a:spcAft>
                  <a:spcPct val="0"/>
                </a:spcAft>
              </a:pPr>
              <a:r>
                <a:rPr lang="zh-CN" altLang="en-US" dirty="0" smtClean="0">
                  <a:latin typeface="微软雅黑" panose="020B0503020204020204" pitchFamily="34" charset="-122"/>
                  <a:ea typeface="微软雅黑" panose="020B0503020204020204" pitchFamily="34" charset="-122"/>
                  <a:cs typeface="宋体" panose="02010600030101010101" pitchFamily="2" charset="-122"/>
                </a:rPr>
                <a:t>     本</a:t>
              </a:r>
              <a:r>
                <a:rPr lang="zh-CN" altLang="en-US" dirty="0">
                  <a:latin typeface="微软雅黑" panose="020B0503020204020204" pitchFamily="34" charset="-122"/>
                  <a:ea typeface="微软雅黑" panose="020B0503020204020204" pitchFamily="34" charset="-122"/>
                  <a:cs typeface="宋体" panose="02010600030101010101" pitchFamily="2" charset="-122"/>
                </a:rPr>
                <a:t>模式通过研发基地对接学校和公司，研发中心对接各专业群和产品研发部群，师生工作室对接各专业教研室和项目开发组，建立“对接产业、服务专业、工学结合”的人才培养新模式。</a:t>
              </a:r>
            </a:p>
          </p:txBody>
        </p:sp>
      </p:grpSp>
    </p:spTree>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04</a:t>
            </a:r>
            <a:endParaRPr lang="zh-CN" altLang="en-US" sz="1600" b="1" dirty="0">
              <a:solidFill>
                <a:prstClr val="white"/>
              </a:solidFill>
            </a:endParaRPr>
          </a:p>
        </p:txBody>
      </p:sp>
      <p:cxnSp>
        <p:nvCxnSpPr>
          <p:cNvPr id="32" name="直接连接符 31"/>
          <p:cNvCxnSpPr/>
          <p:nvPr/>
        </p:nvCxnSpPr>
        <p:spPr>
          <a:xfrm flipV="1">
            <a:off x="1768416" y="404814"/>
            <a:ext cx="994733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00208" y="1286532"/>
            <a:ext cx="2287798" cy="400105"/>
          </a:xfrm>
          <a:prstGeom prst="rect">
            <a:avLst/>
          </a:prstGeom>
        </p:spPr>
        <p:txBody>
          <a:bodyPr wrap="none" lIns="91436" tIns="45718" rIns="91436" bIns="45718">
            <a:spAutoFit/>
          </a:bodyPr>
          <a:lstStyle/>
          <a:p>
            <a:r>
              <a:rPr lang="en-US" altLang="zh-CN" sz="2000" b="1" dirty="0" smtClean="0">
                <a:solidFill>
                  <a:srgbClr val="C00000"/>
                </a:solidFill>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 </a:t>
            </a:r>
            <a:r>
              <a:rPr lang="zh-CN" altLang="en-US" sz="2000" b="1" dirty="0" smtClean="0">
                <a:solidFill>
                  <a:srgbClr val="C00000"/>
                </a:solidFill>
                <a:latin typeface="微软雅黑" pitchFamily="34" charset="-122"/>
                <a:ea typeface="微软雅黑" pitchFamily="34" charset="-122"/>
              </a:rPr>
              <a:t>课程体系的重构</a:t>
            </a:r>
          </a:p>
        </p:txBody>
      </p:sp>
      <p:sp>
        <p:nvSpPr>
          <p:cNvPr id="9" name="MH_Other_5"/>
          <p:cNvSpPr>
            <a:spLocks noChangeArrowheads="1"/>
          </p:cNvSpPr>
          <p:nvPr>
            <p:custDataLst>
              <p:tags r:id="rId1"/>
            </p:custDataLst>
          </p:nvPr>
        </p:nvSpPr>
        <p:spPr bwMode="auto">
          <a:xfrm>
            <a:off x="270386" y="576530"/>
            <a:ext cx="4174614" cy="55377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5588" tIns="42794" rIns="85588" bIns="42794" anchor="ctr"/>
          <a:lstStyle/>
          <a:p>
            <a:pPr marL="0" lvl="1" defTabSz="746125">
              <a:spcBef>
                <a:spcPct val="0"/>
              </a:spcBef>
              <a:spcAft>
                <a:spcPts val="600"/>
              </a:spcAft>
            </a:pPr>
            <a:r>
              <a:rPr lang="zh-CN" altLang="en-US" sz="2400" b="1" dirty="0" smtClean="0">
                <a:solidFill>
                  <a:schemeClr val="bg1"/>
                </a:solidFill>
                <a:latin typeface="微软雅黑" pitchFamily="34" charset="-122"/>
                <a:ea typeface="微软雅黑" pitchFamily="34" charset="-122"/>
              </a:rPr>
              <a:t>（二）科技赋能重构课程体系</a:t>
            </a:r>
            <a:endParaRPr lang="zh-CN" altLang="en-US" sz="2400" b="1" dirty="0">
              <a:solidFill>
                <a:schemeClr val="bg1"/>
              </a:solidFill>
              <a:latin typeface="微软雅黑" pitchFamily="34" charset="-122"/>
              <a:ea typeface="微软雅黑" pitchFamily="34" charset="-122"/>
            </a:endParaRPr>
          </a:p>
        </p:txBody>
      </p:sp>
      <p:grpSp>
        <p:nvGrpSpPr>
          <p:cNvPr id="10" name="组合 9"/>
          <p:cNvGrpSpPr/>
          <p:nvPr/>
        </p:nvGrpSpPr>
        <p:grpSpPr>
          <a:xfrm>
            <a:off x="1049574" y="1827387"/>
            <a:ext cx="10398499" cy="4243213"/>
            <a:chOff x="1087674" y="1382887"/>
            <a:chExt cx="10398499" cy="4243213"/>
          </a:xfrm>
        </p:grpSpPr>
        <p:sp>
          <p:nvSpPr>
            <p:cNvPr id="11" name="矩形 10"/>
            <p:cNvSpPr/>
            <p:nvPr/>
          </p:nvSpPr>
          <p:spPr>
            <a:xfrm>
              <a:off x="1087674" y="1382887"/>
              <a:ext cx="10398499" cy="912416"/>
            </a:xfrm>
            <a:prstGeom prst="rect">
              <a:avLst/>
            </a:prstGeom>
            <a:solidFill>
              <a:srgbClr val="F3F6FB"/>
            </a:solidFill>
            <a:ln w="3175">
              <a:noFill/>
              <a:miter lim="800000"/>
            </a:ln>
          </p:spPr>
          <p:txBody>
            <a:bodyPr wrap="square" lIns="80632" tIns="40316" rIns="80632" bIns="40316">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      通</a:t>
              </a:r>
              <a:r>
                <a:rPr lang="zh-CN" altLang="en-US" dirty="0">
                  <a:latin typeface="微软雅黑" panose="020B0503020204020204" pitchFamily="34" charset="-122"/>
                  <a:ea typeface="微软雅黑" panose="020B0503020204020204" pitchFamily="34" charset="-122"/>
                </a:rPr>
                <a:t>过科学规范的</a:t>
              </a:r>
              <a:r>
                <a:rPr lang="zh-CN" altLang="en-US" dirty="0" smtClean="0">
                  <a:latin typeface="微软雅黑" panose="020B0503020204020204" pitchFamily="34" charset="-122"/>
                  <a:ea typeface="微软雅黑" panose="020B0503020204020204" pitchFamily="34" charset="-122"/>
                </a:rPr>
                <a:t>流程，从</a:t>
              </a:r>
              <a:r>
                <a:rPr lang="zh-CN" altLang="en-US" dirty="0">
                  <a:latin typeface="微软雅黑" panose="020B0503020204020204" pitchFamily="34" charset="-122"/>
                  <a:ea typeface="微软雅黑" panose="020B0503020204020204" pitchFamily="34" charset="-122"/>
                </a:rPr>
                <a:t>人才培养目标定位出发，到能力要素分析，再到知识体系构建，最终落实到课程设置上，建设与人才需求匹配、与国际标准接轨的课程体系。</a:t>
              </a:r>
            </a:p>
          </p:txBody>
        </p:sp>
        <p:grpSp>
          <p:nvGrpSpPr>
            <p:cNvPr id="12" name="组合 30"/>
            <p:cNvGrpSpPr/>
            <p:nvPr/>
          </p:nvGrpSpPr>
          <p:grpSpPr>
            <a:xfrm>
              <a:off x="1485900" y="2504308"/>
              <a:ext cx="8140700" cy="3121792"/>
              <a:chOff x="1437366" y="2765930"/>
              <a:chExt cx="8352754" cy="3387414"/>
            </a:xfrm>
          </p:grpSpPr>
          <p:graphicFrame>
            <p:nvGraphicFramePr>
              <p:cNvPr id="13" name="图示 12"/>
              <p:cNvGraphicFramePr/>
              <p:nvPr/>
            </p:nvGraphicFramePr>
            <p:xfrm>
              <a:off x="1573826" y="2765930"/>
              <a:ext cx="8128000" cy="530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矩形 13"/>
              <p:cNvSpPr/>
              <p:nvPr/>
            </p:nvSpPr>
            <p:spPr>
              <a:xfrm>
                <a:off x="1437366" y="3603934"/>
                <a:ext cx="1902499" cy="2549410"/>
              </a:xfrm>
              <a:prstGeom prst="rect">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1974" indent="-251974">
                  <a:lnSpc>
                    <a:spcPct val="12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专业知识</a:t>
                </a:r>
                <a:r>
                  <a:rPr lang="zh-CN" altLang="en-US" sz="1600" dirty="0">
                    <a:latin typeface="微软雅黑" panose="020B0503020204020204" pitchFamily="34" charset="-122"/>
                    <a:ea typeface="微软雅黑" panose="020B0503020204020204" pitchFamily="34" charset="-122"/>
                  </a:rPr>
                  <a:t>扎实、实践能力突出、发展潜力</a:t>
                </a:r>
                <a:r>
                  <a:rPr lang="zh-CN" altLang="en-US" sz="1600" dirty="0" smtClean="0">
                    <a:latin typeface="微软雅黑" panose="020B0503020204020204" pitchFamily="34" charset="-122"/>
                    <a:ea typeface="微软雅黑" panose="020B0503020204020204" pitchFamily="34" charset="-122"/>
                  </a:rPr>
                  <a:t>较大</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2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专业对接产业</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2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具有</a:t>
                </a:r>
                <a:r>
                  <a:rPr lang="zh-CN" altLang="en-US" sz="1600" dirty="0">
                    <a:latin typeface="微软雅黑" panose="020B0503020204020204" pitchFamily="34" charset="-122"/>
                    <a:ea typeface="微软雅黑" panose="020B0503020204020204" pitchFamily="34" charset="-122"/>
                  </a:rPr>
                  <a:t>国际视野、创新精神和良好综合</a:t>
                </a:r>
                <a:r>
                  <a:rPr lang="zh-CN" altLang="en-US" sz="1600" dirty="0" smtClean="0">
                    <a:latin typeface="微软雅黑" panose="020B0503020204020204" pitchFamily="34" charset="-122"/>
                    <a:ea typeface="微软雅黑" panose="020B0503020204020204" pitchFamily="34" charset="-122"/>
                  </a:rPr>
                  <a:t>素养</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3704728" y="3603934"/>
                <a:ext cx="1941892" cy="25494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1974" indent="-251974">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基本语言能力</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基础</a:t>
                </a:r>
                <a:r>
                  <a:rPr lang="zh-CN" altLang="en-US" sz="1600" dirty="0">
                    <a:latin typeface="微软雅黑" panose="020B0503020204020204" pitchFamily="34" charset="-122"/>
                    <a:ea typeface="微软雅黑" panose="020B0503020204020204" pitchFamily="34" charset="-122"/>
                  </a:rPr>
                  <a:t>文化</a:t>
                </a:r>
                <a:r>
                  <a:rPr lang="zh-CN" altLang="en-US" sz="1600" dirty="0" smtClean="0">
                    <a:latin typeface="微软雅黑" panose="020B0503020204020204" pitchFamily="34" charset="-122"/>
                    <a:ea typeface="微软雅黑" panose="020B0503020204020204" pitchFamily="34" charset="-122"/>
                  </a:rPr>
                  <a:t>能力</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专业</a:t>
                </a:r>
                <a:r>
                  <a:rPr lang="zh-CN" altLang="en-US" sz="1600" dirty="0">
                    <a:latin typeface="微软雅黑" panose="020B0503020204020204" pitchFamily="34" charset="-122"/>
                    <a:ea typeface="微软雅黑" panose="020B0503020204020204" pitchFamily="34" charset="-122"/>
                  </a:rPr>
                  <a:t>技术</a:t>
                </a:r>
                <a:r>
                  <a:rPr lang="zh-CN" altLang="en-US" sz="1600" dirty="0" smtClean="0">
                    <a:latin typeface="微软雅黑" panose="020B0503020204020204" pitchFamily="34" charset="-122"/>
                    <a:ea typeface="微软雅黑" panose="020B0503020204020204" pitchFamily="34" charset="-122"/>
                  </a:rPr>
                  <a:t>技能</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专业</a:t>
                </a:r>
                <a:r>
                  <a:rPr lang="zh-CN" altLang="en-US" sz="1600" dirty="0">
                    <a:latin typeface="微软雅黑" panose="020B0503020204020204" pitchFamily="34" charset="-122"/>
                    <a:ea typeface="微软雅黑" panose="020B0503020204020204" pitchFamily="34" charset="-122"/>
                  </a:rPr>
                  <a:t>综合</a:t>
                </a:r>
                <a:r>
                  <a:rPr lang="zh-CN" altLang="en-US" sz="1600" dirty="0" smtClean="0">
                    <a:latin typeface="微软雅黑" panose="020B0503020204020204" pitchFamily="34" charset="-122"/>
                    <a:ea typeface="微软雅黑" panose="020B0503020204020204" pitchFamily="34" charset="-122"/>
                  </a:rPr>
                  <a:t>技能</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创新创业能力</a:t>
                </a:r>
                <a:endParaRPr lang="en-US" altLang="zh-CN" sz="1600" dirty="0" smtClean="0">
                  <a:latin typeface="微软雅黑" panose="020B0503020204020204" pitchFamily="34" charset="-122"/>
                  <a:ea typeface="微软雅黑" panose="020B0503020204020204" pitchFamily="34" charset="-122"/>
                </a:endParaRPr>
              </a:p>
            </p:txBody>
          </p:sp>
          <p:sp>
            <p:nvSpPr>
              <p:cNvPr id="17" name="矩形 16"/>
              <p:cNvSpPr/>
              <p:nvPr/>
            </p:nvSpPr>
            <p:spPr>
              <a:xfrm>
                <a:off x="5867844" y="3576373"/>
                <a:ext cx="1915530" cy="25494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1974" indent="-251974">
                  <a:lnSpc>
                    <a:spcPct val="14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通识性知识</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4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国际语言</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4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专业理论知识</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4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专业实践技能</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4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创新创业知识</a:t>
                </a:r>
                <a:endParaRPr lang="en-US" altLang="zh-CN" sz="1600" dirty="0" smtClean="0">
                  <a:latin typeface="微软雅黑" panose="020B0503020204020204" pitchFamily="34" charset="-122"/>
                  <a:ea typeface="微软雅黑" panose="020B0503020204020204" pitchFamily="34" charset="-122"/>
                </a:endParaRPr>
              </a:p>
            </p:txBody>
          </p:sp>
          <p:sp>
            <p:nvSpPr>
              <p:cNvPr id="18" name="矩形 17"/>
              <p:cNvSpPr/>
              <p:nvPr/>
            </p:nvSpPr>
            <p:spPr>
              <a:xfrm>
                <a:off x="7965806" y="3548811"/>
                <a:ext cx="1824314" cy="260453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1974" indent="-251974">
                  <a:lnSpc>
                    <a:spcPct val="14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公共通识课程</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4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语言课程</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4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专业课程</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4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实训实践课程</a:t>
                </a:r>
                <a:endParaRPr lang="en-US" altLang="zh-CN" sz="1600" dirty="0" smtClean="0">
                  <a:latin typeface="微软雅黑" panose="020B0503020204020204" pitchFamily="34" charset="-122"/>
                  <a:ea typeface="微软雅黑" panose="020B0503020204020204" pitchFamily="34" charset="-122"/>
                </a:endParaRPr>
              </a:p>
              <a:p>
                <a:pPr marL="251974" indent="-251974">
                  <a:lnSpc>
                    <a:spcPct val="14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创新创业课程</a:t>
                </a:r>
              </a:p>
            </p:txBody>
          </p:sp>
        </p:grpSp>
      </p:grpSp>
    </p:spTree>
    <p:extLst>
      <p:ext uri="{BB962C8B-B14F-4D97-AF65-F5344CB8AC3E}">
        <p14:creationId xmlns:p14="http://schemas.microsoft.com/office/powerpoint/2010/main" val="57575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04</a:t>
            </a:r>
            <a:endParaRPr lang="zh-CN" altLang="en-US" sz="1600" b="1" dirty="0">
              <a:solidFill>
                <a:prstClr val="white"/>
              </a:solidFill>
            </a:endParaRPr>
          </a:p>
        </p:txBody>
      </p:sp>
      <p:cxnSp>
        <p:nvCxnSpPr>
          <p:cNvPr id="32" name="直接连接符 31"/>
          <p:cNvCxnSpPr/>
          <p:nvPr/>
        </p:nvCxnSpPr>
        <p:spPr>
          <a:xfrm flipV="1">
            <a:off x="1768416" y="404814"/>
            <a:ext cx="981398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36708" y="727732"/>
            <a:ext cx="2725418" cy="400105"/>
          </a:xfrm>
          <a:prstGeom prst="rect">
            <a:avLst/>
          </a:prstGeom>
        </p:spPr>
        <p:txBody>
          <a:bodyPr wrap="none" lIns="91436" tIns="45718" rIns="91436" bIns="45718">
            <a:spAutoFit/>
          </a:bodyPr>
          <a:lstStyle/>
          <a:p>
            <a:r>
              <a:rPr lang="en-US" altLang="zh-CN" sz="2000" b="1" dirty="0" smtClean="0">
                <a:solidFill>
                  <a:srgbClr val="C00000"/>
                </a:solidFill>
                <a:latin typeface="微软雅黑" pitchFamily="34" charset="-122"/>
                <a:ea typeface="微软雅黑" pitchFamily="34" charset="-122"/>
              </a:rPr>
              <a:t>2.</a:t>
            </a:r>
            <a:r>
              <a:rPr lang="zh-CN" altLang="en-US" sz="2000" b="1" dirty="0" smtClean="0">
                <a:solidFill>
                  <a:srgbClr val="C00000"/>
                </a:solidFill>
                <a:latin typeface="微软雅黑" panose="020B0503020204020204" pitchFamily="34" charset="-122"/>
                <a:ea typeface="微软雅黑" panose="020B0503020204020204" pitchFamily="34" charset="-122"/>
              </a:rPr>
              <a:t>课程体系重构的路径</a:t>
            </a:r>
            <a:endParaRPr lang="zh-CN" altLang="en-US" sz="2000" b="1" dirty="0">
              <a:solidFill>
                <a:srgbClr val="C00000"/>
              </a:solidFill>
              <a:latin typeface="微软雅黑" pitchFamily="34" charset="-122"/>
              <a:ea typeface="微软雅黑" pitchFamily="34" charset="-122"/>
            </a:endParaRPr>
          </a:p>
        </p:txBody>
      </p:sp>
      <p:sp>
        <p:nvSpPr>
          <p:cNvPr id="9" name="矩形 8"/>
          <p:cNvSpPr/>
          <p:nvPr/>
        </p:nvSpPr>
        <p:spPr>
          <a:xfrm>
            <a:off x="747271" y="1220295"/>
            <a:ext cx="10395333" cy="1327915"/>
          </a:xfrm>
          <a:prstGeom prst="rect">
            <a:avLst/>
          </a:prstGeom>
          <a:solidFill>
            <a:srgbClr val="ECF1F8"/>
          </a:solidFill>
        </p:spPr>
        <p:txBody>
          <a:bodyPr wrap="square" lIns="80632" tIns="40316" rIns="80632" bIns="40316">
            <a:spAutoFit/>
          </a:bodyPr>
          <a:lstStyle/>
          <a:p>
            <a:pPr>
              <a:lnSpc>
                <a:spcPct val="150000"/>
              </a:lnSpc>
            </a:pPr>
            <a:r>
              <a:rPr lang="en-US" altLang="zh-CN"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    </a:t>
            </a:r>
            <a:r>
              <a:rPr lang="zh-CN" altLang="zh-CN"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遵循“柔性”“可拓展性”</a:t>
            </a:r>
            <a:r>
              <a:rPr lang="zh-CN" altLang="zh-CN"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原则</a:t>
            </a:r>
            <a:r>
              <a:rPr lang="zh-CN" altLang="en-US"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，按照</a:t>
            </a:r>
            <a:r>
              <a:rPr lang="zh-CN" altLang="zh-CN"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“平台</a:t>
            </a:r>
            <a:r>
              <a:rPr lang="en-US" altLang="zh-CN"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模块</a:t>
            </a:r>
            <a:r>
              <a:rPr lang="en-US" altLang="zh-CN"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拓展</a:t>
            </a:r>
            <a:r>
              <a:rPr lang="zh-CN" altLang="zh-CN"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模式</a:t>
            </a:r>
            <a:r>
              <a:rPr lang="zh-CN" altLang="en-US"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构建</a:t>
            </a:r>
            <a:r>
              <a:rPr lang="zh-CN" altLang="en-US"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专业</a:t>
            </a:r>
            <a:r>
              <a:rPr lang="zh-CN" altLang="en-US"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群</a:t>
            </a:r>
            <a:r>
              <a:rPr lang="zh-CN" altLang="en-US"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课程体系，打造优质共享型教学资源库，</a:t>
            </a:r>
            <a:r>
              <a:rPr lang="zh-CN" altLang="zh-CN"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实现“底层专业平台课程共享，中层专业模块课程分立，高层拓展课程互选”，</a:t>
            </a:r>
            <a:r>
              <a:rPr lang="zh-CN" altLang="zh-CN"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确保人才</a:t>
            </a:r>
            <a:r>
              <a:rPr lang="zh-CN" altLang="zh-CN"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培养</a:t>
            </a:r>
            <a:r>
              <a:rPr lang="zh-CN" altLang="zh-CN"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质量有效</a:t>
            </a:r>
            <a:r>
              <a:rPr lang="zh-CN" altLang="zh-CN"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提升</a:t>
            </a:r>
            <a:r>
              <a:rPr lang="zh-CN" altLang="en-US"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zh-CN"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0" name="组合 9"/>
          <p:cNvGrpSpPr/>
          <p:nvPr/>
        </p:nvGrpSpPr>
        <p:grpSpPr>
          <a:xfrm>
            <a:off x="1106235" y="2609768"/>
            <a:ext cx="10379937" cy="3250408"/>
            <a:chOff x="1106235" y="2609768"/>
            <a:chExt cx="10379937" cy="3250408"/>
          </a:xfrm>
        </p:grpSpPr>
        <p:grpSp>
          <p:nvGrpSpPr>
            <p:cNvPr id="11" name="组合 47"/>
            <p:cNvGrpSpPr/>
            <p:nvPr/>
          </p:nvGrpSpPr>
          <p:grpSpPr>
            <a:xfrm>
              <a:off x="1106235" y="2609768"/>
              <a:ext cx="5940855" cy="3159206"/>
              <a:chOff x="2910321" y="3047865"/>
              <a:chExt cx="6666444" cy="3649175"/>
            </a:xfrm>
          </p:grpSpPr>
          <p:grpSp>
            <p:nvGrpSpPr>
              <p:cNvPr id="22" name="组合 21"/>
              <p:cNvGrpSpPr/>
              <p:nvPr/>
            </p:nvGrpSpPr>
            <p:grpSpPr>
              <a:xfrm>
                <a:off x="2910321" y="4424769"/>
                <a:ext cx="6666444" cy="2272271"/>
                <a:chOff x="1954427" y="4375822"/>
                <a:chExt cx="6666444" cy="2272271"/>
              </a:xfrm>
            </p:grpSpPr>
            <p:sp>
              <p:nvSpPr>
                <p:cNvPr id="35" name="矩形 34"/>
                <p:cNvSpPr/>
                <p:nvPr/>
              </p:nvSpPr>
              <p:spPr>
                <a:xfrm>
                  <a:off x="1954427" y="5760962"/>
                  <a:ext cx="900000" cy="864000"/>
                </a:xfrm>
                <a:prstGeom prst="rect">
                  <a:avLst/>
                </a:prstGeom>
                <a:solidFill>
                  <a:srgbClr val="706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平台</a:t>
                  </a:r>
                </a:p>
              </p:txBody>
            </p:sp>
            <p:sp>
              <p:nvSpPr>
                <p:cNvPr id="36" name="矩形 35"/>
                <p:cNvSpPr/>
                <p:nvPr/>
              </p:nvSpPr>
              <p:spPr>
                <a:xfrm>
                  <a:off x="1994624" y="4375822"/>
                  <a:ext cx="900000" cy="864000"/>
                </a:xfrm>
                <a:prstGeom prst="rect">
                  <a:avLst/>
                </a:prstGeom>
                <a:solidFill>
                  <a:srgbClr val="706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模块</a:t>
                  </a:r>
                </a:p>
              </p:txBody>
            </p:sp>
            <p:sp>
              <p:nvSpPr>
                <p:cNvPr id="37" name="TextBox 5"/>
                <p:cNvSpPr txBox="1">
                  <a:spLocks noChangeArrowheads="1"/>
                </p:cNvSpPr>
                <p:nvPr/>
              </p:nvSpPr>
              <p:spPr bwMode="auto">
                <a:xfrm>
                  <a:off x="2135172" y="5148003"/>
                  <a:ext cx="503237" cy="72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500" b="1" dirty="0">
                      <a:solidFill>
                        <a:schemeClr val="bg2">
                          <a:lumMod val="50000"/>
                        </a:schemeClr>
                      </a:solidFill>
                      <a:latin typeface="微软雅黑" panose="020B0503020204020204" pitchFamily="34" charset="-122"/>
                      <a:ea typeface="微软雅黑" panose="020B0503020204020204" pitchFamily="34" charset="-122"/>
                    </a:rPr>
                    <a:t>+</a:t>
                  </a:r>
                  <a:endParaRPr lang="zh-CN" altLang="en-US" sz="35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38" name="组合 10"/>
                <p:cNvGrpSpPr/>
                <p:nvPr/>
              </p:nvGrpSpPr>
              <p:grpSpPr>
                <a:xfrm>
                  <a:off x="3456255" y="4680872"/>
                  <a:ext cx="5164616" cy="1967221"/>
                  <a:chOff x="8064639" y="4540797"/>
                  <a:chExt cx="5164616" cy="1967221"/>
                </a:xfrm>
              </p:grpSpPr>
              <p:sp>
                <p:nvSpPr>
                  <p:cNvPr id="39" name="上箭头 38"/>
                  <p:cNvSpPr/>
                  <p:nvPr/>
                </p:nvSpPr>
                <p:spPr>
                  <a:xfrm>
                    <a:off x="9268925" y="5099672"/>
                    <a:ext cx="468039" cy="305862"/>
                  </a:xfrm>
                  <a:prstGeom prst="up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064639" y="6003976"/>
                    <a:ext cx="5164616" cy="504042"/>
                  </a:xfrm>
                  <a:prstGeom prst="rect">
                    <a:avLst/>
                  </a:prstGeom>
                  <a:solidFill>
                    <a:srgbClr val="266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学校</a:t>
                    </a:r>
                    <a:r>
                      <a:rPr lang="zh-CN" altLang="en-US" sz="1600" dirty="0">
                        <a:latin typeface="微软雅黑" panose="020B0503020204020204" pitchFamily="34" charset="-122"/>
                        <a:ea typeface="微软雅黑" panose="020B0503020204020204" pitchFamily="34" charset="-122"/>
                      </a:rPr>
                      <a:t>公共基础课程平台：厚基础、宽</a:t>
                    </a:r>
                    <a:r>
                      <a:rPr lang="zh-CN" altLang="en-US" sz="1600" dirty="0" smtClean="0">
                        <a:latin typeface="微软雅黑" panose="020B0503020204020204" pitchFamily="34" charset="-122"/>
                        <a:ea typeface="微软雅黑" panose="020B0503020204020204" pitchFamily="34" charset="-122"/>
                      </a:rPr>
                      <a:t>口径</a:t>
                    </a:r>
                    <a:endParaRPr lang="zh-CN" altLang="en-US" sz="1600" dirty="0">
                      <a:latin typeface="微软雅黑" panose="020B0503020204020204" pitchFamily="34" charset="-122"/>
                      <a:ea typeface="微软雅黑" panose="020B0503020204020204" pitchFamily="34" charset="-122"/>
                    </a:endParaRPr>
                  </a:p>
                </p:txBody>
              </p:sp>
              <p:sp>
                <p:nvSpPr>
                  <p:cNvPr id="41" name="矩形 40"/>
                  <p:cNvSpPr/>
                  <p:nvPr/>
                </p:nvSpPr>
                <p:spPr>
                  <a:xfrm>
                    <a:off x="8064639" y="5490274"/>
                    <a:ext cx="5164616" cy="504042"/>
                  </a:xfrm>
                  <a:prstGeom prst="rect">
                    <a:avLst/>
                  </a:prstGeom>
                  <a:solidFill>
                    <a:srgbClr val="33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专业</a:t>
                    </a:r>
                    <a:r>
                      <a:rPr lang="zh-CN" altLang="en-US" sz="1600" dirty="0">
                        <a:latin typeface="微软雅黑" panose="020B0503020204020204" pitchFamily="34" charset="-122"/>
                        <a:ea typeface="微软雅黑" panose="020B0503020204020204" pitchFamily="34" charset="-122"/>
                      </a:rPr>
                      <a:t>群课程平台：学生二次分流、特长</a:t>
                    </a:r>
                    <a:r>
                      <a:rPr lang="zh-CN" altLang="en-US" sz="1600" dirty="0" smtClean="0">
                        <a:latin typeface="微软雅黑" panose="020B0503020204020204" pitchFamily="34" charset="-122"/>
                        <a:ea typeface="微软雅黑" panose="020B0503020204020204" pitchFamily="34" charset="-122"/>
                      </a:rPr>
                      <a:t>发展</a:t>
                    </a:r>
                    <a:endParaRPr lang="zh-CN" altLang="en-US" sz="1600" dirty="0">
                      <a:latin typeface="微软雅黑" panose="020B0503020204020204" pitchFamily="34" charset="-122"/>
                      <a:ea typeface="微软雅黑" panose="020B0503020204020204" pitchFamily="34" charset="-122"/>
                    </a:endParaRPr>
                  </a:p>
                </p:txBody>
              </p:sp>
              <p:sp>
                <p:nvSpPr>
                  <p:cNvPr id="42" name="上箭头 41"/>
                  <p:cNvSpPr/>
                  <p:nvPr/>
                </p:nvSpPr>
                <p:spPr>
                  <a:xfrm>
                    <a:off x="11232903" y="5095070"/>
                    <a:ext cx="468039" cy="305862"/>
                  </a:xfrm>
                  <a:prstGeom prst="up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8620872" y="4540797"/>
                    <a:ext cx="1620000" cy="3960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专业必修课</a:t>
                    </a:r>
                    <a:endParaRPr lang="zh-CN" altLang="en-US" sz="1600" b="1" dirty="0">
                      <a:latin typeface="微软雅黑" panose="020B0503020204020204" pitchFamily="34" charset="-122"/>
                      <a:ea typeface="微软雅黑" panose="020B0503020204020204" pitchFamily="34" charset="-122"/>
                    </a:endParaRPr>
                  </a:p>
                </p:txBody>
              </p:sp>
              <p:sp>
                <p:nvSpPr>
                  <p:cNvPr id="44" name="圆角矩形 43"/>
                  <p:cNvSpPr/>
                  <p:nvPr/>
                </p:nvSpPr>
                <p:spPr>
                  <a:xfrm>
                    <a:off x="10673178" y="4540797"/>
                    <a:ext cx="1620000" cy="3960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专业选修课</a:t>
                    </a:r>
                    <a:endParaRPr lang="zh-CN" altLang="en-US" sz="1600" b="1" dirty="0">
                      <a:latin typeface="微软雅黑" panose="020B0503020204020204" pitchFamily="34" charset="-122"/>
                      <a:ea typeface="微软雅黑" panose="020B0503020204020204" pitchFamily="34" charset="-122"/>
                    </a:endParaRPr>
                  </a:p>
                </p:txBody>
              </p:sp>
            </p:grpSp>
          </p:grpSp>
          <p:sp>
            <p:nvSpPr>
              <p:cNvPr id="23" name="圆角矩形 22"/>
              <p:cNvSpPr/>
              <p:nvPr/>
            </p:nvSpPr>
            <p:spPr>
              <a:xfrm>
                <a:off x="8136765" y="3672788"/>
                <a:ext cx="1440000" cy="396000"/>
              </a:xfrm>
              <a:prstGeom prst="roundRect">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综合型</a:t>
                </a:r>
                <a:endParaRPr lang="zh-CN" altLang="en-US" sz="1600" dirty="0">
                  <a:latin typeface="微软雅黑" panose="020B0503020204020204" pitchFamily="34" charset="-122"/>
                  <a:ea typeface="微软雅黑" panose="020B0503020204020204" pitchFamily="34" charset="-122"/>
                </a:endParaRPr>
              </a:p>
            </p:txBody>
          </p:sp>
          <p:sp>
            <p:nvSpPr>
              <p:cNvPr id="24" name="圆角矩形 23"/>
              <p:cNvSpPr/>
              <p:nvPr/>
            </p:nvSpPr>
            <p:spPr>
              <a:xfrm>
                <a:off x="4277880" y="3672788"/>
                <a:ext cx="1440000" cy="3960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技术型</a:t>
                </a:r>
                <a:endParaRPr lang="zh-CN" altLang="en-US" sz="1600" dirty="0">
                  <a:latin typeface="微软雅黑" panose="020B0503020204020204" pitchFamily="34" charset="-122"/>
                  <a:ea typeface="微软雅黑" panose="020B0503020204020204" pitchFamily="34" charset="-122"/>
                </a:endParaRPr>
              </a:p>
            </p:txBody>
          </p:sp>
          <p:sp>
            <p:nvSpPr>
              <p:cNvPr id="25" name="圆角矩形 24"/>
              <p:cNvSpPr/>
              <p:nvPr/>
            </p:nvSpPr>
            <p:spPr>
              <a:xfrm>
                <a:off x="6231666" y="3672788"/>
                <a:ext cx="1440000" cy="396000"/>
              </a:xfrm>
              <a:prstGeom prst="roundRect">
                <a:avLst/>
              </a:prstGeom>
              <a:solidFill>
                <a:srgbClr val="337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技能型</a:t>
                </a:r>
                <a:endParaRPr lang="zh-CN" altLang="en-US" sz="1600" dirty="0">
                  <a:latin typeface="微软雅黑" panose="020B0503020204020204" pitchFamily="34" charset="-122"/>
                  <a:ea typeface="微软雅黑" panose="020B0503020204020204" pitchFamily="34" charset="-122"/>
                </a:endParaRPr>
              </a:p>
            </p:txBody>
          </p:sp>
          <p:sp>
            <p:nvSpPr>
              <p:cNvPr id="26" name="矩形 25"/>
              <p:cNvSpPr/>
              <p:nvPr/>
            </p:nvSpPr>
            <p:spPr>
              <a:xfrm>
                <a:off x="2910321" y="3047865"/>
                <a:ext cx="900000" cy="864000"/>
              </a:xfrm>
              <a:prstGeom prst="rect">
                <a:avLst/>
              </a:prstGeom>
              <a:solidFill>
                <a:srgbClr val="706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拓展</a:t>
                </a:r>
                <a:endParaRPr lang="zh-CN" altLang="en-US" b="1" dirty="0"/>
              </a:p>
            </p:txBody>
          </p:sp>
          <p:sp>
            <p:nvSpPr>
              <p:cNvPr id="29" name="TextBox 5"/>
              <p:cNvSpPr txBox="1">
                <a:spLocks noChangeArrowheads="1"/>
              </p:cNvSpPr>
              <p:nvPr/>
            </p:nvSpPr>
            <p:spPr bwMode="auto">
              <a:xfrm>
                <a:off x="3091066" y="3816800"/>
                <a:ext cx="503237" cy="72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500" b="1" dirty="0">
                    <a:solidFill>
                      <a:schemeClr val="bg2">
                        <a:lumMod val="50000"/>
                      </a:schemeClr>
                    </a:solidFill>
                    <a:latin typeface="微软雅黑" panose="020B0503020204020204" pitchFamily="34" charset="-122"/>
                    <a:ea typeface="微软雅黑" panose="020B0503020204020204" pitchFamily="34" charset="-122"/>
                  </a:rPr>
                  <a:t>+</a:t>
                </a:r>
                <a:endParaRPr lang="zh-CN" altLang="en-US" sz="35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277879" y="3054815"/>
                <a:ext cx="5298885" cy="5040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拓宽视野、知识面、职业素养</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提升综合能力</a:t>
                </a:r>
                <a:endParaRPr lang="zh-CN" altLang="en-US" sz="1600" dirty="0">
                  <a:latin typeface="微软雅黑" panose="020B0503020204020204" pitchFamily="34" charset="-122"/>
                  <a:ea typeface="微软雅黑" panose="020B0503020204020204" pitchFamily="34" charset="-122"/>
                </a:endParaRPr>
              </a:p>
            </p:txBody>
          </p:sp>
          <p:cxnSp>
            <p:nvCxnSpPr>
              <p:cNvPr id="33" name="直接箭头连接符 32"/>
              <p:cNvCxnSpPr>
                <a:stCxn id="24" idx="3"/>
                <a:endCxn id="25" idx="1"/>
              </p:cNvCxnSpPr>
              <p:nvPr/>
            </p:nvCxnSpPr>
            <p:spPr>
              <a:xfrm>
                <a:off x="5717880" y="3870788"/>
                <a:ext cx="513786" cy="0"/>
              </a:xfrm>
              <a:prstGeom prst="straightConnector1">
                <a:avLst/>
              </a:prstGeom>
              <a:ln w="635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5" idx="3"/>
                <a:endCxn id="23" idx="1"/>
              </p:cNvCxnSpPr>
              <p:nvPr/>
            </p:nvCxnSpPr>
            <p:spPr>
              <a:xfrm>
                <a:off x="7671666" y="3870788"/>
                <a:ext cx="465099" cy="0"/>
              </a:xfrm>
              <a:prstGeom prst="straightConnector1">
                <a:avLst/>
              </a:prstGeom>
              <a:ln w="635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74"/>
            <p:cNvGrpSpPr/>
            <p:nvPr/>
          </p:nvGrpSpPr>
          <p:grpSpPr>
            <a:xfrm>
              <a:off x="8147062" y="2801605"/>
              <a:ext cx="3339110" cy="3058571"/>
              <a:chOff x="9070101" y="3236113"/>
              <a:chExt cx="3746934" cy="3532933"/>
            </a:xfrm>
          </p:grpSpPr>
          <p:grpSp>
            <p:nvGrpSpPr>
              <p:cNvPr id="13" name="组合 49"/>
              <p:cNvGrpSpPr/>
              <p:nvPr/>
            </p:nvGrpSpPr>
            <p:grpSpPr>
              <a:xfrm>
                <a:off x="9070101" y="3236113"/>
                <a:ext cx="3746934" cy="3532933"/>
                <a:chOff x="9201229" y="3164107"/>
                <a:chExt cx="3746934" cy="3642226"/>
              </a:xfrm>
            </p:grpSpPr>
            <p:sp>
              <p:nvSpPr>
                <p:cNvPr id="16" name="矩形 15"/>
                <p:cNvSpPr/>
                <p:nvPr/>
              </p:nvSpPr>
              <p:spPr>
                <a:xfrm>
                  <a:off x="9201229" y="3164107"/>
                  <a:ext cx="3746934" cy="455249"/>
                </a:xfrm>
                <a:prstGeom prst="rect">
                  <a:avLst/>
                </a:prstGeom>
                <a:solidFill>
                  <a:srgbClr val="266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创建优质共享型专业群教学资源库</a:t>
                  </a:r>
                </a:p>
              </p:txBody>
            </p:sp>
            <p:sp>
              <p:nvSpPr>
                <p:cNvPr id="17" name="圆角矩形 16"/>
                <p:cNvSpPr/>
                <p:nvPr/>
              </p:nvSpPr>
              <p:spPr>
                <a:xfrm>
                  <a:off x="9288741" y="3832729"/>
                  <a:ext cx="360030" cy="2973604"/>
                </a:xfrm>
                <a:prstGeom prst="roundRect">
                  <a:avLst/>
                </a:prstGeom>
                <a:solidFill>
                  <a:srgbClr val="33889F"/>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just"/>
                  <a:r>
                    <a:rPr lang="zh-CN" altLang="en-US" sz="1400" dirty="0" smtClean="0">
                      <a:latin typeface="微软雅黑" panose="020B0503020204020204" pitchFamily="34" charset="-122"/>
                      <a:ea typeface="微软雅黑" panose="020B0503020204020204" pitchFamily="34" charset="-122"/>
                    </a:rPr>
                    <a:t>  共享</a:t>
                  </a:r>
                  <a:r>
                    <a:rPr lang="zh-CN" altLang="en-US" sz="1400" dirty="0">
                      <a:latin typeface="微软雅黑" panose="020B0503020204020204" pitchFamily="34" charset="-122"/>
                      <a:ea typeface="微软雅黑" panose="020B0503020204020204" pitchFamily="34" charset="-122"/>
                    </a:rPr>
                    <a:t>基础课程群开发项目</a:t>
                  </a:r>
                </a:p>
              </p:txBody>
            </p:sp>
            <p:sp>
              <p:nvSpPr>
                <p:cNvPr id="18" name="圆角矩形 17"/>
                <p:cNvSpPr/>
                <p:nvPr/>
              </p:nvSpPr>
              <p:spPr>
                <a:xfrm>
                  <a:off x="9936795" y="3832902"/>
                  <a:ext cx="360030" cy="2973430"/>
                </a:xfrm>
                <a:prstGeom prst="roundRect">
                  <a:avLst/>
                </a:prstGeom>
                <a:solidFill>
                  <a:srgbClr val="33889F"/>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just"/>
                  <a:r>
                    <a:rPr lang="zh-CN" altLang="en-US" sz="1400" dirty="0" smtClean="0">
                      <a:latin typeface="微软雅黑" panose="020B0503020204020204" pitchFamily="34" charset="-122"/>
                      <a:ea typeface="微软雅黑" panose="020B0503020204020204" pitchFamily="34" charset="-122"/>
                    </a:rPr>
                    <a:t>  专业</a:t>
                  </a:r>
                  <a:r>
                    <a:rPr lang="zh-CN" altLang="en-US" sz="1400" dirty="0">
                      <a:latin typeface="微软雅黑" panose="020B0503020204020204" pitchFamily="34" charset="-122"/>
                      <a:ea typeface="微软雅黑" panose="020B0503020204020204" pitchFamily="34" charset="-122"/>
                    </a:rPr>
                    <a:t>核心课程群开发项目</a:t>
                  </a:r>
                </a:p>
              </p:txBody>
            </p:sp>
            <p:sp>
              <p:nvSpPr>
                <p:cNvPr id="19" name="圆角矩形 18"/>
                <p:cNvSpPr/>
                <p:nvPr/>
              </p:nvSpPr>
              <p:spPr>
                <a:xfrm>
                  <a:off x="10584849" y="3832727"/>
                  <a:ext cx="360030" cy="2973605"/>
                </a:xfrm>
                <a:prstGeom prst="roundRect">
                  <a:avLst/>
                </a:prstGeom>
                <a:solidFill>
                  <a:srgbClr val="33889F"/>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just"/>
                  <a:r>
                    <a:rPr lang="zh-CN" altLang="en-US" sz="1400" dirty="0" smtClean="0">
                      <a:latin typeface="微软雅黑" panose="020B0503020204020204" pitchFamily="34" charset="-122"/>
                      <a:ea typeface="微软雅黑" panose="020B0503020204020204" pitchFamily="34" charset="-122"/>
                    </a:rPr>
                    <a:t>  特色</a:t>
                  </a:r>
                  <a:r>
                    <a:rPr lang="zh-CN" altLang="en-US" sz="1400" dirty="0">
                      <a:latin typeface="微软雅黑" panose="020B0503020204020204" pitchFamily="34" charset="-122"/>
                      <a:ea typeface="微软雅黑" panose="020B0503020204020204" pitchFamily="34" charset="-122"/>
                    </a:rPr>
                    <a:t>教学资源建设项目</a:t>
                  </a:r>
                </a:p>
              </p:txBody>
            </p:sp>
            <p:sp>
              <p:nvSpPr>
                <p:cNvPr id="20" name="圆角矩形 19"/>
                <p:cNvSpPr/>
                <p:nvPr/>
              </p:nvSpPr>
              <p:spPr>
                <a:xfrm>
                  <a:off x="11232903" y="3832726"/>
                  <a:ext cx="360030" cy="2950476"/>
                </a:xfrm>
                <a:prstGeom prst="roundRect">
                  <a:avLst/>
                </a:prstGeom>
                <a:solidFill>
                  <a:srgbClr val="33889F"/>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just"/>
                  <a:r>
                    <a:rPr lang="zh-CN" altLang="en-US" sz="1400" dirty="0" smtClean="0">
                      <a:latin typeface="微软雅黑" panose="020B0503020204020204" pitchFamily="34" charset="-122"/>
                      <a:ea typeface="微软雅黑" panose="020B0503020204020204" pitchFamily="34" charset="-122"/>
                    </a:rPr>
                    <a:t>  国家级</a:t>
                  </a:r>
                  <a:r>
                    <a:rPr lang="zh-CN" altLang="en-US" sz="1400" dirty="0">
                      <a:latin typeface="微软雅黑" panose="020B0503020204020204" pitchFamily="34" charset="-122"/>
                      <a:ea typeface="微软雅黑" panose="020B0503020204020204" pitchFamily="34" charset="-122"/>
                    </a:rPr>
                    <a:t>精品课程建设项目</a:t>
                  </a:r>
                </a:p>
              </p:txBody>
            </p:sp>
            <p:sp>
              <p:nvSpPr>
                <p:cNvPr id="21" name="圆角矩形 20"/>
                <p:cNvSpPr/>
                <p:nvPr/>
              </p:nvSpPr>
              <p:spPr>
                <a:xfrm>
                  <a:off x="11880957" y="3832901"/>
                  <a:ext cx="360030" cy="2950300"/>
                </a:xfrm>
                <a:prstGeom prst="roundRect">
                  <a:avLst/>
                </a:prstGeom>
                <a:solidFill>
                  <a:srgbClr val="33889F"/>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just"/>
                  <a:r>
                    <a:rPr lang="zh-CN" altLang="en-US" sz="1400" dirty="0" smtClean="0">
                      <a:latin typeface="微软雅黑" panose="020B0503020204020204" pitchFamily="34" charset="-122"/>
                      <a:ea typeface="微软雅黑" panose="020B0503020204020204" pitchFamily="34" charset="-122"/>
                    </a:rPr>
                    <a:t>  校企合作课程资源建设项目</a:t>
                  </a:r>
                  <a:endParaRPr lang="zh-CN" altLang="en-US" sz="1400" dirty="0">
                    <a:latin typeface="微软雅黑" panose="020B0503020204020204" pitchFamily="34" charset="-122"/>
                    <a:ea typeface="微软雅黑" panose="020B0503020204020204" pitchFamily="34" charset="-122"/>
                  </a:endParaRPr>
                </a:p>
              </p:txBody>
            </p:sp>
          </p:grpSp>
          <p:sp>
            <p:nvSpPr>
              <p:cNvPr id="14" name="圆角矩形 13"/>
              <p:cNvSpPr/>
              <p:nvPr/>
            </p:nvSpPr>
            <p:spPr>
              <a:xfrm>
                <a:off x="12384999" y="3895972"/>
                <a:ext cx="360030" cy="2861770"/>
              </a:xfrm>
              <a:prstGeom prst="roundRect">
                <a:avLst/>
              </a:prstGeom>
              <a:solidFill>
                <a:srgbClr val="33889F"/>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just"/>
                <a:r>
                  <a:rPr lang="zh-CN" altLang="en-US" sz="1400" dirty="0" smtClean="0">
                    <a:latin typeface="微软雅黑" panose="020B0503020204020204" pitchFamily="34" charset="-122"/>
                    <a:ea typeface="微软雅黑" panose="020B0503020204020204" pitchFamily="34" charset="-122"/>
                  </a:rPr>
                  <a:t>  其他教学资源开发项目</a:t>
                </a:r>
                <a:r>
                  <a:rPr lang="en-US" altLang="zh-CN"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57575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14</a:t>
            </a:r>
            <a:endParaRPr lang="zh-CN" altLang="en-US" sz="1600" b="1" dirty="0">
              <a:solidFill>
                <a:prstClr val="white"/>
              </a:solidFill>
            </a:endParaRPr>
          </a:p>
        </p:txBody>
      </p:sp>
      <p:cxnSp>
        <p:nvCxnSpPr>
          <p:cNvPr id="32" name="直接连接符 31"/>
          <p:cNvCxnSpPr/>
          <p:nvPr/>
        </p:nvCxnSpPr>
        <p:spPr>
          <a:xfrm>
            <a:off x="1768416" y="404813"/>
            <a:ext cx="9683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4380706" y="1361648"/>
            <a:ext cx="2031325" cy="369332"/>
          </a:xfrm>
          <a:prstGeom prst="rect">
            <a:avLst/>
          </a:prstGeom>
        </p:spPr>
        <p:txBody>
          <a:bodyPr wrap="none">
            <a:spAutoFit/>
          </a:bodyPr>
          <a:lstStyle/>
          <a:p>
            <a:r>
              <a:rPr lang="zh-CN" altLang="en-US" b="1" dirty="0" smtClean="0">
                <a:solidFill>
                  <a:srgbClr val="00B0F0"/>
                </a:solidFill>
                <a:latin typeface="微软雅黑" panose="020B0503020204020204" pitchFamily="34" charset="-122"/>
                <a:ea typeface="微软雅黑" panose="020B0503020204020204" pitchFamily="34" charset="-122"/>
              </a:rPr>
              <a:t>课程资源开发中心</a:t>
            </a:r>
            <a:endParaRPr lang="zh-CN" altLang="en-US" sz="2000" b="1" dirty="0">
              <a:solidFill>
                <a:srgbClr val="00B0F0"/>
              </a:solidFill>
              <a:latin typeface="微软雅黑" panose="020B0503020204020204" pitchFamily="34" charset="-122"/>
              <a:ea typeface="微软雅黑" panose="020B0503020204020204" pitchFamily="34" charset="-122"/>
            </a:endParaRPr>
          </a:p>
        </p:txBody>
      </p:sp>
      <p:grpSp>
        <p:nvGrpSpPr>
          <p:cNvPr id="3" name="组合 123"/>
          <p:cNvGrpSpPr/>
          <p:nvPr/>
        </p:nvGrpSpPr>
        <p:grpSpPr>
          <a:xfrm>
            <a:off x="1995686" y="2092214"/>
            <a:ext cx="3862357" cy="2295334"/>
            <a:chOff x="196466" y="1350253"/>
            <a:chExt cx="5006539" cy="3031533"/>
          </a:xfrm>
        </p:grpSpPr>
        <p:grpSp>
          <p:nvGrpSpPr>
            <p:cNvPr id="4" name="组合 124"/>
            <p:cNvGrpSpPr/>
            <p:nvPr/>
          </p:nvGrpSpPr>
          <p:grpSpPr>
            <a:xfrm>
              <a:off x="1014442" y="2702205"/>
              <a:ext cx="947607" cy="813686"/>
              <a:chOff x="2304987" y="1351952"/>
              <a:chExt cx="947607" cy="813686"/>
            </a:xfrm>
          </p:grpSpPr>
          <p:sp>
            <p:nvSpPr>
              <p:cNvPr id="151" name="六边形 150"/>
              <p:cNvSpPr/>
              <p:nvPr/>
            </p:nvSpPr>
            <p:spPr>
              <a:xfrm>
                <a:off x="2304987" y="1351952"/>
                <a:ext cx="947607" cy="813686"/>
              </a:xfrm>
              <a:prstGeom prst="hexagon">
                <a:avLst>
                  <a:gd name="adj" fmla="val 25000"/>
                  <a:gd name="vf" fmla="val 115470"/>
                </a:avLst>
              </a:prstGeom>
              <a:solidFill>
                <a:srgbClr val="00B0F0"/>
              </a:solidFill>
              <a:ln w="25400"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endParaRPr>
              </a:p>
            </p:txBody>
          </p:sp>
          <p:sp>
            <p:nvSpPr>
              <p:cNvPr id="152" name="六边形 4"/>
              <p:cNvSpPr/>
              <p:nvPr/>
            </p:nvSpPr>
            <p:spPr>
              <a:xfrm>
                <a:off x="2451761" y="1477983"/>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06672" eaLnBrk="1" fontAlgn="auto" latinLnBrk="0" hangingPunct="1">
                  <a:lnSpc>
                    <a:spcPct val="90000"/>
                  </a:lnSpc>
                  <a:spcBef>
                    <a:spcPts val="0"/>
                  </a:spcBef>
                  <a:spcAft>
                    <a:spcPct val="3500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虚拟现实技术</a:t>
                </a:r>
              </a:p>
            </p:txBody>
          </p:sp>
        </p:grpSp>
        <p:sp>
          <p:nvSpPr>
            <p:cNvPr id="126" name="六边形 125"/>
            <p:cNvSpPr/>
            <p:nvPr/>
          </p:nvSpPr>
          <p:spPr>
            <a:xfrm>
              <a:off x="196466" y="2252270"/>
              <a:ext cx="947607" cy="813686"/>
            </a:xfrm>
            <a:prstGeom prst="hexagon">
              <a:avLst>
                <a:gd name="adj" fmla="val 25000"/>
                <a:gd name="vf" fmla="val 115470"/>
              </a:avLst>
            </a:prstGeom>
            <a:blipFill>
              <a:blip r:embed="rId2"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nvGrpSpPr>
            <p:cNvPr id="6" name="组合 126"/>
            <p:cNvGrpSpPr/>
            <p:nvPr/>
          </p:nvGrpSpPr>
          <p:grpSpPr>
            <a:xfrm>
              <a:off x="1809505" y="2249817"/>
              <a:ext cx="947607" cy="813686"/>
              <a:chOff x="3100050" y="899564"/>
              <a:chExt cx="947607" cy="813686"/>
            </a:xfrm>
          </p:grpSpPr>
          <p:sp>
            <p:nvSpPr>
              <p:cNvPr id="149" name="六边形 148"/>
              <p:cNvSpPr/>
              <p:nvPr/>
            </p:nvSpPr>
            <p:spPr>
              <a:xfrm>
                <a:off x="3100050" y="899564"/>
                <a:ext cx="947607" cy="813686"/>
              </a:xfrm>
              <a:prstGeom prst="hexagon">
                <a:avLst>
                  <a:gd name="adj" fmla="val 25000"/>
                  <a:gd name="vf" fmla="val 115470"/>
                </a:avLst>
              </a:prstGeom>
              <a:solidFill>
                <a:srgbClr val="00B0F0"/>
              </a:solidFill>
              <a:ln w="25400" cap="flat" cmpd="sng" algn="ctr">
                <a:noFill/>
                <a:prstDash val="solid"/>
              </a:ln>
              <a:effectLst/>
            </p:spPr>
          </p:sp>
          <p:sp>
            <p:nvSpPr>
              <p:cNvPr id="150" name="六边形 7"/>
              <p:cNvSpPr/>
              <p:nvPr/>
            </p:nvSpPr>
            <p:spPr>
              <a:xfrm>
                <a:off x="3246824" y="1025595"/>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06672" eaLnBrk="1" fontAlgn="auto" latinLnBrk="0" hangingPunct="1">
                  <a:lnSpc>
                    <a:spcPct val="90000"/>
                  </a:lnSpc>
                  <a:spcBef>
                    <a:spcPts val="0"/>
                  </a:spcBef>
                  <a:spcAft>
                    <a:spcPct val="3500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可视化技术</a:t>
                </a:r>
              </a:p>
            </p:txBody>
          </p:sp>
        </p:grpSp>
        <p:sp>
          <p:nvSpPr>
            <p:cNvPr id="128" name="六边形 127"/>
            <p:cNvSpPr/>
            <p:nvPr/>
          </p:nvSpPr>
          <p:spPr>
            <a:xfrm>
              <a:off x="2639101" y="2687158"/>
              <a:ext cx="947606" cy="813687"/>
            </a:xfrm>
            <a:prstGeom prst="hexagon">
              <a:avLst>
                <a:gd name="adj" fmla="val 25000"/>
                <a:gd name="vf" fmla="val 115470"/>
              </a:avLst>
            </a:prstGeom>
            <a:blipFill>
              <a:blip r:embed="rId3"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nvGrpSpPr>
            <p:cNvPr id="7" name="组合 128"/>
            <p:cNvGrpSpPr/>
            <p:nvPr/>
          </p:nvGrpSpPr>
          <p:grpSpPr>
            <a:xfrm>
              <a:off x="1044709" y="1802641"/>
              <a:ext cx="947607" cy="813686"/>
              <a:chOff x="2335254" y="452388"/>
              <a:chExt cx="947607" cy="813686"/>
            </a:xfrm>
          </p:grpSpPr>
          <p:sp>
            <p:nvSpPr>
              <p:cNvPr id="147" name="六边形 146"/>
              <p:cNvSpPr/>
              <p:nvPr/>
            </p:nvSpPr>
            <p:spPr>
              <a:xfrm>
                <a:off x="2335254" y="452388"/>
                <a:ext cx="947607" cy="813686"/>
              </a:xfrm>
              <a:prstGeom prst="hexagon">
                <a:avLst>
                  <a:gd name="adj" fmla="val 25000"/>
                  <a:gd name="vf" fmla="val 115470"/>
                </a:avLst>
              </a:prstGeom>
              <a:solidFill>
                <a:srgbClr val="00B0F0"/>
              </a:solidFill>
              <a:ln w="25400" cap="flat" cmpd="sng" algn="ctr">
                <a:noFill/>
                <a:prstDash val="solid"/>
              </a:ln>
              <a:effectLst/>
            </p:spPr>
          </p:sp>
          <p:sp>
            <p:nvSpPr>
              <p:cNvPr id="148" name="六边形 10"/>
              <p:cNvSpPr/>
              <p:nvPr/>
            </p:nvSpPr>
            <p:spPr>
              <a:xfrm>
                <a:off x="2482028" y="578419"/>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06672" eaLnBrk="1" fontAlgn="auto" latinLnBrk="0" hangingPunct="1">
                  <a:lnSpc>
                    <a:spcPct val="90000"/>
                  </a:lnSpc>
                  <a:spcBef>
                    <a:spcPts val="0"/>
                  </a:spcBef>
                  <a:spcAft>
                    <a:spcPct val="3500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图形系统工具</a:t>
                </a:r>
              </a:p>
            </p:txBody>
          </p:sp>
        </p:grpSp>
        <p:sp>
          <p:nvSpPr>
            <p:cNvPr id="130" name="六边形 129"/>
            <p:cNvSpPr/>
            <p:nvPr/>
          </p:nvSpPr>
          <p:spPr>
            <a:xfrm>
              <a:off x="1809505" y="1350253"/>
              <a:ext cx="947607" cy="813686"/>
            </a:xfrm>
            <a:prstGeom prst="hexagon">
              <a:avLst>
                <a:gd name="adj" fmla="val 25000"/>
                <a:gd name="vf" fmla="val 115470"/>
              </a:avLst>
            </a:prstGeom>
            <a:blipFill>
              <a:blip r:embed="rId4"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nvGrpSpPr>
            <p:cNvPr id="8" name="组合 130"/>
            <p:cNvGrpSpPr/>
            <p:nvPr/>
          </p:nvGrpSpPr>
          <p:grpSpPr>
            <a:xfrm>
              <a:off x="2624468" y="1800801"/>
              <a:ext cx="947607" cy="813686"/>
              <a:chOff x="3915013" y="450548"/>
              <a:chExt cx="947607" cy="813686"/>
            </a:xfrm>
          </p:grpSpPr>
          <p:sp>
            <p:nvSpPr>
              <p:cNvPr id="145" name="六边形 144"/>
              <p:cNvSpPr/>
              <p:nvPr/>
            </p:nvSpPr>
            <p:spPr>
              <a:xfrm>
                <a:off x="3915013" y="450548"/>
                <a:ext cx="947607" cy="813686"/>
              </a:xfrm>
              <a:prstGeom prst="hexagon">
                <a:avLst>
                  <a:gd name="adj" fmla="val 25000"/>
                  <a:gd name="vf" fmla="val 115470"/>
                </a:avLst>
              </a:prstGeom>
              <a:solidFill>
                <a:srgbClr val="00B0F0"/>
              </a:solidFill>
              <a:ln w="25400" cap="flat" cmpd="sng" algn="ctr">
                <a:noFill/>
                <a:prstDash val="solid"/>
              </a:ln>
              <a:effectLst/>
            </p:spPr>
          </p:sp>
          <p:sp>
            <p:nvSpPr>
              <p:cNvPr id="146" name="六边形 13"/>
              <p:cNvSpPr/>
              <p:nvPr/>
            </p:nvSpPr>
            <p:spPr>
              <a:xfrm>
                <a:off x="4061787" y="576579"/>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06672" eaLnBrk="1" fontAlgn="auto" latinLnBrk="0" hangingPunct="1">
                  <a:lnSpc>
                    <a:spcPct val="90000"/>
                  </a:lnSpc>
                  <a:spcBef>
                    <a:spcPts val="0"/>
                  </a:spcBef>
                  <a:spcAft>
                    <a:spcPct val="35000"/>
                  </a:spcAft>
                  <a:buClrTx/>
                  <a:buSzTx/>
                  <a:buFontTx/>
                  <a:buNone/>
                  <a:tabLst/>
                  <a:defRPr/>
                </a:pPr>
                <a:r>
                  <a:rPr lang="zh-CN" altLang="en-US" sz="1200" b="1" kern="0" dirty="0">
                    <a:solidFill>
                      <a:sysClr val="window" lastClr="FFFFFF"/>
                    </a:solidFill>
                    <a:latin typeface="微软雅黑" pitchFamily="34" charset="-122"/>
                    <a:ea typeface="微软雅黑" pitchFamily="34" charset="-122"/>
                  </a:rPr>
                  <a:t>图像信息处理</a:t>
                </a:r>
              </a:p>
            </p:txBody>
          </p:sp>
        </p:grpSp>
        <p:sp>
          <p:nvSpPr>
            <p:cNvPr id="132" name="六边形 131"/>
            <p:cNvSpPr/>
            <p:nvPr/>
          </p:nvSpPr>
          <p:spPr>
            <a:xfrm>
              <a:off x="3439933" y="2258404"/>
              <a:ext cx="947607" cy="813686"/>
            </a:xfrm>
            <a:prstGeom prst="hexagon">
              <a:avLst>
                <a:gd name="adj" fmla="val 25000"/>
                <a:gd name="vf" fmla="val 115470"/>
              </a:avLst>
            </a:prstGeom>
            <a:blipFill>
              <a:blip r:embed="rId5"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nvGrpSpPr>
            <p:cNvPr id="9" name="组合 132"/>
            <p:cNvGrpSpPr/>
            <p:nvPr/>
          </p:nvGrpSpPr>
          <p:grpSpPr>
            <a:xfrm>
              <a:off x="3439933" y="1358840"/>
              <a:ext cx="947607" cy="813686"/>
              <a:chOff x="4730478" y="8587"/>
              <a:chExt cx="947607" cy="813686"/>
            </a:xfrm>
          </p:grpSpPr>
          <p:sp>
            <p:nvSpPr>
              <p:cNvPr id="143" name="六边形 142"/>
              <p:cNvSpPr/>
              <p:nvPr/>
            </p:nvSpPr>
            <p:spPr>
              <a:xfrm>
                <a:off x="4730478" y="8587"/>
                <a:ext cx="947607" cy="813686"/>
              </a:xfrm>
              <a:prstGeom prst="hexagon">
                <a:avLst>
                  <a:gd name="adj" fmla="val 25000"/>
                  <a:gd name="vf" fmla="val 115470"/>
                </a:avLst>
              </a:prstGeom>
              <a:solidFill>
                <a:srgbClr val="00B0F0"/>
              </a:solidFill>
              <a:ln w="25400"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endParaRPr>
              </a:p>
            </p:txBody>
          </p:sp>
          <p:sp>
            <p:nvSpPr>
              <p:cNvPr id="144" name="六边形 16"/>
              <p:cNvSpPr/>
              <p:nvPr/>
            </p:nvSpPr>
            <p:spPr>
              <a:xfrm>
                <a:off x="4877252" y="134618"/>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06672" eaLnBrk="1" fontAlgn="auto" latinLnBrk="0" hangingPunct="1">
                  <a:lnSpc>
                    <a:spcPct val="90000"/>
                  </a:lnSpc>
                  <a:spcBef>
                    <a:spcPts val="0"/>
                  </a:spcBef>
                  <a:spcAft>
                    <a:spcPct val="3500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分布</a:t>
                </a:r>
                <a:r>
                  <a:rPr kumimoji="0" lang="zh-CN" altLang="en-US" sz="12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式和</a:t>
                </a:r>
                <a:r>
                  <a:rPr kumimoji="0" lang="zh-CN" altLang="en-US" sz="1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人工智能</a:t>
                </a:r>
              </a:p>
            </p:txBody>
          </p:sp>
        </p:grpSp>
        <p:sp>
          <p:nvSpPr>
            <p:cNvPr id="134" name="六边形 133"/>
            <p:cNvSpPr/>
            <p:nvPr/>
          </p:nvSpPr>
          <p:spPr>
            <a:xfrm>
              <a:off x="4255398" y="1812763"/>
              <a:ext cx="947607" cy="813686"/>
            </a:xfrm>
            <a:prstGeom prst="hexagon">
              <a:avLst>
                <a:gd name="adj" fmla="val 25000"/>
                <a:gd name="vf" fmla="val 115470"/>
              </a:avLst>
            </a:prstGeom>
            <a:blipFill>
              <a:blip r:embed="rId6"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Text" lastClr="000000">
                    <a:hueOff val="0"/>
                    <a:satOff val="0"/>
                    <a:lumOff val="0"/>
                    <a:alphaOff val="0"/>
                  </a:sysClr>
                </a:solidFill>
                <a:effectLst/>
                <a:uLnTx/>
                <a:uFillTx/>
                <a:latin typeface="Calibri"/>
                <a:ea typeface="宋体"/>
              </a:endParaRPr>
            </a:p>
          </p:txBody>
        </p:sp>
        <p:grpSp>
          <p:nvGrpSpPr>
            <p:cNvPr id="10" name="组合 134"/>
            <p:cNvGrpSpPr/>
            <p:nvPr/>
          </p:nvGrpSpPr>
          <p:grpSpPr>
            <a:xfrm>
              <a:off x="4255398" y="2710793"/>
              <a:ext cx="947607" cy="813686"/>
              <a:chOff x="5545943" y="1360540"/>
              <a:chExt cx="947607" cy="813686"/>
            </a:xfrm>
          </p:grpSpPr>
          <p:sp>
            <p:nvSpPr>
              <p:cNvPr id="141" name="六边形 140"/>
              <p:cNvSpPr/>
              <p:nvPr/>
            </p:nvSpPr>
            <p:spPr>
              <a:xfrm>
                <a:off x="5545943" y="1360540"/>
                <a:ext cx="947607" cy="813686"/>
              </a:xfrm>
              <a:prstGeom prst="hexagon">
                <a:avLst>
                  <a:gd name="adj" fmla="val 25000"/>
                  <a:gd name="vf" fmla="val 115470"/>
                </a:avLst>
              </a:prstGeom>
              <a:solidFill>
                <a:srgbClr val="00B0F0"/>
              </a:solidFill>
              <a:ln w="25400"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endParaRPr>
              </a:p>
            </p:txBody>
          </p:sp>
          <p:sp>
            <p:nvSpPr>
              <p:cNvPr id="142" name="六边形 19"/>
              <p:cNvSpPr/>
              <p:nvPr/>
            </p:nvSpPr>
            <p:spPr>
              <a:xfrm>
                <a:off x="5692717" y="1486571"/>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06672" eaLnBrk="1" fontAlgn="auto" latinLnBrk="0" hangingPunct="1">
                  <a:lnSpc>
                    <a:spcPct val="90000"/>
                  </a:lnSpc>
                  <a:spcBef>
                    <a:spcPts val="0"/>
                  </a:spcBef>
                  <a:spcAft>
                    <a:spcPct val="35000"/>
                  </a:spcAft>
                  <a:buClrTx/>
                  <a:buSzTx/>
                  <a:buFontTx/>
                  <a:buNone/>
                  <a:tabLst/>
                  <a:defRPr/>
                </a:pPr>
                <a:r>
                  <a:rPr kumimoji="0" lang="en-US" altLang="en-US" sz="1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3D</a:t>
                </a:r>
                <a:r>
                  <a:rPr kumimoji="0" lang="zh-CN" altLang="en-US" sz="1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交互体验</a:t>
                </a:r>
              </a:p>
            </p:txBody>
          </p:sp>
        </p:grpSp>
        <p:sp>
          <p:nvSpPr>
            <p:cNvPr id="136" name="六边形 135"/>
            <p:cNvSpPr/>
            <p:nvPr/>
          </p:nvSpPr>
          <p:spPr>
            <a:xfrm>
              <a:off x="3439933" y="3156435"/>
              <a:ext cx="947607" cy="813686"/>
            </a:xfrm>
            <a:prstGeom prst="hexagon">
              <a:avLst>
                <a:gd name="adj" fmla="val 25000"/>
                <a:gd name="vf" fmla="val 115470"/>
              </a:avLst>
            </a:prstGeom>
            <a:blipFill>
              <a:blip r:embed="rId7"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nvGrpSpPr>
            <p:cNvPr id="11" name="组合 136"/>
            <p:cNvGrpSpPr/>
            <p:nvPr/>
          </p:nvGrpSpPr>
          <p:grpSpPr>
            <a:xfrm>
              <a:off x="1808500" y="3151221"/>
              <a:ext cx="947607" cy="813686"/>
              <a:chOff x="3099045" y="1800968"/>
              <a:chExt cx="947607" cy="813686"/>
            </a:xfrm>
          </p:grpSpPr>
          <p:sp>
            <p:nvSpPr>
              <p:cNvPr id="139" name="六边形 138"/>
              <p:cNvSpPr/>
              <p:nvPr/>
            </p:nvSpPr>
            <p:spPr>
              <a:xfrm>
                <a:off x="3099045" y="1800968"/>
                <a:ext cx="947607" cy="813686"/>
              </a:xfrm>
              <a:prstGeom prst="hexagon">
                <a:avLst>
                  <a:gd name="adj" fmla="val 25000"/>
                  <a:gd name="vf" fmla="val 115470"/>
                </a:avLst>
              </a:prstGeom>
              <a:solidFill>
                <a:srgbClr val="00B0F0"/>
              </a:solidFill>
              <a:ln w="25400" cap="flat" cmpd="sng" algn="ctr">
                <a:noFill/>
                <a:prstDash val="solid"/>
              </a:ln>
              <a:effectLst/>
            </p:spPr>
          </p:sp>
          <p:sp>
            <p:nvSpPr>
              <p:cNvPr id="140" name="六边形 22"/>
              <p:cNvSpPr/>
              <p:nvPr/>
            </p:nvSpPr>
            <p:spPr>
              <a:xfrm>
                <a:off x="3245819" y="1926999"/>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06672" eaLnBrk="1" fontAlgn="auto" latinLnBrk="0" hangingPunct="1">
                  <a:lnSpc>
                    <a:spcPct val="90000"/>
                  </a:lnSpc>
                  <a:spcBef>
                    <a:spcPts val="0"/>
                  </a:spcBef>
                  <a:spcAft>
                    <a:spcPct val="3500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专业微课拍摄</a:t>
                </a:r>
              </a:p>
            </p:txBody>
          </p:sp>
        </p:grpSp>
        <p:sp>
          <p:nvSpPr>
            <p:cNvPr id="138" name="六边形 137"/>
            <p:cNvSpPr/>
            <p:nvPr/>
          </p:nvSpPr>
          <p:spPr>
            <a:xfrm>
              <a:off x="1018071" y="3568100"/>
              <a:ext cx="947607" cy="813686"/>
            </a:xfrm>
            <a:prstGeom prst="hexagon">
              <a:avLst>
                <a:gd name="adj" fmla="val 25000"/>
                <a:gd name="vf" fmla="val 115470"/>
              </a:avLst>
            </a:prstGeom>
            <a:blipFill>
              <a:blip r:embed="rId8"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grpSp>
        <p:nvGrpSpPr>
          <p:cNvPr id="12" name="组合 152"/>
          <p:cNvGrpSpPr/>
          <p:nvPr/>
        </p:nvGrpSpPr>
        <p:grpSpPr>
          <a:xfrm>
            <a:off x="6310550" y="2116557"/>
            <a:ext cx="3421799" cy="2253826"/>
            <a:chOff x="5732359" y="1067228"/>
            <a:chExt cx="4605759" cy="3397992"/>
          </a:xfrm>
        </p:grpSpPr>
        <p:sp>
          <p:nvSpPr>
            <p:cNvPr id="154" name="矩形 153"/>
            <p:cNvSpPr/>
            <p:nvPr/>
          </p:nvSpPr>
          <p:spPr bwMode="auto">
            <a:xfrm>
              <a:off x="5733246" y="1071908"/>
              <a:ext cx="4591411" cy="376963"/>
            </a:xfrm>
            <a:prstGeom prst="rect">
              <a:avLst/>
            </a:prstGeom>
            <a:solidFill>
              <a:srgbClr val="00B0F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600827"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55" name="文本框 48"/>
            <p:cNvSpPr txBox="1"/>
            <p:nvPr/>
          </p:nvSpPr>
          <p:spPr>
            <a:xfrm>
              <a:off x="7346715" y="1067228"/>
              <a:ext cx="1351207" cy="46402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97"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功能划分</a:t>
              </a:r>
            </a:p>
          </p:txBody>
        </p:sp>
        <p:grpSp>
          <p:nvGrpSpPr>
            <p:cNvPr id="13" name="组合 155"/>
            <p:cNvGrpSpPr/>
            <p:nvPr/>
          </p:nvGrpSpPr>
          <p:grpSpPr>
            <a:xfrm>
              <a:off x="5733248" y="1581315"/>
              <a:ext cx="1473113" cy="2800473"/>
              <a:chOff x="6102461" y="1778479"/>
              <a:chExt cx="3532918" cy="1544256"/>
            </a:xfrm>
          </p:grpSpPr>
          <p:sp>
            <p:nvSpPr>
              <p:cNvPr id="197" name="矩形 196"/>
              <p:cNvSpPr/>
              <p:nvPr/>
            </p:nvSpPr>
            <p:spPr bwMode="auto">
              <a:xfrm>
                <a:off x="6102461" y="1778479"/>
                <a:ext cx="3516193" cy="1542386"/>
              </a:xfrm>
              <a:prstGeom prst="rect">
                <a:avLst/>
              </a:pr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198" name="矩形 74"/>
              <p:cNvSpPr/>
              <p:nvPr/>
            </p:nvSpPr>
            <p:spPr bwMode="auto">
              <a:xfrm>
                <a:off x="6119186" y="1780348"/>
                <a:ext cx="3516193" cy="1542387"/>
              </a:xfrm>
              <a:custGeom>
                <a:avLst/>
                <a:gdLst>
                  <a:gd name="connsiteX0" fmla="*/ 0 w 3516193"/>
                  <a:gd name="connsiteY0" fmla="*/ 0 h 1542386"/>
                  <a:gd name="connsiteX1" fmla="*/ 3516193 w 3516193"/>
                  <a:gd name="connsiteY1" fmla="*/ 0 h 1542386"/>
                  <a:gd name="connsiteX2" fmla="*/ 3516193 w 3516193"/>
                  <a:gd name="connsiteY2" fmla="*/ 1542386 h 1542386"/>
                  <a:gd name="connsiteX3" fmla="*/ 0 w 3516193"/>
                  <a:gd name="connsiteY3" fmla="*/ 1542386 h 1542386"/>
                  <a:gd name="connsiteX4" fmla="*/ 0 w 3516193"/>
                  <a:gd name="connsiteY4" fmla="*/ 0 h 1542386"/>
                  <a:gd name="connsiteX0" fmla="*/ 0 w 3516193"/>
                  <a:gd name="connsiteY0" fmla="*/ 0 h 1542386"/>
                  <a:gd name="connsiteX1" fmla="*/ 3516193 w 3516193"/>
                  <a:gd name="connsiteY1" fmla="*/ 1542386 h 1542386"/>
                  <a:gd name="connsiteX2" fmla="*/ 0 w 3516193"/>
                  <a:gd name="connsiteY2" fmla="*/ 1542386 h 1542386"/>
                  <a:gd name="connsiteX3" fmla="*/ 0 w 3516193"/>
                  <a:gd name="connsiteY3" fmla="*/ 0 h 1542386"/>
                </a:gdLst>
                <a:ahLst/>
                <a:cxnLst>
                  <a:cxn ang="0">
                    <a:pos x="connsiteX0" y="connsiteY0"/>
                  </a:cxn>
                  <a:cxn ang="0">
                    <a:pos x="connsiteX1" y="connsiteY1"/>
                  </a:cxn>
                  <a:cxn ang="0">
                    <a:pos x="connsiteX2" y="connsiteY2"/>
                  </a:cxn>
                  <a:cxn ang="0">
                    <a:pos x="connsiteX3" y="connsiteY3"/>
                  </a:cxn>
                </a:cxnLst>
                <a:rect l="l" t="t" r="r" b="b"/>
                <a:pathLst>
                  <a:path w="3516193" h="1542386">
                    <a:moveTo>
                      <a:pt x="0" y="0"/>
                    </a:moveTo>
                    <a:lnTo>
                      <a:pt x="3516193" y="1542386"/>
                    </a:lnTo>
                    <a:lnTo>
                      <a:pt x="0" y="1542386"/>
                    </a:lnTo>
                    <a:lnTo>
                      <a:pt x="0" y="0"/>
                    </a:lnTo>
                    <a:close/>
                  </a:path>
                </a:pathLst>
              </a:cu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sp>
          <p:nvSpPr>
            <p:cNvPr id="157" name="文本框 50"/>
            <p:cNvSpPr txBox="1"/>
            <p:nvPr/>
          </p:nvSpPr>
          <p:spPr>
            <a:xfrm>
              <a:off x="5868953" y="1655987"/>
              <a:ext cx="1284233" cy="41761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资源开发区</a:t>
              </a:r>
            </a:p>
          </p:txBody>
        </p:sp>
        <p:sp>
          <p:nvSpPr>
            <p:cNvPr id="158" name="文本框 51"/>
            <p:cNvSpPr txBox="1"/>
            <p:nvPr/>
          </p:nvSpPr>
          <p:spPr>
            <a:xfrm>
              <a:off x="5732359" y="1970853"/>
              <a:ext cx="1467028" cy="488901"/>
            </a:xfrm>
            <a:prstGeom prst="rect">
              <a:avLst/>
            </a:prstGeom>
            <a:noFill/>
          </p:spPr>
          <p:txBody>
            <a:bodyPr wrap="square">
              <a:spAutoFit/>
            </a:bodyPr>
            <a:lstStyle>
              <a:defPPr>
                <a:defRPr lang="zh-CN"/>
              </a:defPPr>
              <a:lvl1pPr marL="171450" indent="-171450" fontAlgn="auto">
                <a:lnSpc>
                  <a:spcPct val="150000"/>
                </a:lnSpc>
                <a:spcBef>
                  <a:spcPts val="0"/>
                </a:spcBef>
                <a:spcAft>
                  <a:spcPts val="0"/>
                </a:spcAft>
                <a:buFont typeface="Arial" panose="020B0604020202020204" pitchFamily="34" charset="0"/>
                <a:buChar char="•"/>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1100" b="0" i="0" u="none" strike="noStrike" kern="0" cap="none" spc="0" normalizeH="0" baseline="0" noProof="0" dirty="0">
                  <a:ln>
                    <a:noFill/>
                  </a:ln>
                  <a:solidFill>
                    <a:srgbClr val="FFFFFF"/>
                  </a:solidFill>
                  <a:effectLst/>
                  <a:uLnTx/>
                  <a:uFillTx/>
                  <a:latin typeface="微软雅黑"/>
                  <a:ea typeface="微软雅黑"/>
                </a:rPr>
                <a:t>3D</a:t>
              </a:r>
              <a:r>
                <a:rPr kumimoji="0" lang="zh-CN" altLang="en-US" sz="1100" b="0" i="0" u="none" strike="noStrike" kern="0" cap="none" spc="0" normalizeH="0" baseline="0" noProof="0" dirty="0">
                  <a:ln>
                    <a:noFill/>
                  </a:ln>
                  <a:solidFill>
                    <a:srgbClr val="FFFFFF"/>
                  </a:solidFill>
                  <a:effectLst/>
                  <a:uLnTx/>
                  <a:uFillTx/>
                  <a:latin typeface="微软雅黑"/>
                  <a:ea typeface="微软雅黑"/>
                </a:rPr>
                <a:t>创意设计室</a:t>
              </a:r>
            </a:p>
          </p:txBody>
        </p:sp>
        <p:sp>
          <p:nvSpPr>
            <p:cNvPr id="159" name="文本框 52"/>
            <p:cNvSpPr txBox="1"/>
            <p:nvPr/>
          </p:nvSpPr>
          <p:spPr>
            <a:xfrm>
              <a:off x="5732359" y="2305096"/>
              <a:ext cx="1467028" cy="488901"/>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微课制作室</a:t>
              </a:r>
            </a:p>
          </p:txBody>
        </p:sp>
        <p:sp>
          <p:nvSpPr>
            <p:cNvPr id="160" name="文本框 53"/>
            <p:cNvSpPr txBox="1"/>
            <p:nvPr/>
          </p:nvSpPr>
          <p:spPr>
            <a:xfrm>
              <a:off x="5732359" y="2639339"/>
              <a:ext cx="1467028" cy="488901"/>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专业导播室</a:t>
              </a:r>
            </a:p>
          </p:txBody>
        </p:sp>
        <p:sp>
          <p:nvSpPr>
            <p:cNvPr id="161" name="文本框 54"/>
            <p:cNvSpPr txBox="1"/>
            <p:nvPr/>
          </p:nvSpPr>
          <p:spPr>
            <a:xfrm>
              <a:off x="5732359" y="2973586"/>
              <a:ext cx="1467028" cy="488901"/>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专业演播厅</a:t>
              </a:r>
            </a:p>
          </p:txBody>
        </p:sp>
        <p:sp>
          <p:nvSpPr>
            <p:cNvPr id="162" name="文本框 55"/>
            <p:cNvSpPr txBox="1"/>
            <p:nvPr/>
          </p:nvSpPr>
          <p:spPr>
            <a:xfrm>
              <a:off x="5732359" y="3307831"/>
              <a:ext cx="1467028" cy="84742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专业虚拟演播室</a:t>
              </a:r>
            </a:p>
          </p:txBody>
        </p:sp>
        <p:sp>
          <p:nvSpPr>
            <p:cNvPr id="163" name="文本框 56"/>
            <p:cNvSpPr txBox="1"/>
            <p:nvPr/>
          </p:nvSpPr>
          <p:spPr>
            <a:xfrm>
              <a:off x="5732359" y="3642074"/>
              <a:ext cx="1467028" cy="488901"/>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实景录影棚</a:t>
              </a:r>
            </a:p>
          </p:txBody>
        </p:sp>
        <p:sp>
          <p:nvSpPr>
            <p:cNvPr id="164" name="文本框 57"/>
            <p:cNvSpPr txBox="1"/>
            <p:nvPr/>
          </p:nvSpPr>
          <p:spPr>
            <a:xfrm>
              <a:off x="5777556" y="3976319"/>
              <a:ext cx="1467027" cy="488901"/>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录音棚</a:t>
              </a:r>
            </a:p>
          </p:txBody>
        </p:sp>
        <p:cxnSp>
          <p:nvCxnSpPr>
            <p:cNvPr id="165" name="直接连接符 164"/>
            <p:cNvCxnSpPr/>
            <p:nvPr/>
          </p:nvCxnSpPr>
          <p:spPr bwMode="auto">
            <a:xfrm>
              <a:off x="5867720" y="2346985"/>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连接符 165"/>
            <p:cNvCxnSpPr/>
            <p:nvPr/>
          </p:nvCxnSpPr>
          <p:spPr bwMode="auto">
            <a:xfrm>
              <a:off x="5867720" y="2663401"/>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 name="直接连接符 166"/>
            <p:cNvCxnSpPr/>
            <p:nvPr/>
          </p:nvCxnSpPr>
          <p:spPr bwMode="auto">
            <a:xfrm>
              <a:off x="5867720" y="3015473"/>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连接符 167"/>
            <p:cNvCxnSpPr/>
            <p:nvPr/>
          </p:nvCxnSpPr>
          <p:spPr bwMode="auto">
            <a:xfrm>
              <a:off x="5867720" y="3351502"/>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直接连接符 168"/>
            <p:cNvCxnSpPr/>
            <p:nvPr/>
          </p:nvCxnSpPr>
          <p:spPr bwMode="auto">
            <a:xfrm>
              <a:off x="5867720" y="3683962"/>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直接连接符 169"/>
            <p:cNvCxnSpPr/>
            <p:nvPr/>
          </p:nvCxnSpPr>
          <p:spPr bwMode="auto">
            <a:xfrm>
              <a:off x="5867720" y="4006796"/>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 name="组合 170"/>
            <p:cNvGrpSpPr/>
            <p:nvPr/>
          </p:nvGrpSpPr>
          <p:grpSpPr>
            <a:xfrm>
              <a:off x="7301602" y="1581315"/>
              <a:ext cx="1473114" cy="2800471"/>
              <a:chOff x="6102461" y="1778479"/>
              <a:chExt cx="3532921" cy="1544255"/>
            </a:xfrm>
          </p:grpSpPr>
          <p:sp>
            <p:nvSpPr>
              <p:cNvPr id="195" name="矩形 194"/>
              <p:cNvSpPr/>
              <p:nvPr/>
            </p:nvSpPr>
            <p:spPr bwMode="auto">
              <a:xfrm>
                <a:off x="6102461" y="1778479"/>
                <a:ext cx="3516193" cy="1542386"/>
              </a:xfrm>
              <a:prstGeom prst="rect">
                <a:avLst/>
              </a:pr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196" name="矩形 74"/>
              <p:cNvSpPr/>
              <p:nvPr/>
            </p:nvSpPr>
            <p:spPr bwMode="auto">
              <a:xfrm>
                <a:off x="6119189" y="1780348"/>
                <a:ext cx="3516193" cy="1542386"/>
              </a:xfrm>
              <a:custGeom>
                <a:avLst/>
                <a:gdLst>
                  <a:gd name="connsiteX0" fmla="*/ 0 w 3516193"/>
                  <a:gd name="connsiteY0" fmla="*/ 0 h 1542386"/>
                  <a:gd name="connsiteX1" fmla="*/ 3516193 w 3516193"/>
                  <a:gd name="connsiteY1" fmla="*/ 0 h 1542386"/>
                  <a:gd name="connsiteX2" fmla="*/ 3516193 w 3516193"/>
                  <a:gd name="connsiteY2" fmla="*/ 1542386 h 1542386"/>
                  <a:gd name="connsiteX3" fmla="*/ 0 w 3516193"/>
                  <a:gd name="connsiteY3" fmla="*/ 1542386 h 1542386"/>
                  <a:gd name="connsiteX4" fmla="*/ 0 w 3516193"/>
                  <a:gd name="connsiteY4" fmla="*/ 0 h 1542386"/>
                  <a:gd name="connsiteX0" fmla="*/ 0 w 3516193"/>
                  <a:gd name="connsiteY0" fmla="*/ 0 h 1542386"/>
                  <a:gd name="connsiteX1" fmla="*/ 3516193 w 3516193"/>
                  <a:gd name="connsiteY1" fmla="*/ 1542386 h 1542386"/>
                  <a:gd name="connsiteX2" fmla="*/ 0 w 3516193"/>
                  <a:gd name="connsiteY2" fmla="*/ 1542386 h 1542386"/>
                  <a:gd name="connsiteX3" fmla="*/ 0 w 3516193"/>
                  <a:gd name="connsiteY3" fmla="*/ 0 h 1542386"/>
                </a:gdLst>
                <a:ahLst/>
                <a:cxnLst>
                  <a:cxn ang="0">
                    <a:pos x="connsiteX0" y="connsiteY0"/>
                  </a:cxn>
                  <a:cxn ang="0">
                    <a:pos x="connsiteX1" y="connsiteY1"/>
                  </a:cxn>
                  <a:cxn ang="0">
                    <a:pos x="connsiteX2" y="connsiteY2"/>
                  </a:cxn>
                  <a:cxn ang="0">
                    <a:pos x="connsiteX3" y="connsiteY3"/>
                  </a:cxn>
                </a:cxnLst>
                <a:rect l="l" t="t" r="r" b="b"/>
                <a:pathLst>
                  <a:path w="3516193" h="1542386">
                    <a:moveTo>
                      <a:pt x="0" y="0"/>
                    </a:moveTo>
                    <a:lnTo>
                      <a:pt x="3516193" y="1542386"/>
                    </a:lnTo>
                    <a:lnTo>
                      <a:pt x="0" y="1542386"/>
                    </a:lnTo>
                    <a:lnTo>
                      <a:pt x="0" y="0"/>
                    </a:lnTo>
                    <a:close/>
                  </a:path>
                </a:pathLst>
              </a:cu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sp>
          <p:nvSpPr>
            <p:cNvPr id="172" name="文本框 66"/>
            <p:cNvSpPr txBox="1"/>
            <p:nvPr/>
          </p:nvSpPr>
          <p:spPr>
            <a:xfrm>
              <a:off x="7413689" y="1655987"/>
              <a:ext cx="1284233" cy="41761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交互体验区</a:t>
              </a:r>
            </a:p>
          </p:txBody>
        </p:sp>
        <p:sp>
          <p:nvSpPr>
            <p:cNvPr id="173" name="矩形 172"/>
            <p:cNvSpPr/>
            <p:nvPr/>
          </p:nvSpPr>
          <p:spPr bwMode="auto">
            <a:xfrm>
              <a:off x="7467147" y="2046495"/>
              <a:ext cx="1142025" cy="664298"/>
            </a:xfrm>
            <a:prstGeom prst="rect">
              <a:avLst/>
            </a:prstGeom>
            <a:solidFill>
              <a:sysClr val="window" lastClr="FFFFF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600827"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74" name="矩形 173"/>
            <p:cNvSpPr/>
            <p:nvPr/>
          </p:nvSpPr>
          <p:spPr bwMode="auto">
            <a:xfrm>
              <a:off x="7467147" y="2818541"/>
              <a:ext cx="1142025" cy="537660"/>
            </a:xfrm>
            <a:prstGeom prst="rect">
              <a:avLst/>
            </a:prstGeom>
            <a:solidFill>
              <a:sysClr val="window" lastClr="FFFFF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600827"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75" name="矩形 174"/>
            <p:cNvSpPr/>
            <p:nvPr/>
          </p:nvSpPr>
          <p:spPr bwMode="auto">
            <a:xfrm>
              <a:off x="7467147" y="3463949"/>
              <a:ext cx="1142025" cy="659473"/>
            </a:xfrm>
            <a:prstGeom prst="rect">
              <a:avLst/>
            </a:prstGeom>
            <a:solidFill>
              <a:sysClr val="window" lastClr="FFFFF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600827"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76" name="文本框 70"/>
            <p:cNvSpPr txBox="1"/>
            <p:nvPr/>
          </p:nvSpPr>
          <p:spPr>
            <a:xfrm>
              <a:off x="7385894" y="2944525"/>
              <a:ext cx="1284233" cy="417619"/>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0" i="0" u="none" strike="noStrike" kern="0" cap="none" spc="300" normalizeH="0" baseline="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defRPr>
              </a:lvl1pPr>
            </a:lstStyle>
            <a:p>
              <a:r>
                <a:rPr lang="zh-CN" altLang="en-US" dirty="0"/>
                <a:t>智慧教室</a:t>
              </a:r>
            </a:p>
          </p:txBody>
        </p:sp>
        <p:sp>
          <p:nvSpPr>
            <p:cNvPr id="177" name="文本框 73"/>
            <p:cNvSpPr txBox="1"/>
            <p:nvPr/>
          </p:nvSpPr>
          <p:spPr>
            <a:xfrm>
              <a:off x="7716318" y="3592950"/>
              <a:ext cx="688724" cy="417619"/>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0" i="0" u="none" strike="noStrike" kern="0" cap="none" spc="300" normalizeH="0" baseline="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defRPr>
              </a:lvl1pPr>
            </a:lstStyle>
            <a:p>
              <a:r>
                <a:rPr lang="en-US" altLang="zh-CN" dirty="0"/>
                <a:t>……</a:t>
              </a:r>
              <a:endParaRPr lang="zh-CN" altLang="en-US" dirty="0"/>
            </a:p>
          </p:txBody>
        </p:sp>
        <p:grpSp>
          <p:nvGrpSpPr>
            <p:cNvPr id="15" name="组合 177"/>
            <p:cNvGrpSpPr/>
            <p:nvPr/>
          </p:nvGrpSpPr>
          <p:grpSpPr>
            <a:xfrm>
              <a:off x="8858519" y="1581315"/>
              <a:ext cx="1466137" cy="2800471"/>
              <a:chOff x="6102461" y="1778479"/>
              <a:chExt cx="3532918" cy="1544255"/>
            </a:xfrm>
          </p:grpSpPr>
          <p:sp>
            <p:nvSpPr>
              <p:cNvPr id="193" name="矩形 192"/>
              <p:cNvSpPr/>
              <p:nvPr/>
            </p:nvSpPr>
            <p:spPr bwMode="auto">
              <a:xfrm>
                <a:off x="6102461" y="1778479"/>
                <a:ext cx="3516193" cy="1542386"/>
              </a:xfrm>
              <a:prstGeom prst="rect">
                <a:avLst/>
              </a:pr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194" name="矩形 74"/>
              <p:cNvSpPr/>
              <p:nvPr/>
            </p:nvSpPr>
            <p:spPr bwMode="auto">
              <a:xfrm>
                <a:off x="6119187" y="1780348"/>
                <a:ext cx="3516192" cy="1542386"/>
              </a:xfrm>
              <a:custGeom>
                <a:avLst/>
                <a:gdLst>
                  <a:gd name="connsiteX0" fmla="*/ 0 w 3516193"/>
                  <a:gd name="connsiteY0" fmla="*/ 0 h 1542386"/>
                  <a:gd name="connsiteX1" fmla="*/ 3516193 w 3516193"/>
                  <a:gd name="connsiteY1" fmla="*/ 0 h 1542386"/>
                  <a:gd name="connsiteX2" fmla="*/ 3516193 w 3516193"/>
                  <a:gd name="connsiteY2" fmla="*/ 1542386 h 1542386"/>
                  <a:gd name="connsiteX3" fmla="*/ 0 w 3516193"/>
                  <a:gd name="connsiteY3" fmla="*/ 1542386 h 1542386"/>
                  <a:gd name="connsiteX4" fmla="*/ 0 w 3516193"/>
                  <a:gd name="connsiteY4" fmla="*/ 0 h 1542386"/>
                  <a:gd name="connsiteX0" fmla="*/ 0 w 3516193"/>
                  <a:gd name="connsiteY0" fmla="*/ 0 h 1542386"/>
                  <a:gd name="connsiteX1" fmla="*/ 3516193 w 3516193"/>
                  <a:gd name="connsiteY1" fmla="*/ 1542386 h 1542386"/>
                  <a:gd name="connsiteX2" fmla="*/ 0 w 3516193"/>
                  <a:gd name="connsiteY2" fmla="*/ 1542386 h 1542386"/>
                  <a:gd name="connsiteX3" fmla="*/ 0 w 3516193"/>
                  <a:gd name="connsiteY3" fmla="*/ 0 h 1542386"/>
                </a:gdLst>
                <a:ahLst/>
                <a:cxnLst>
                  <a:cxn ang="0">
                    <a:pos x="connsiteX0" y="connsiteY0"/>
                  </a:cxn>
                  <a:cxn ang="0">
                    <a:pos x="connsiteX1" y="connsiteY1"/>
                  </a:cxn>
                  <a:cxn ang="0">
                    <a:pos x="connsiteX2" y="connsiteY2"/>
                  </a:cxn>
                  <a:cxn ang="0">
                    <a:pos x="connsiteX3" y="connsiteY3"/>
                  </a:cxn>
                </a:cxnLst>
                <a:rect l="l" t="t" r="r" b="b"/>
                <a:pathLst>
                  <a:path w="3516193" h="1542386">
                    <a:moveTo>
                      <a:pt x="0" y="0"/>
                    </a:moveTo>
                    <a:lnTo>
                      <a:pt x="3516193" y="1542386"/>
                    </a:lnTo>
                    <a:lnTo>
                      <a:pt x="0" y="1542386"/>
                    </a:lnTo>
                    <a:lnTo>
                      <a:pt x="0" y="0"/>
                    </a:lnTo>
                    <a:close/>
                  </a:path>
                </a:pathLst>
              </a:cu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sp>
          <p:nvSpPr>
            <p:cNvPr id="179" name="文本框 78"/>
            <p:cNvSpPr txBox="1"/>
            <p:nvPr/>
          </p:nvSpPr>
          <p:spPr>
            <a:xfrm>
              <a:off x="9053885" y="1655987"/>
              <a:ext cx="1284233" cy="41761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公共支撑区</a:t>
              </a:r>
            </a:p>
          </p:txBody>
        </p:sp>
        <p:sp>
          <p:nvSpPr>
            <p:cNvPr id="180" name="文本框 79"/>
            <p:cNvSpPr txBox="1"/>
            <p:nvPr/>
          </p:nvSpPr>
          <p:spPr>
            <a:xfrm>
              <a:off x="8846541" y="1970853"/>
              <a:ext cx="1467028" cy="488902"/>
            </a:xfrm>
            <a:prstGeom prst="rect">
              <a:avLst/>
            </a:prstGeom>
            <a:noFill/>
          </p:spPr>
          <p:txBody>
            <a:bodyPr wrap="square">
              <a:spAutoFit/>
            </a:bodyPr>
            <a:lstStyle>
              <a:defPPr>
                <a:defRPr lang="zh-CN"/>
              </a:defPPr>
              <a:lvl1pPr marL="171450" indent="-171450" fontAlgn="auto">
                <a:lnSpc>
                  <a:spcPct val="150000"/>
                </a:lnSpc>
                <a:spcBef>
                  <a:spcPts val="0"/>
                </a:spcBef>
                <a:spcAft>
                  <a:spcPts val="0"/>
                </a:spcAft>
                <a:buFont typeface="Arial" panose="020B0604020202020204" pitchFamily="34" charset="0"/>
                <a:buChar char="•"/>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办公室</a:t>
              </a:r>
            </a:p>
          </p:txBody>
        </p:sp>
        <p:cxnSp>
          <p:nvCxnSpPr>
            <p:cNvPr id="181" name="直接连接符 180"/>
            <p:cNvCxnSpPr/>
            <p:nvPr/>
          </p:nvCxnSpPr>
          <p:spPr bwMode="auto">
            <a:xfrm>
              <a:off x="8972081" y="2357457"/>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2" name="文本框 81"/>
            <p:cNvSpPr txBox="1"/>
            <p:nvPr/>
          </p:nvSpPr>
          <p:spPr>
            <a:xfrm>
              <a:off x="8846541" y="2305098"/>
              <a:ext cx="1467028" cy="488902"/>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讨论室</a:t>
              </a:r>
            </a:p>
          </p:txBody>
        </p:sp>
        <p:cxnSp>
          <p:nvCxnSpPr>
            <p:cNvPr id="183" name="直接连接符 182"/>
            <p:cNvCxnSpPr/>
            <p:nvPr/>
          </p:nvCxnSpPr>
          <p:spPr bwMode="auto">
            <a:xfrm>
              <a:off x="8972080" y="2673873"/>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 name="文本框 83"/>
            <p:cNvSpPr txBox="1"/>
            <p:nvPr/>
          </p:nvSpPr>
          <p:spPr>
            <a:xfrm>
              <a:off x="8857630" y="2639341"/>
              <a:ext cx="1467028" cy="488902"/>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智能会议室</a:t>
              </a:r>
            </a:p>
          </p:txBody>
        </p:sp>
        <p:cxnSp>
          <p:nvCxnSpPr>
            <p:cNvPr id="185" name="直接连接符 184"/>
            <p:cNvCxnSpPr/>
            <p:nvPr/>
          </p:nvCxnSpPr>
          <p:spPr bwMode="auto">
            <a:xfrm>
              <a:off x="8972080" y="3025945"/>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6" name="文本框 85"/>
            <p:cNvSpPr txBox="1"/>
            <p:nvPr/>
          </p:nvSpPr>
          <p:spPr>
            <a:xfrm>
              <a:off x="8846562" y="2973582"/>
              <a:ext cx="1467028" cy="488902"/>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专业化妆间</a:t>
              </a:r>
            </a:p>
          </p:txBody>
        </p:sp>
        <p:cxnSp>
          <p:nvCxnSpPr>
            <p:cNvPr id="187" name="直接连接符 186"/>
            <p:cNvCxnSpPr/>
            <p:nvPr/>
          </p:nvCxnSpPr>
          <p:spPr bwMode="auto">
            <a:xfrm>
              <a:off x="8972080" y="3361974"/>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 name="文本框 87"/>
            <p:cNvSpPr txBox="1"/>
            <p:nvPr/>
          </p:nvSpPr>
          <p:spPr>
            <a:xfrm>
              <a:off x="8846541" y="3307828"/>
              <a:ext cx="1467028" cy="488902"/>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更衣室</a:t>
              </a:r>
            </a:p>
          </p:txBody>
        </p:sp>
        <p:cxnSp>
          <p:nvCxnSpPr>
            <p:cNvPr id="189" name="直接连接符 188"/>
            <p:cNvCxnSpPr/>
            <p:nvPr/>
          </p:nvCxnSpPr>
          <p:spPr bwMode="auto">
            <a:xfrm>
              <a:off x="8972079" y="3694434"/>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0" name="文本框 89"/>
            <p:cNvSpPr txBox="1"/>
            <p:nvPr/>
          </p:nvSpPr>
          <p:spPr>
            <a:xfrm>
              <a:off x="8865460" y="3642074"/>
              <a:ext cx="1467028" cy="488902"/>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休息区</a:t>
              </a:r>
            </a:p>
          </p:txBody>
        </p:sp>
        <p:cxnSp>
          <p:nvCxnSpPr>
            <p:cNvPr id="191" name="直接连接符 190"/>
            <p:cNvCxnSpPr/>
            <p:nvPr/>
          </p:nvCxnSpPr>
          <p:spPr bwMode="auto">
            <a:xfrm>
              <a:off x="8972078" y="4017268"/>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2" name="文本框 101"/>
            <p:cNvSpPr txBox="1"/>
            <p:nvPr/>
          </p:nvSpPr>
          <p:spPr>
            <a:xfrm>
              <a:off x="7395906" y="2098437"/>
              <a:ext cx="1284234" cy="696032"/>
            </a:xfrm>
            <a:prstGeom prst="rect">
              <a:avLst/>
            </a:prstGeom>
            <a:noFill/>
          </p:spPr>
          <p:txBody>
            <a:bodyPr wrap="none" rtlCol="0">
              <a:spAutoFit/>
            </a:bodyPr>
            <a:lstStyle>
              <a:defPPr>
                <a:defRPr lang="zh-CN"/>
              </a:defPPr>
              <a:lvl1pPr>
                <a:defRPr sz="1400" b="1" spc="300">
                  <a:solidFill>
                    <a:srgbClr val="0975C3"/>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30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虚拟现实</a:t>
              </a:r>
              <a:endParaRPr kumimoji="0" lang="en-US" altLang="zh-CN" sz="1200" b="0" i="0" u="none" strike="noStrike" kern="0" cap="none" spc="30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30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实训室</a:t>
              </a:r>
            </a:p>
          </p:txBody>
        </p:sp>
      </p:grpSp>
      <p:grpSp>
        <p:nvGrpSpPr>
          <p:cNvPr id="16" name="组合 198"/>
          <p:cNvGrpSpPr/>
          <p:nvPr/>
        </p:nvGrpSpPr>
        <p:grpSpPr>
          <a:xfrm>
            <a:off x="1260762" y="4837982"/>
            <a:ext cx="9007340" cy="1129697"/>
            <a:chOff x="-1074890" y="4433995"/>
            <a:chExt cx="11085992" cy="1123214"/>
          </a:xfrm>
        </p:grpSpPr>
        <p:sp>
          <p:nvSpPr>
            <p:cNvPr id="200" name="矩形 199"/>
            <p:cNvSpPr/>
            <p:nvPr/>
          </p:nvSpPr>
          <p:spPr bwMode="auto">
            <a:xfrm>
              <a:off x="-1043898" y="4463656"/>
              <a:ext cx="3413157" cy="1093551"/>
            </a:xfrm>
            <a:prstGeom prst="rect">
              <a:avLst/>
            </a:prstGeom>
            <a:solidFill>
              <a:srgbClr val="0070C0">
                <a:alpha val="80000"/>
              </a:srgbClr>
            </a:solidFill>
            <a:ln w="25400" cap="flat" cmpd="sng" algn="ctr">
              <a:noFill/>
              <a:prstDash val="solid"/>
            </a:ln>
            <a:effectLst/>
            <a:extLst/>
          </p:spPr>
          <p:txBody>
            <a:bodyPr rot="0" spcFirstLastPara="0" vertOverflow="overflow" horzOverflow="overflow" vert="horz" wrap="square" lIns="77029" tIns="38515" rIns="77029" bIns="38515"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 lastClr="FFFFFF"/>
                </a:solidFill>
                <a:effectLst/>
                <a:uLnTx/>
                <a:uFillTx/>
                <a:latin typeface="Calibri"/>
                <a:ea typeface="宋体"/>
              </a:endParaRPr>
            </a:p>
          </p:txBody>
        </p:sp>
        <p:grpSp>
          <p:nvGrpSpPr>
            <p:cNvPr id="17" name="组合 200"/>
            <p:cNvGrpSpPr/>
            <p:nvPr/>
          </p:nvGrpSpPr>
          <p:grpSpPr>
            <a:xfrm>
              <a:off x="2552758" y="4463653"/>
              <a:ext cx="3697131" cy="1093554"/>
              <a:chOff x="2914410" y="5400426"/>
              <a:chExt cx="4220896" cy="1377575"/>
            </a:xfrm>
          </p:grpSpPr>
          <p:sp>
            <p:nvSpPr>
              <p:cNvPr id="209" name="矩形 208"/>
              <p:cNvSpPr/>
              <p:nvPr/>
            </p:nvSpPr>
            <p:spPr bwMode="auto">
              <a:xfrm>
                <a:off x="2914410" y="5400426"/>
                <a:ext cx="4220896" cy="1377575"/>
              </a:xfrm>
              <a:prstGeom prst="rect">
                <a:avLst/>
              </a:prstGeom>
              <a:solidFill>
                <a:srgbClr val="0070C0">
                  <a:alpha val="8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a:ea typeface="宋体"/>
                </a:endParaRPr>
              </a:p>
            </p:txBody>
          </p:sp>
          <p:sp>
            <p:nvSpPr>
              <p:cNvPr id="210" name="矩形 73"/>
              <p:cNvSpPr/>
              <p:nvPr/>
            </p:nvSpPr>
            <p:spPr bwMode="auto">
              <a:xfrm>
                <a:off x="2914410" y="5400429"/>
                <a:ext cx="4220896" cy="1377572"/>
              </a:xfrm>
              <a:custGeom>
                <a:avLst/>
                <a:gdLst>
                  <a:gd name="connsiteX0" fmla="*/ 0 w 3408149"/>
                  <a:gd name="connsiteY0" fmla="*/ 0 h 1548331"/>
                  <a:gd name="connsiteX1" fmla="*/ 3408149 w 3408149"/>
                  <a:gd name="connsiteY1" fmla="*/ 0 h 1548331"/>
                  <a:gd name="connsiteX2" fmla="*/ 3408149 w 3408149"/>
                  <a:gd name="connsiteY2" fmla="*/ 1548331 h 1548331"/>
                  <a:gd name="connsiteX3" fmla="*/ 0 w 3408149"/>
                  <a:gd name="connsiteY3" fmla="*/ 1548331 h 1548331"/>
                  <a:gd name="connsiteX4" fmla="*/ 0 w 3408149"/>
                  <a:gd name="connsiteY4" fmla="*/ 0 h 1548331"/>
                  <a:gd name="connsiteX0" fmla="*/ 0 w 3408149"/>
                  <a:gd name="connsiteY0" fmla="*/ 1548331 h 1548331"/>
                  <a:gd name="connsiteX1" fmla="*/ 3408149 w 3408149"/>
                  <a:gd name="connsiteY1" fmla="*/ 0 h 1548331"/>
                  <a:gd name="connsiteX2" fmla="*/ 3408149 w 3408149"/>
                  <a:gd name="connsiteY2" fmla="*/ 1548331 h 1548331"/>
                  <a:gd name="connsiteX3" fmla="*/ 0 w 3408149"/>
                  <a:gd name="connsiteY3" fmla="*/ 1548331 h 1548331"/>
                </a:gdLst>
                <a:ahLst/>
                <a:cxnLst>
                  <a:cxn ang="0">
                    <a:pos x="connsiteX0" y="connsiteY0"/>
                  </a:cxn>
                  <a:cxn ang="0">
                    <a:pos x="connsiteX1" y="connsiteY1"/>
                  </a:cxn>
                  <a:cxn ang="0">
                    <a:pos x="connsiteX2" y="connsiteY2"/>
                  </a:cxn>
                  <a:cxn ang="0">
                    <a:pos x="connsiteX3" y="connsiteY3"/>
                  </a:cxn>
                </a:cxnLst>
                <a:rect l="l" t="t" r="r" b="b"/>
                <a:pathLst>
                  <a:path w="3408149" h="1548331">
                    <a:moveTo>
                      <a:pt x="0" y="1548331"/>
                    </a:moveTo>
                    <a:lnTo>
                      <a:pt x="3408149" y="0"/>
                    </a:lnTo>
                    <a:lnTo>
                      <a:pt x="3408149" y="1548331"/>
                    </a:lnTo>
                    <a:lnTo>
                      <a:pt x="0" y="1548331"/>
                    </a:lnTo>
                    <a:close/>
                  </a:path>
                </a:pathLst>
              </a:custGeom>
              <a:solidFill>
                <a:srgbClr val="0070C0">
                  <a:alpha val="8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a:ea typeface="宋体"/>
                </a:endParaRPr>
              </a:p>
            </p:txBody>
          </p:sp>
        </p:grpSp>
        <p:sp>
          <p:nvSpPr>
            <p:cNvPr id="202" name="TextBox 17"/>
            <p:cNvSpPr txBox="1"/>
            <p:nvPr/>
          </p:nvSpPr>
          <p:spPr bwMode="auto">
            <a:xfrm>
              <a:off x="2597646" y="4520206"/>
              <a:ext cx="3642211" cy="980449"/>
            </a:xfrm>
            <a:prstGeom prst="rect">
              <a:avLst/>
            </a:prstGeom>
            <a:noFill/>
          </p:spPr>
          <p:txBody>
            <a:bodyPr wrap="square" lIns="77029" tIns="38515" rIns="77029" bIns="38515">
              <a:spAutoFit/>
            </a:bodyPr>
            <a:lstStyle/>
            <a:p>
              <a:pPr marL="187758" marR="0" lvl="0" indent="-187758" defTabSz="91440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solidFill>
                  <a:effectLst/>
                  <a:uLnTx/>
                  <a:uFillTx/>
                  <a:latin typeface="微软雅黑"/>
                  <a:ea typeface="微软雅黑"/>
                </a:rPr>
                <a:t>进一步融合虚拟实训室、智慧教室、虚拟演播室、微课制作室等；</a:t>
              </a:r>
            </a:p>
            <a:p>
              <a:pPr marL="187758" marR="0" lvl="0" indent="-187758" defTabSz="91440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solidFill>
                  <a:effectLst/>
                  <a:uLnTx/>
                  <a:uFillTx/>
                  <a:latin typeface="微软雅黑"/>
                  <a:ea typeface="微软雅黑"/>
                </a:rPr>
                <a:t>形成一个创新、智能、交互的应用管理体系；</a:t>
              </a:r>
            </a:p>
          </p:txBody>
        </p:sp>
        <p:grpSp>
          <p:nvGrpSpPr>
            <p:cNvPr id="18" name="组合 202"/>
            <p:cNvGrpSpPr/>
            <p:nvPr/>
          </p:nvGrpSpPr>
          <p:grpSpPr>
            <a:xfrm>
              <a:off x="6381594" y="4433995"/>
              <a:ext cx="3629508" cy="1123214"/>
              <a:chOff x="7285661" y="5352178"/>
              <a:chExt cx="4143690" cy="1414937"/>
            </a:xfrm>
          </p:grpSpPr>
          <p:sp>
            <p:nvSpPr>
              <p:cNvPr id="207" name="矩形 206"/>
              <p:cNvSpPr/>
              <p:nvPr/>
            </p:nvSpPr>
            <p:spPr bwMode="auto">
              <a:xfrm>
                <a:off x="7285661" y="5352178"/>
                <a:ext cx="4143690" cy="1414937"/>
              </a:xfrm>
              <a:prstGeom prst="rect">
                <a:avLst/>
              </a:prstGeom>
              <a:solidFill>
                <a:srgbClr val="0070C0">
                  <a:alpha val="85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a:ea typeface="宋体"/>
                </a:endParaRPr>
              </a:p>
            </p:txBody>
          </p:sp>
          <p:sp>
            <p:nvSpPr>
              <p:cNvPr id="208" name="矩形 76"/>
              <p:cNvSpPr/>
              <p:nvPr/>
            </p:nvSpPr>
            <p:spPr bwMode="auto">
              <a:xfrm>
                <a:off x="7296839" y="5389544"/>
                <a:ext cx="4106246" cy="1377567"/>
              </a:xfrm>
              <a:custGeom>
                <a:avLst/>
                <a:gdLst>
                  <a:gd name="connsiteX0" fmla="*/ 0 w 3353203"/>
                  <a:gd name="connsiteY0" fmla="*/ 0 h 1542386"/>
                  <a:gd name="connsiteX1" fmla="*/ 3353203 w 3353203"/>
                  <a:gd name="connsiteY1" fmla="*/ 0 h 1542386"/>
                  <a:gd name="connsiteX2" fmla="*/ 3353203 w 3353203"/>
                  <a:gd name="connsiteY2" fmla="*/ 1542386 h 1542386"/>
                  <a:gd name="connsiteX3" fmla="*/ 0 w 3353203"/>
                  <a:gd name="connsiteY3" fmla="*/ 1542386 h 1542386"/>
                  <a:gd name="connsiteX4" fmla="*/ 0 w 3353203"/>
                  <a:gd name="connsiteY4" fmla="*/ 0 h 1542386"/>
                  <a:gd name="connsiteX0" fmla="*/ 0 w 3353203"/>
                  <a:gd name="connsiteY0" fmla="*/ 0 h 1542386"/>
                  <a:gd name="connsiteX1" fmla="*/ 3353203 w 3353203"/>
                  <a:gd name="connsiteY1" fmla="*/ 1542386 h 1542386"/>
                  <a:gd name="connsiteX2" fmla="*/ 0 w 3353203"/>
                  <a:gd name="connsiteY2" fmla="*/ 1542386 h 1542386"/>
                  <a:gd name="connsiteX3" fmla="*/ 0 w 3353203"/>
                  <a:gd name="connsiteY3" fmla="*/ 0 h 1542386"/>
                </a:gdLst>
                <a:ahLst/>
                <a:cxnLst>
                  <a:cxn ang="0">
                    <a:pos x="connsiteX0" y="connsiteY0"/>
                  </a:cxn>
                  <a:cxn ang="0">
                    <a:pos x="connsiteX1" y="connsiteY1"/>
                  </a:cxn>
                  <a:cxn ang="0">
                    <a:pos x="connsiteX2" y="connsiteY2"/>
                  </a:cxn>
                  <a:cxn ang="0">
                    <a:pos x="connsiteX3" y="connsiteY3"/>
                  </a:cxn>
                </a:cxnLst>
                <a:rect l="l" t="t" r="r" b="b"/>
                <a:pathLst>
                  <a:path w="3353203" h="1542386">
                    <a:moveTo>
                      <a:pt x="0" y="0"/>
                    </a:moveTo>
                    <a:lnTo>
                      <a:pt x="3353203" y="1542386"/>
                    </a:lnTo>
                    <a:lnTo>
                      <a:pt x="0" y="1542386"/>
                    </a:lnTo>
                    <a:lnTo>
                      <a:pt x="0" y="0"/>
                    </a:lnTo>
                    <a:close/>
                  </a:path>
                </a:pathLst>
              </a:custGeom>
              <a:solidFill>
                <a:srgbClr val="0070C0">
                  <a:alpha val="85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a:ea typeface="宋体"/>
                </a:endParaRPr>
              </a:p>
            </p:txBody>
          </p:sp>
        </p:grpSp>
        <p:sp>
          <p:nvSpPr>
            <p:cNvPr id="204" name="TextBox 19"/>
            <p:cNvSpPr txBox="1"/>
            <p:nvPr/>
          </p:nvSpPr>
          <p:spPr bwMode="auto">
            <a:xfrm>
              <a:off x="6379882" y="4512748"/>
              <a:ext cx="3619716" cy="980449"/>
            </a:xfrm>
            <a:prstGeom prst="rect">
              <a:avLst/>
            </a:prstGeom>
            <a:noFill/>
          </p:spPr>
          <p:txBody>
            <a:bodyPr wrap="square" lIns="77029" tIns="38515" rIns="77029" bIns="38515">
              <a:spAutoFit/>
            </a:bodyPr>
            <a:lstStyle/>
            <a:p>
              <a:pPr marL="112655" marR="0" lvl="0" indent="-112655" defTabSz="91440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solidFill>
                  <a:effectLst/>
                  <a:uLnTx/>
                  <a:uFillTx/>
                  <a:latin typeface="微软雅黑"/>
                  <a:ea typeface="微软雅黑"/>
                </a:rPr>
                <a:t>实现资源开发、资源管理、资源应用、资源运营为一体化管理；</a:t>
              </a:r>
            </a:p>
            <a:p>
              <a:pPr marL="112655" marR="0" lvl="0" indent="-112655" defTabSz="91440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solidFill>
                  <a:effectLst/>
                  <a:uLnTx/>
                  <a:uFillTx/>
                  <a:latin typeface="微软雅黑"/>
                  <a:ea typeface="微软雅黑"/>
                </a:rPr>
                <a:t>在互联网</a:t>
              </a:r>
              <a:r>
                <a:rPr kumimoji="0" lang="en-US" altLang="zh-CN" sz="1400" b="0" i="0" u="none" strike="noStrike" kern="0" cap="none" spc="0" normalizeH="0" baseline="0" noProof="0" dirty="0">
                  <a:ln>
                    <a:noFill/>
                  </a:ln>
                  <a:solidFill>
                    <a:srgbClr val="FFFFFF"/>
                  </a:solidFill>
                  <a:effectLst/>
                  <a:uLnTx/>
                  <a:uFillTx/>
                  <a:latin typeface="微软雅黑"/>
                  <a:ea typeface="微软雅黑"/>
                </a:rPr>
                <a:t>+</a:t>
              </a:r>
              <a:r>
                <a:rPr kumimoji="0" lang="zh-CN" altLang="en-US" sz="1400" b="0" i="0" u="none" strike="noStrike" kern="0" cap="none" spc="0" normalizeH="0" baseline="0" noProof="0" dirty="0">
                  <a:ln>
                    <a:noFill/>
                  </a:ln>
                  <a:solidFill>
                    <a:srgbClr val="FFFFFF"/>
                  </a:solidFill>
                  <a:effectLst/>
                  <a:uLnTx/>
                  <a:uFillTx/>
                  <a:latin typeface="微软雅黑"/>
                  <a:ea typeface="微软雅黑"/>
                </a:rPr>
                <a:t>时代，</a:t>
              </a:r>
              <a:r>
                <a:rPr kumimoji="0" lang="zh-CN" altLang="en-US" sz="1400" b="0" i="0" u="none" strike="noStrike" kern="0" cap="none" spc="0" normalizeH="0" baseline="0" noProof="0" dirty="0" smtClean="0">
                  <a:ln>
                    <a:noFill/>
                  </a:ln>
                  <a:solidFill>
                    <a:srgbClr val="FFFFFF"/>
                  </a:solidFill>
                  <a:effectLst/>
                  <a:uLnTx/>
                  <a:uFillTx/>
                  <a:latin typeface="微软雅黑"/>
                  <a:ea typeface="微软雅黑"/>
                </a:rPr>
                <a:t>为院校优质</a:t>
              </a:r>
              <a:r>
                <a:rPr kumimoji="0" lang="zh-CN" altLang="en-US" sz="1400" b="0" i="0" u="none" strike="noStrike" kern="0" cap="none" spc="0" normalizeH="0" baseline="0" noProof="0" dirty="0">
                  <a:ln>
                    <a:noFill/>
                  </a:ln>
                  <a:solidFill>
                    <a:srgbClr val="FFFFFF"/>
                  </a:solidFill>
                  <a:effectLst/>
                  <a:uLnTx/>
                  <a:uFillTx/>
                  <a:latin typeface="微软雅黑"/>
                  <a:ea typeface="微软雅黑"/>
                </a:rPr>
                <a:t>课程资源建设与应用提供全面支持；</a:t>
              </a:r>
            </a:p>
          </p:txBody>
        </p:sp>
        <p:sp>
          <p:nvSpPr>
            <p:cNvPr id="205" name="矩形 100"/>
            <p:cNvSpPr/>
            <p:nvPr/>
          </p:nvSpPr>
          <p:spPr bwMode="auto">
            <a:xfrm>
              <a:off x="-1012661" y="4463655"/>
              <a:ext cx="3381921" cy="1093551"/>
            </a:xfrm>
            <a:custGeom>
              <a:avLst/>
              <a:gdLst>
                <a:gd name="connsiteX0" fmla="*/ 0 w 3516193"/>
                <a:gd name="connsiteY0" fmla="*/ 0 h 1542386"/>
                <a:gd name="connsiteX1" fmla="*/ 3516193 w 3516193"/>
                <a:gd name="connsiteY1" fmla="*/ 0 h 1542386"/>
                <a:gd name="connsiteX2" fmla="*/ 3516193 w 3516193"/>
                <a:gd name="connsiteY2" fmla="*/ 1542386 h 1542386"/>
                <a:gd name="connsiteX3" fmla="*/ 0 w 3516193"/>
                <a:gd name="connsiteY3" fmla="*/ 1542386 h 1542386"/>
                <a:gd name="connsiteX4" fmla="*/ 0 w 3516193"/>
                <a:gd name="connsiteY4" fmla="*/ 0 h 1542386"/>
                <a:gd name="connsiteX0" fmla="*/ 0 w 3516193"/>
                <a:gd name="connsiteY0" fmla="*/ 1542386 h 1542386"/>
                <a:gd name="connsiteX1" fmla="*/ 3516193 w 3516193"/>
                <a:gd name="connsiteY1" fmla="*/ 0 h 1542386"/>
                <a:gd name="connsiteX2" fmla="*/ 3516193 w 3516193"/>
                <a:gd name="connsiteY2" fmla="*/ 1542386 h 1542386"/>
                <a:gd name="connsiteX3" fmla="*/ 0 w 3516193"/>
                <a:gd name="connsiteY3" fmla="*/ 1542386 h 1542386"/>
              </a:gdLst>
              <a:ahLst/>
              <a:cxnLst>
                <a:cxn ang="0">
                  <a:pos x="connsiteX0" y="connsiteY0"/>
                </a:cxn>
                <a:cxn ang="0">
                  <a:pos x="connsiteX1" y="connsiteY1"/>
                </a:cxn>
                <a:cxn ang="0">
                  <a:pos x="connsiteX2" y="connsiteY2"/>
                </a:cxn>
                <a:cxn ang="0">
                  <a:pos x="connsiteX3" y="connsiteY3"/>
                </a:cxn>
              </a:cxnLst>
              <a:rect l="l" t="t" r="r" b="b"/>
              <a:pathLst>
                <a:path w="3516193" h="1542386">
                  <a:moveTo>
                    <a:pt x="0" y="1542386"/>
                  </a:moveTo>
                  <a:lnTo>
                    <a:pt x="3516193" y="0"/>
                  </a:lnTo>
                  <a:lnTo>
                    <a:pt x="3516193" y="1542386"/>
                  </a:lnTo>
                  <a:lnTo>
                    <a:pt x="0" y="1542386"/>
                  </a:lnTo>
                  <a:close/>
                </a:path>
              </a:pathLst>
            </a:custGeom>
            <a:solidFill>
              <a:srgbClr val="0070C0">
                <a:alpha val="80000"/>
              </a:srgbClr>
            </a:solidFill>
            <a:ln w="25400" cap="flat" cmpd="sng" algn="ctr">
              <a:noFill/>
              <a:prstDash val="solid"/>
            </a:ln>
            <a:effectLst/>
            <a:extLst/>
          </p:spPr>
          <p:txBody>
            <a:bodyPr rot="0" spcFirstLastPara="0" vertOverflow="overflow" horzOverflow="overflow" vert="horz" wrap="square" lIns="77029" tIns="38515" rIns="77029" bIns="38515"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a:ea typeface="宋体"/>
              </a:endParaRPr>
            </a:p>
          </p:txBody>
        </p:sp>
        <p:sp>
          <p:nvSpPr>
            <p:cNvPr id="206" name="TextBox 13"/>
            <p:cNvSpPr txBox="1"/>
            <p:nvPr/>
          </p:nvSpPr>
          <p:spPr bwMode="auto">
            <a:xfrm>
              <a:off x="-1074890" y="4520206"/>
              <a:ext cx="3419856" cy="980449"/>
            </a:xfrm>
            <a:prstGeom prst="rect">
              <a:avLst/>
            </a:prstGeom>
            <a:noFill/>
          </p:spPr>
          <p:txBody>
            <a:bodyPr wrap="square" lIns="77029" tIns="38515" rIns="77029" bIns="38515">
              <a:spAutoFit/>
            </a:bodyPr>
            <a:lstStyle/>
            <a:p>
              <a:pPr marL="112655" marR="0" lvl="0" indent="-112655" defTabSz="91440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solidFill>
                  <a:effectLst/>
                  <a:uLnTx/>
                  <a:uFillTx/>
                  <a:latin typeface="微软雅黑"/>
                  <a:ea typeface="微软雅黑"/>
                </a:rPr>
                <a:t>采用虚拟现实，</a:t>
              </a:r>
              <a:r>
                <a:rPr kumimoji="0" lang="en-US" altLang="zh-CN" sz="1400" b="0" i="0" u="none" strike="noStrike" kern="0" cap="none" spc="0" normalizeH="0" baseline="0" noProof="0" dirty="0">
                  <a:ln>
                    <a:noFill/>
                  </a:ln>
                  <a:solidFill>
                    <a:srgbClr val="FFFFFF"/>
                  </a:solidFill>
                  <a:effectLst/>
                  <a:uLnTx/>
                  <a:uFillTx/>
                  <a:latin typeface="微软雅黑"/>
                  <a:ea typeface="微软雅黑"/>
                </a:rPr>
                <a:t>3D</a:t>
              </a:r>
              <a:r>
                <a:rPr kumimoji="0" lang="zh-CN" altLang="en-US" sz="1400" b="0" i="0" u="none" strike="noStrike" kern="0" cap="none" spc="0" normalizeH="0" baseline="0" noProof="0" dirty="0">
                  <a:ln>
                    <a:noFill/>
                  </a:ln>
                  <a:solidFill>
                    <a:srgbClr val="FFFFFF"/>
                  </a:solidFill>
                  <a:effectLst/>
                  <a:uLnTx/>
                  <a:uFillTx/>
                  <a:latin typeface="微软雅黑"/>
                  <a:ea typeface="微软雅黑"/>
                </a:rPr>
                <a:t>交互体验、专业微课拍摄等先进技术；</a:t>
              </a:r>
            </a:p>
            <a:p>
              <a:pPr marL="112655" marR="0" lvl="0" indent="-112655" defTabSz="91440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solidFill>
                  <a:effectLst/>
                  <a:uLnTx/>
                  <a:uFillTx/>
                  <a:latin typeface="微软雅黑"/>
                  <a:ea typeface="微软雅黑"/>
                </a:rPr>
                <a:t>构建全新的数字化课程资源开发中心</a:t>
              </a:r>
              <a:r>
                <a:rPr kumimoji="0" lang="zh-CN" altLang="en-US" sz="1000" b="0" i="0" u="none" strike="noStrike" kern="0" cap="none" spc="0" normalizeH="0" baseline="0" noProof="0" dirty="0">
                  <a:ln>
                    <a:noFill/>
                  </a:ln>
                  <a:solidFill>
                    <a:srgbClr val="FFFFFF"/>
                  </a:solidFill>
                  <a:effectLst/>
                  <a:uLnTx/>
                  <a:uFillTx/>
                  <a:latin typeface="微软雅黑"/>
                  <a:ea typeface="微软雅黑"/>
                </a:rPr>
                <a:t>；</a:t>
              </a:r>
            </a:p>
          </p:txBody>
        </p:sp>
      </p:grpSp>
      <p:sp>
        <p:nvSpPr>
          <p:cNvPr id="213" name="TextBox 212"/>
          <p:cNvSpPr txBox="1"/>
          <p:nvPr/>
        </p:nvSpPr>
        <p:spPr>
          <a:xfrm>
            <a:off x="4940365" y="4468650"/>
            <a:ext cx="1785468" cy="369332"/>
          </a:xfrm>
          <a:prstGeom prst="rect">
            <a:avLst/>
          </a:prstGeom>
          <a:noFill/>
        </p:spPr>
        <p:txBody>
          <a:bodyPr wrap="square" rtlCol="0">
            <a:spAutoFit/>
          </a:bodyPr>
          <a:lstStyle>
            <a:defPPr>
              <a:defRPr lang="zh-CN"/>
            </a:defPPr>
            <a:lvl1pPr>
              <a:defRPr b="1">
                <a:solidFill>
                  <a:schemeClr val="bg1"/>
                </a:solidFill>
                <a:latin typeface="微软雅黑" panose="020B0503020204020204" pitchFamily="34" charset="-122"/>
                <a:ea typeface="微软雅黑" panose="020B0503020204020204" pitchFamily="34"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中心设计理念</a:t>
            </a:r>
          </a:p>
        </p:txBody>
      </p:sp>
      <p:sp>
        <p:nvSpPr>
          <p:cNvPr id="107" name="矩形 106"/>
          <p:cNvSpPr/>
          <p:nvPr/>
        </p:nvSpPr>
        <p:spPr>
          <a:xfrm>
            <a:off x="228925" y="805509"/>
            <a:ext cx="184731" cy="677108"/>
          </a:xfrm>
          <a:prstGeom prst="rect">
            <a:avLst/>
          </a:prstGeom>
        </p:spPr>
        <p:txBody>
          <a:bodyPr wrap="none">
            <a:spAutoFit/>
          </a:bodyPr>
          <a:lstStyle/>
          <a:p>
            <a:endParaRPr lang="en-US" altLang="zh-CN" b="1" dirty="0" smtClean="0">
              <a:solidFill>
                <a:srgbClr val="C00000"/>
              </a:solidFill>
              <a:latin typeface="微软雅黑" panose="020B0503020204020204" pitchFamily="34" charset="-122"/>
              <a:ea typeface="微软雅黑" panose="020B0503020204020204" pitchFamily="34" charset="-122"/>
            </a:endParaRPr>
          </a:p>
          <a:p>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267707" y="803999"/>
            <a:ext cx="2651688" cy="400110"/>
          </a:xfrm>
          <a:prstGeom prst="rect">
            <a:avLst/>
          </a:prstGeom>
        </p:spPr>
        <p:txBody>
          <a:bodyPr wrap="none">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3</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课程资源</a:t>
            </a:r>
            <a:r>
              <a:rPr lang="zh-CN" altLang="en-US" sz="2000" b="1" dirty="0" smtClean="0">
                <a:solidFill>
                  <a:srgbClr val="C00000"/>
                </a:solidFill>
                <a:latin typeface="微软雅黑" panose="020B0503020204020204" pitchFamily="34" charset="-122"/>
                <a:ea typeface="微软雅黑" panose="020B0503020204020204" pitchFamily="34" charset="-122"/>
              </a:rPr>
              <a:t>开发建设</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905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36</a:t>
            </a:r>
            <a:endParaRPr lang="zh-CN" altLang="en-US" sz="1600" b="1" dirty="0">
              <a:solidFill>
                <a:prstClr val="white"/>
              </a:solidFill>
            </a:endParaRPr>
          </a:p>
        </p:txBody>
      </p:sp>
      <p:cxnSp>
        <p:nvCxnSpPr>
          <p:cNvPr id="32" name="直接连接符 31"/>
          <p:cNvCxnSpPr/>
          <p:nvPr/>
        </p:nvCxnSpPr>
        <p:spPr>
          <a:xfrm>
            <a:off x="1768416" y="404813"/>
            <a:ext cx="97173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6605821" y="5379344"/>
            <a:ext cx="6043891" cy="718347"/>
          </a:xfrm>
          <a:prstGeom prst="rect">
            <a:avLst/>
          </a:prstGeom>
        </p:spPr>
        <p:txBody>
          <a:bodyPr wrap="square" lIns="71320" tIns="35660" rIns="71320" bIns="35660">
            <a:spAutoFit/>
          </a:bodyPr>
          <a:lstStyle/>
          <a:p>
            <a:pPr defTabSz="713204">
              <a:defRPr/>
            </a:pPr>
            <a:r>
              <a:rPr lang="zh-CN" altLang="en-US" sz="1400" b="1" kern="0" dirty="0">
                <a:latin typeface="微软雅黑" panose="020B0503020204020204" pitchFamily="34" charset="-122"/>
                <a:ea typeface="微软雅黑" panose="020B0503020204020204" pitchFamily="34" charset="-122"/>
              </a:rPr>
              <a:t>说明</a:t>
            </a:r>
            <a:endParaRPr lang="en-US" altLang="zh-CN" sz="1400" b="1"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400" kern="0" dirty="0">
                <a:latin typeface="微软雅黑" panose="020B0503020204020204" pitchFamily="34" charset="-122"/>
                <a:ea typeface="微软雅黑" panose="020B0503020204020204" pitchFamily="34" charset="-122"/>
              </a:rPr>
              <a:t>教师摄像机：</a:t>
            </a:r>
            <a:r>
              <a:rPr lang="en-US" altLang="zh-CN" sz="1400" kern="0" dirty="0">
                <a:latin typeface="微软雅黑" panose="020B0503020204020204" pitchFamily="34" charset="-122"/>
                <a:ea typeface="微软雅黑" panose="020B0503020204020204" pitchFamily="34" charset="-122"/>
              </a:rPr>
              <a:t>4K</a:t>
            </a:r>
            <a:r>
              <a:rPr lang="zh-CN" altLang="en-US" sz="1400" kern="0" dirty="0">
                <a:latin typeface="微软雅黑" panose="020B0503020204020204" pitchFamily="34" charset="-122"/>
                <a:ea typeface="微软雅黑" panose="020B0503020204020204" pitchFamily="34" charset="-122"/>
              </a:rPr>
              <a:t>深眸摄像机（</a:t>
            </a:r>
            <a:r>
              <a:rPr lang="en-US" altLang="zh-CN" sz="1400" kern="0" dirty="0" err="1">
                <a:latin typeface="微软雅黑" panose="020B0503020204020204" pitchFamily="34" charset="-122"/>
                <a:ea typeface="微软雅黑" panose="020B0503020204020204" pitchFamily="34" charset="-122"/>
              </a:rPr>
              <a:t>poe</a:t>
            </a:r>
            <a:r>
              <a:rPr lang="zh-CN" altLang="en-US" sz="1400" kern="0" dirty="0">
                <a:latin typeface="微软雅黑" panose="020B0503020204020204" pitchFamily="34" charset="-122"/>
                <a:ea typeface="微软雅黑" panose="020B0503020204020204" pitchFamily="34" charset="-122"/>
              </a:rPr>
              <a:t>）或者</a:t>
            </a:r>
            <a:r>
              <a:rPr lang="en-US" altLang="zh-CN" sz="1400" kern="0" dirty="0">
                <a:latin typeface="微软雅黑" panose="020B0503020204020204" pitchFamily="34" charset="-122"/>
                <a:ea typeface="微软雅黑" panose="020B0503020204020204" pitchFamily="34" charset="-122"/>
              </a:rPr>
              <a:t>4K EPTZ</a:t>
            </a:r>
            <a:r>
              <a:rPr lang="zh-CN" altLang="en-US" sz="1400" kern="0" dirty="0">
                <a:latin typeface="微软雅黑" panose="020B0503020204020204" pitchFamily="34" charset="-122"/>
                <a:ea typeface="微软雅黑" panose="020B0503020204020204" pitchFamily="34" charset="-122"/>
              </a:rPr>
              <a:t>摄像机，</a:t>
            </a:r>
            <a:endParaRPr lang="en-US" altLang="zh-CN" sz="1400"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400"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sz="1400" kern="0" dirty="0">
              <a:latin typeface="微软雅黑" panose="020B0503020204020204" pitchFamily="34" charset="-122"/>
              <a:ea typeface="微软雅黑" panose="020B0503020204020204" pitchFamily="34" charset="-122"/>
            </a:endParaRPr>
          </a:p>
        </p:txBody>
      </p:sp>
      <p:grpSp>
        <p:nvGrpSpPr>
          <p:cNvPr id="3" name="组合 71"/>
          <p:cNvGrpSpPr/>
          <p:nvPr/>
        </p:nvGrpSpPr>
        <p:grpSpPr>
          <a:xfrm>
            <a:off x="1750159" y="1552821"/>
            <a:ext cx="7626395" cy="4728332"/>
            <a:chOff x="1295468" y="1397341"/>
            <a:chExt cx="7833512" cy="4807553"/>
          </a:xfrm>
        </p:grpSpPr>
        <p:pic>
          <p:nvPicPr>
            <p:cNvPr id="73" name="图片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68" y="1397341"/>
              <a:ext cx="6801137" cy="4807553"/>
            </a:xfrm>
            <a:prstGeom prst="rect">
              <a:avLst/>
            </a:prstGeom>
          </p:spPr>
        </p:pic>
        <p:grpSp>
          <p:nvGrpSpPr>
            <p:cNvPr id="4" name="组合 81"/>
            <p:cNvGrpSpPr/>
            <p:nvPr/>
          </p:nvGrpSpPr>
          <p:grpSpPr>
            <a:xfrm>
              <a:off x="2143955" y="1973803"/>
              <a:ext cx="6985025" cy="3141688"/>
              <a:chOff x="2143955" y="1973803"/>
              <a:chExt cx="6985025" cy="3141688"/>
            </a:xfrm>
          </p:grpSpPr>
          <p:pic>
            <p:nvPicPr>
              <p:cNvPr id="83"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8528001" y="2680943"/>
                <a:ext cx="600979" cy="24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椭圆 83"/>
              <p:cNvSpPr/>
              <p:nvPr/>
            </p:nvSpPr>
            <p:spPr>
              <a:xfrm>
                <a:off x="6393657" y="2803869"/>
                <a:ext cx="724028" cy="100740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5" name="组合 84"/>
              <p:cNvGrpSpPr/>
              <p:nvPr/>
            </p:nvGrpSpPr>
            <p:grpSpPr>
              <a:xfrm>
                <a:off x="2578202" y="3920923"/>
                <a:ext cx="606823" cy="503297"/>
                <a:chOff x="10013581" y="1716259"/>
                <a:chExt cx="878774" cy="655967"/>
              </a:xfrm>
            </p:grpSpPr>
            <p:pic>
              <p:nvPicPr>
                <p:cNvPr id="186" name="图片 185"/>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87" name="椭圆 186"/>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sp>
            <p:nvSpPr>
              <p:cNvPr id="86" name="椭圆 85"/>
              <p:cNvSpPr/>
              <p:nvPr/>
            </p:nvSpPr>
            <p:spPr>
              <a:xfrm>
                <a:off x="6153830" y="1973803"/>
                <a:ext cx="606823"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6" name="组合 86"/>
              <p:cNvGrpSpPr/>
              <p:nvPr/>
            </p:nvGrpSpPr>
            <p:grpSpPr>
              <a:xfrm>
                <a:off x="4111147" y="3920924"/>
                <a:ext cx="331839" cy="374334"/>
                <a:chOff x="3036370" y="3247867"/>
                <a:chExt cx="480554" cy="487885"/>
              </a:xfrm>
            </p:grpSpPr>
            <p:pic>
              <p:nvPicPr>
                <p:cNvPr id="184" name="图片 183"/>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85" name="椭圆 184"/>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grpSp>
            <p:nvGrpSpPr>
              <p:cNvPr id="7" name="组合 87"/>
              <p:cNvGrpSpPr/>
              <p:nvPr/>
            </p:nvGrpSpPr>
            <p:grpSpPr>
              <a:xfrm>
                <a:off x="6167027" y="3538114"/>
                <a:ext cx="331839" cy="374334"/>
                <a:chOff x="5366837" y="3024138"/>
                <a:chExt cx="480554" cy="487885"/>
              </a:xfrm>
            </p:grpSpPr>
            <p:pic>
              <p:nvPicPr>
                <p:cNvPr id="182" name="图片 181"/>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183" name="椭圆 182"/>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cxnSp>
            <p:nvCxnSpPr>
              <p:cNvPr id="89" name="直接连接符 88"/>
              <p:cNvCxnSpPr/>
              <p:nvPr/>
            </p:nvCxnSpPr>
            <p:spPr>
              <a:xfrm>
                <a:off x="6767639" y="2164463"/>
                <a:ext cx="2014359" cy="3904"/>
              </a:xfrm>
              <a:prstGeom prst="line">
                <a:avLst/>
              </a:prstGeom>
              <a:noFill/>
              <a:ln w="28575" cap="flat" cmpd="sng" algn="ctr">
                <a:solidFill>
                  <a:srgbClr val="4472C4">
                    <a:lumMod val="75000"/>
                  </a:srgbClr>
                </a:solidFill>
                <a:prstDash val="solid"/>
                <a:miter lim="800000"/>
                <a:headEnd type="oval" w="med" len="med"/>
              </a:ln>
              <a:effectLst/>
            </p:spPr>
          </p:cxnSp>
          <p:cxnSp>
            <p:nvCxnSpPr>
              <p:cNvPr id="90" name="直接连接符 89"/>
              <p:cNvCxnSpPr/>
              <p:nvPr/>
            </p:nvCxnSpPr>
            <p:spPr>
              <a:xfrm>
                <a:off x="8771203" y="2177479"/>
                <a:ext cx="0" cy="300977"/>
              </a:xfrm>
              <a:prstGeom prst="line">
                <a:avLst/>
              </a:prstGeom>
              <a:noFill/>
              <a:ln w="28575" cap="flat" cmpd="sng" algn="ctr">
                <a:solidFill>
                  <a:srgbClr val="4472C4">
                    <a:lumMod val="75000"/>
                  </a:srgbClr>
                </a:solidFill>
                <a:prstDash val="solid"/>
                <a:miter lim="800000"/>
                <a:tailEnd type="oval" w="med" len="med"/>
              </a:ln>
              <a:effectLst/>
            </p:spPr>
          </p:cxnSp>
          <p:cxnSp>
            <p:nvCxnSpPr>
              <p:cNvPr id="91" name="直接连接符 90"/>
              <p:cNvCxnSpPr/>
              <p:nvPr/>
            </p:nvCxnSpPr>
            <p:spPr>
              <a:xfrm>
                <a:off x="2881611" y="4424219"/>
                <a:ext cx="0" cy="667288"/>
              </a:xfrm>
              <a:prstGeom prst="line">
                <a:avLst/>
              </a:prstGeom>
              <a:noFill/>
              <a:ln w="28575" cap="flat" cmpd="sng" algn="ctr">
                <a:solidFill>
                  <a:srgbClr val="4472C4">
                    <a:lumMod val="75000"/>
                  </a:srgbClr>
                </a:solidFill>
                <a:prstDash val="solid"/>
                <a:miter lim="800000"/>
                <a:headEnd type="oval" w="med" len="med"/>
              </a:ln>
              <a:effectLst/>
            </p:spPr>
          </p:cxnSp>
          <p:cxnSp>
            <p:nvCxnSpPr>
              <p:cNvPr id="92" name="直接连接符 91"/>
              <p:cNvCxnSpPr/>
              <p:nvPr/>
            </p:nvCxnSpPr>
            <p:spPr>
              <a:xfrm>
                <a:off x="2881611" y="5109496"/>
                <a:ext cx="5889592" cy="0"/>
              </a:xfrm>
              <a:prstGeom prst="line">
                <a:avLst/>
              </a:prstGeom>
              <a:noFill/>
              <a:ln w="28575" cap="flat" cmpd="sng" algn="ctr">
                <a:solidFill>
                  <a:srgbClr val="4472C4">
                    <a:lumMod val="75000"/>
                  </a:srgbClr>
                </a:solidFill>
                <a:prstDash val="solid"/>
                <a:miter lim="800000"/>
              </a:ln>
              <a:effectLst/>
            </p:spPr>
          </p:cxnSp>
          <p:cxnSp>
            <p:nvCxnSpPr>
              <p:cNvPr id="93" name="直接连接符 92"/>
              <p:cNvCxnSpPr/>
              <p:nvPr/>
            </p:nvCxnSpPr>
            <p:spPr>
              <a:xfrm flipV="1">
                <a:off x="8781996" y="3394961"/>
                <a:ext cx="0" cy="1720530"/>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94" name="直接连接符 93"/>
              <p:cNvCxnSpPr/>
              <p:nvPr/>
            </p:nvCxnSpPr>
            <p:spPr>
              <a:xfrm flipV="1">
                <a:off x="4284945" y="2803868"/>
                <a:ext cx="0" cy="1117054"/>
              </a:xfrm>
              <a:prstGeom prst="line">
                <a:avLst/>
              </a:prstGeom>
              <a:noFill/>
              <a:ln w="28575" cap="flat" cmpd="sng" algn="ctr">
                <a:solidFill>
                  <a:srgbClr val="2A9995"/>
                </a:solidFill>
                <a:prstDash val="solid"/>
                <a:miter lim="800000"/>
                <a:headEnd type="oval" w="med" len="med"/>
                <a:tailEnd type="none"/>
              </a:ln>
              <a:effectLst/>
            </p:spPr>
          </p:cxnSp>
          <p:cxnSp>
            <p:nvCxnSpPr>
              <p:cNvPr id="95" name="直接连接符 94"/>
              <p:cNvCxnSpPr/>
              <p:nvPr/>
            </p:nvCxnSpPr>
            <p:spPr>
              <a:xfrm>
                <a:off x="4284945" y="2793167"/>
                <a:ext cx="4194832" cy="0"/>
              </a:xfrm>
              <a:prstGeom prst="line">
                <a:avLst/>
              </a:prstGeom>
              <a:noFill/>
              <a:ln w="28575" cap="flat" cmpd="sng" algn="ctr">
                <a:solidFill>
                  <a:srgbClr val="2A9995"/>
                </a:solidFill>
                <a:prstDash val="solid"/>
                <a:miter lim="800000"/>
                <a:headEnd w="sm" len="sm"/>
                <a:tailEnd type="oval" w="med" len="med"/>
              </a:ln>
              <a:effectLst/>
            </p:spPr>
          </p:cxnSp>
          <p:cxnSp>
            <p:nvCxnSpPr>
              <p:cNvPr id="150" name="直接连接符 149"/>
              <p:cNvCxnSpPr/>
              <p:nvPr/>
            </p:nvCxnSpPr>
            <p:spPr>
              <a:xfrm>
                <a:off x="6514416" y="3749806"/>
                <a:ext cx="2096901" cy="0"/>
              </a:xfrm>
              <a:prstGeom prst="line">
                <a:avLst/>
              </a:prstGeom>
              <a:noFill/>
              <a:ln w="28575" cap="flat" cmpd="sng" algn="ctr">
                <a:solidFill>
                  <a:srgbClr val="2A9995"/>
                </a:solidFill>
                <a:prstDash val="solid"/>
                <a:miter lim="800000"/>
                <a:headEnd type="oval" w="med" len="med"/>
              </a:ln>
              <a:effectLst/>
            </p:spPr>
          </p:cxnSp>
          <p:cxnSp>
            <p:nvCxnSpPr>
              <p:cNvPr id="151" name="直接连接符 150"/>
              <p:cNvCxnSpPr/>
              <p:nvPr/>
            </p:nvCxnSpPr>
            <p:spPr>
              <a:xfrm flipV="1">
                <a:off x="8611316" y="3341478"/>
                <a:ext cx="0" cy="408329"/>
              </a:xfrm>
              <a:prstGeom prst="line">
                <a:avLst/>
              </a:prstGeom>
              <a:noFill/>
              <a:ln w="28575" cap="flat" cmpd="sng" algn="ctr">
                <a:solidFill>
                  <a:srgbClr val="2A9995"/>
                </a:solidFill>
                <a:prstDash val="solid"/>
                <a:miter lim="800000"/>
                <a:tailEnd type="oval" w="med" len="med"/>
              </a:ln>
              <a:effectLst/>
            </p:spPr>
          </p:cxnSp>
          <p:sp>
            <p:nvSpPr>
              <p:cNvPr id="152" name="文本框 47"/>
              <p:cNvSpPr>
                <a:spLocks noChangeArrowheads="1"/>
              </p:cNvSpPr>
              <p:nvPr/>
            </p:nvSpPr>
            <p:spPr bwMode="auto">
              <a:xfrm>
                <a:off x="5673418" y="2469591"/>
                <a:ext cx="145878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二代学生人脸抓拍机</a:t>
                </a:r>
              </a:p>
            </p:txBody>
          </p:sp>
          <p:sp>
            <p:nvSpPr>
              <p:cNvPr id="153" name="文本框 47"/>
              <p:cNvSpPr>
                <a:spLocks noChangeArrowheads="1"/>
              </p:cNvSpPr>
              <p:nvPr/>
            </p:nvSpPr>
            <p:spPr bwMode="auto">
              <a:xfrm>
                <a:off x="2143955" y="3695860"/>
                <a:ext cx="1813619"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a:t>
                </a:r>
                <a:r>
                  <a:rPr lang="en-US" altLang="zh-CN" sz="1200" b="1" kern="0" dirty="0">
                    <a:solidFill>
                      <a:sysClr val="window" lastClr="FFFFFF"/>
                    </a:solidFill>
                    <a:latin typeface="微软雅黑" pitchFamily="34" charset="-122"/>
                    <a:ea typeface="微软雅黑" pitchFamily="34" charset="-122"/>
                    <a:sym typeface="微软雅黑" pitchFamily="34" charset="-122"/>
                  </a:rPr>
                  <a:t>4K</a:t>
                </a:r>
                <a:r>
                  <a:rPr lang="zh-CN" altLang="en-US" sz="1200" b="1" kern="0" dirty="0">
                    <a:solidFill>
                      <a:sysClr val="window" lastClr="FFFFFF"/>
                    </a:solidFill>
                    <a:latin typeface="微软雅黑" pitchFamily="34" charset="-122"/>
                    <a:ea typeface="微软雅黑" pitchFamily="34" charset="-122"/>
                    <a:sym typeface="微软雅黑" pitchFamily="34" charset="-122"/>
                  </a:rPr>
                  <a:t>深眸摄像机（</a:t>
                </a:r>
                <a:r>
                  <a:rPr lang="en-US" altLang="zh-CN" sz="1200" b="1" kern="0" dirty="0" err="1">
                    <a:solidFill>
                      <a:sysClr val="window" lastClr="FFFFFF"/>
                    </a:solidFill>
                    <a:latin typeface="微软雅黑" pitchFamily="34" charset="-122"/>
                    <a:ea typeface="微软雅黑" pitchFamily="34" charset="-122"/>
                    <a:sym typeface="微软雅黑" pitchFamily="34" charset="-122"/>
                  </a:rPr>
                  <a:t>poe</a:t>
                </a:r>
                <a:r>
                  <a:rPr lang="zh-CN" altLang="en-US" sz="1200" b="1" kern="0" dirty="0">
                    <a:solidFill>
                      <a:sysClr val="window" lastClr="FFFFFF"/>
                    </a:solidFill>
                    <a:latin typeface="微软雅黑" pitchFamily="34" charset="-122"/>
                    <a:ea typeface="微软雅黑" pitchFamily="34" charset="-122"/>
                    <a:sym typeface="微软雅黑" pitchFamily="34" charset="-122"/>
                  </a:rPr>
                  <a:t>）</a:t>
                </a:r>
              </a:p>
            </p:txBody>
          </p:sp>
          <p:sp>
            <p:nvSpPr>
              <p:cNvPr id="154" name="文本框 47"/>
              <p:cNvSpPr>
                <a:spLocks noChangeArrowheads="1"/>
              </p:cNvSpPr>
              <p:nvPr/>
            </p:nvSpPr>
            <p:spPr bwMode="auto">
              <a:xfrm>
                <a:off x="5742362" y="3924462"/>
                <a:ext cx="1000543"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教师拾音器</a:t>
                </a:r>
              </a:p>
            </p:txBody>
          </p:sp>
          <p:sp>
            <p:nvSpPr>
              <p:cNvPr id="155" name="文本框 47"/>
              <p:cNvSpPr>
                <a:spLocks noChangeArrowheads="1"/>
              </p:cNvSpPr>
              <p:nvPr/>
            </p:nvSpPr>
            <p:spPr bwMode="auto">
              <a:xfrm>
                <a:off x="3991461" y="4327053"/>
                <a:ext cx="1056281"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学生拾音器</a:t>
                </a:r>
              </a:p>
            </p:txBody>
          </p:sp>
          <p:pic>
            <p:nvPicPr>
              <p:cNvPr id="156"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6250960" y="2014959"/>
                <a:ext cx="419547" cy="402755"/>
              </a:xfrm>
              <a:prstGeom prst="rect">
                <a:avLst/>
              </a:prstGeom>
              <a:noFill/>
              <a:extLst>
                <a:ext uri="{909E8E84-426E-40DD-AFC4-6F175D3DCCD1}">
                  <a14:hiddenFill xmlns:a14="http://schemas.microsoft.com/office/drawing/2010/main">
                    <a:solidFill>
                      <a:srgbClr val="FFFFFF"/>
                    </a:solidFill>
                  </a14:hiddenFill>
                </a:ext>
              </a:extLst>
            </p:spPr>
          </p:pic>
          <p:sp>
            <p:nvSpPr>
              <p:cNvPr id="157" name="椭圆 156"/>
              <p:cNvSpPr/>
              <p:nvPr/>
            </p:nvSpPr>
            <p:spPr>
              <a:xfrm>
                <a:off x="5818095" y="2920298"/>
                <a:ext cx="537247"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58" name="文本框 47"/>
              <p:cNvSpPr>
                <a:spLocks noChangeArrowheads="1"/>
              </p:cNvSpPr>
              <p:nvPr/>
            </p:nvSpPr>
            <p:spPr bwMode="auto">
              <a:xfrm>
                <a:off x="5210437" y="3034569"/>
                <a:ext cx="775428"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教师电脑</a:t>
                </a:r>
              </a:p>
            </p:txBody>
          </p:sp>
          <p:sp>
            <p:nvSpPr>
              <p:cNvPr id="159" name="文本框 47"/>
              <p:cNvSpPr>
                <a:spLocks noChangeArrowheads="1"/>
              </p:cNvSpPr>
              <p:nvPr/>
            </p:nvSpPr>
            <p:spPr bwMode="auto">
              <a:xfrm>
                <a:off x="7132201" y="3180626"/>
                <a:ext cx="86278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电子白板</a:t>
                </a:r>
              </a:p>
            </p:txBody>
          </p:sp>
          <p:pic>
            <p:nvPicPr>
              <p:cNvPr id="160"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0117" y="3398577"/>
                <a:ext cx="129003" cy="99763"/>
              </a:xfrm>
              <a:prstGeom prst="rect">
                <a:avLst/>
              </a:prstGeom>
              <a:noFill/>
              <a:extLst>
                <a:ext uri="{909E8E84-426E-40DD-AFC4-6F175D3DCCD1}">
                  <a14:hiddenFill xmlns:a14="http://schemas.microsoft.com/office/drawing/2010/main">
                    <a:solidFill>
                      <a:srgbClr val="FFFFFF"/>
                    </a:solidFill>
                  </a14:hiddenFill>
                </a:ext>
              </a:extLst>
            </p:spPr>
          </p:pic>
          <p:sp>
            <p:nvSpPr>
              <p:cNvPr id="161" name="椭圆 160"/>
              <p:cNvSpPr/>
              <p:nvPr/>
            </p:nvSpPr>
            <p:spPr>
              <a:xfrm>
                <a:off x="6156856" y="3346375"/>
                <a:ext cx="251321" cy="205223"/>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pic>
            <p:nvPicPr>
              <p:cNvPr id="162" name="Picture 13" descr="C:\Users\yun.ma\Desktop\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05277" y="2924183"/>
                <a:ext cx="552835" cy="934295"/>
              </a:xfrm>
              <a:prstGeom prst="rect">
                <a:avLst/>
              </a:prstGeom>
              <a:noFill/>
              <a:extLst>
                <a:ext uri="{909E8E84-426E-40DD-AFC4-6F175D3DCCD1}">
                  <a14:hiddenFill xmlns:a14="http://schemas.microsoft.com/office/drawing/2010/main">
                    <a:solidFill>
                      <a:srgbClr val="FFFFFF"/>
                    </a:solidFill>
                  </a14:hiddenFill>
                </a:ext>
              </a:extLst>
            </p:spPr>
          </p:pic>
          <p:sp>
            <p:nvSpPr>
              <p:cNvPr id="163" name="椭圆 162"/>
              <p:cNvSpPr/>
              <p:nvPr/>
            </p:nvSpPr>
            <p:spPr>
              <a:xfrm>
                <a:off x="4763637" y="3571182"/>
                <a:ext cx="284105" cy="261485"/>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64" name="文本框 47"/>
              <p:cNvSpPr>
                <a:spLocks noChangeArrowheads="1"/>
              </p:cNvSpPr>
              <p:nvPr/>
            </p:nvSpPr>
            <p:spPr bwMode="auto">
              <a:xfrm>
                <a:off x="4604324" y="3885476"/>
                <a:ext cx="925538"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平板电脑</a:t>
                </a:r>
              </a:p>
            </p:txBody>
          </p:sp>
          <p:pic>
            <p:nvPicPr>
              <p:cNvPr id="165" name="Picture 15" descr="C:\Users\yun.ma\Desktop\企业微信截图_15295510911681(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41002" y="3885842"/>
                <a:ext cx="434223" cy="530716"/>
              </a:xfrm>
              <a:prstGeom prst="rect">
                <a:avLst/>
              </a:prstGeom>
              <a:noFill/>
              <a:extLst>
                <a:ext uri="{909E8E84-426E-40DD-AFC4-6F175D3DCCD1}">
                  <a14:hiddenFill xmlns:a14="http://schemas.microsoft.com/office/drawing/2010/main">
                    <a:solidFill>
                      <a:srgbClr val="FFFFFF"/>
                    </a:solidFill>
                  </a14:hiddenFill>
                </a:ext>
              </a:extLst>
            </p:spPr>
          </p:pic>
          <p:sp>
            <p:nvSpPr>
              <p:cNvPr id="166" name="椭圆 165"/>
              <p:cNvSpPr/>
              <p:nvPr/>
            </p:nvSpPr>
            <p:spPr>
              <a:xfrm>
                <a:off x="6752784" y="3790265"/>
                <a:ext cx="636253" cy="719638"/>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67" name="文本框 47"/>
              <p:cNvSpPr>
                <a:spLocks noChangeArrowheads="1"/>
              </p:cNvSpPr>
              <p:nvPr/>
            </p:nvSpPr>
            <p:spPr bwMode="auto">
              <a:xfrm>
                <a:off x="6505277" y="4462701"/>
                <a:ext cx="888173"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电子班牌</a:t>
                </a:r>
              </a:p>
            </p:txBody>
          </p:sp>
          <p:pic>
            <p:nvPicPr>
              <p:cNvPr id="168"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2773" y="2894157"/>
                <a:ext cx="359743" cy="623555"/>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11338" y="3621007"/>
                <a:ext cx="162015" cy="21216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10439" y="3446978"/>
                <a:ext cx="168712" cy="22093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42978" y="3718256"/>
                <a:ext cx="175505" cy="229828"/>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66029" y="3849224"/>
                <a:ext cx="183091" cy="239761"/>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82881" y="3992883"/>
                <a:ext cx="200025" cy="261938"/>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16181" y="306877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05380" y="318705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82965" y="328256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26853" y="341145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98349" y="349147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64985" y="296661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C:\Users\yun.ma\Desktop\企业微信截图_1529561839983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42349" y="3310835"/>
                <a:ext cx="200025" cy="261938"/>
              </a:xfrm>
              <a:prstGeom prst="rect">
                <a:avLst/>
              </a:prstGeom>
              <a:noFill/>
              <a:extLst>
                <a:ext uri="{909E8E84-426E-40DD-AFC4-6F175D3DCCD1}">
                  <a14:hiddenFill xmlns:a14="http://schemas.microsoft.com/office/drawing/2010/main">
                    <a:solidFill>
                      <a:srgbClr val="FFFFFF"/>
                    </a:solidFill>
                  </a14:hiddenFill>
                </a:ext>
              </a:extLst>
            </p:spPr>
          </p:pic>
          <p:sp>
            <p:nvSpPr>
              <p:cNvPr id="181" name="文本框 47"/>
              <p:cNvSpPr>
                <a:spLocks noChangeArrowheads="1"/>
              </p:cNvSpPr>
              <p:nvPr/>
            </p:nvSpPr>
            <p:spPr bwMode="auto">
              <a:xfrm>
                <a:off x="5638784" y="3369437"/>
                <a:ext cx="69416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翻页笔</a:t>
                </a:r>
              </a:p>
            </p:txBody>
          </p:sp>
        </p:grpSp>
      </p:grpSp>
      <p:sp>
        <p:nvSpPr>
          <p:cNvPr id="64" name="矩形 63"/>
          <p:cNvSpPr/>
          <p:nvPr/>
        </p:nvSpPr>
        <p:spPr>
          <a:xfrm>
            <a:off x="214330" y="700368"/>
            <a:ext cx="3934090" cy="492443"/>
          </a:xfrm>
          <a:prstGeom prst="rect">
            <a:avLst/>
          </a:prstGeom>
        </p:spPr>
        <p:txBody>
          <a:bodyPr wrap="none">
            <a:spAutoFit/>
          </a:bodyPr>
          <a:lstStyle/>
          <a:p>
            <a:pPr lvl="0">
              <a:lnSpc>
                <a:spcPct val="130000"/>
              </a:lnSpc>
            </a:pPr>
            <a:r>
              <a:rPr lang="en-US" altLang="zh-CN" sz="2000" b="1" dirty="0" smtClean="0">
                <a:solidFill>
                  <a:srgbClr val="C00000"/>
                </a:solidFill>
                <a:latin typeface="微软雅黑" panose="020B0503020204020204" pitchFamily="34" charset="-122"/>
                <a:ea typeface="微软雅黑" panose="020B0503020204020204" pitchFamily="34" charset="-122"/>
              </a:rPr>
              <a:t>4</a:t>
            </a:r>
            <a:r>
              <a:rPr lang="zh-CN" altLang="en-US" sz="2000" b="1" dirty="0" smtClean="0">
                <a:solidFill>
                  <a:srgbClr val="C00000"/>
                </a:solidFill>
                <a:latin typeface="微软雅黑" panose="020B0503020204020204" pitchFamily="34" charset="-122"/>
                <a:ea typeface="微软雅黑" panose="020B0503020204020204" pitchFamily="34" charset="-122"/>
              </a:rPr>
              <a:t>、发挥智慧</a:t>
            </a:r>
            <a:r>
              <a:rPr lang="zh-CN" altLang="en-US" sz="2000" b="1" dirty="0">
                <a:solidFill>
                  <a:srgbClr val="C00000"/>
                </a:solidFill>
                <a:latin typeface="微软雅黑" panose="020B0503020204020204" pitchFamily="34" charset="-122"/>
                <a:ea typeface="微软雅黑" panose="020B0503020204020204" pitchFamily="34" charset="-122"/>
              </a:rPr>
              <a:t>课堂</a:t>
            </a:r>
            <a:r>
              <a:rPr lang="zh-CN" altLang="en-US" sz="2000" b="1" dirty="0" smtClean="0">
                <a:solidFill>
                  <a:srgbClr val="C00000"/>
                </a:solidFill>
                <a:latin typeface="微软雅黑" panose="020B0503020204020204" pitchFamily="34" charset="-122"/>
                <a:ea typeface="微软雅黑" panose="020B0503020204020204" pitchFamily="34" charset="-122"/>
              </a:rPr>
              <a:t>教学新技术作用</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6388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35243" b="47019"/>
          <a:stretch>
            <a:fillRect/>
          </a:stretch>
        </p:blipFill>
        <p:spPr>
          <a:xfrm flipH="1">
            <a:off x="-7620" y="609601"/>
            <a:ext cx="12199620" cy="1546747"/>
          </a:xfrm>
          <a:prstGeom prst="rect">
            <a:avLst/>
          </a:prstGeom>
        </p:spPr>
      </p:pic>
      <p:sp>
        <p:nvSpPr>
          <p:cNvPr id="3" name="矩形 2"/>
          <p:cNvSpPr/>
          <p:nvPr/>
        </p:nvSpPr>
        <p:spPr>
          <a:xfrm>
            <a:off x="2086854" y="61415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noAutofit/>
          </a:bodyPr>
          <a:lstStyle/>
          <a:p>
            <a:pPr algn="ctr" defTabSz="913765"/>
            <a:endParaRPr lang="zh-CN" altLang="en-US">
              <a:solidFill>
                <a:prstClr val="white"/>
              </a:solidFill>
            </a:endParaRPr>
          </a:p>
        </p:txBody>
      </p:sp>
      <p:sp>
        <p:nvSpPr>
          <p:cNvPr id="4" name="文本框 3"/>
          <p:cNvSpPr txBox="1"/>
          <p:nvPr/>
        </p:nvSpPr>
        <p:spPr>
          <a:xfrm>
            <a:off x="4393091" y="1208929"/>
            <a:ext cx="2613546" cy="584759"/>
          </a:xfrm>
          <a:prstGeom prst="rect">
            <a:avLst/>
          </a:prstGeom>
          <a:noFill/>
        </p:spPr>
        <p:txBody>
          <a:bodyPr wrap="square" lIns="91427" tIns="45712" rIns="91427" bIns="45712" rtlCol="0">
            <a:spAutoFit/>
          </a:bodyPr>
          <a:lstStyle/>
          <a:p>
            <a:pPr defTabSz="913765"/>
            <a:r>
              <a:rPr lang="zh-CN" altLang="en-US" sz="3200" dirty="0" smtClean="0">
                <a:solidFill>
                  <a:prstClr val="white"/>
                </a:solidFill>
                <a:latin typeface="微软雅黑" panose="020B0503020204020204" pitchFamily="34" charset="-122"/>
                <a:ea typeface="微软雅黑" panose="020B0503020204020204" pitchFamily="34" charset="-122"/>
              </a:rPr>
              <a:t>目     录</a:t>
            </a:r>
            <a:endParaRPr lang="zh-CN" altLang="en-US" sz="3200" dirty="0">
              <a:solidFill>
                <a:prstClr val="white"/>
              </a:solidFill>
              <a:latin typeface="微软雅黑" panose="020B0503020204020204" pitchFamily="34" charset="-122"/>
              <a:ea typeface="微软雅黑" panose="020B0503020204020204" pitchFamily="34" charset="-122"/>
            </a:endParaRPr>
          </a:p>
        </p:txBody>
      </p:sp>
      <p:sp>
        <p:nvSpPr>
          <p:cNvPr id="19" name="文本框 32"/>
          <p:cNvSpPr txBox="1"/>
          <p:nvPr/>
        </p:nvSpPr>
        <p:spPr>
          <a:xfrm>
            <a:off x="4559264" y="3262436"/>
            <a:ext cx="4237916" cy="547370"/>
          </a:xfrm>
          <a:prstGeom prst="rect">
            <a:avLst/>
          </a:prstGeom>
          <a:noFill/>
        </p:spPr>
        <p:txBody>
          <a:bodyPr wrap="square" lIns="117994" tIns="58997" rIns="117994" bIns="58997" rtlCol="0">
            <a:spAutoFit/>
          </a:bodyPr>
          <a:lstStyle/>
          <a:p>
            <a:pPr defTabSz="913765"/>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建设目标思路</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6" name="组合 5"/>
          <p:cNvGrpSpPr/>
          <p:nvPr/>
        </p:nvGrpSpPr>
        <p:grpSpPr>
          <a:xfrm>
            <a:off x="3752850" y="2428733"/>
            <a:ext cx="3672698" cy="2992352"/>
            <a:chOff x="2543175" y="2428733"/>
            <a:chExt cx="3672698" cy="2992352"/>
          </a:xfrm>
        </p:grpSpPr>
        <p:grpSp>
          <p:nvGrpSpPr>
            <p:cNvPr id="5" name="组合 4"/>
            <p:cNvGrpSpPr/>
            <p:nvPr/>
          </p:nvGrpSpPr>
          <p:grpSpPr>
            <a:xfrm>
              <a:off x="2543175" y="4063179"/>
              <a:ext cx="3272231" cy="567331"/>
              <a:chOff x="2543175" y="4063179"/>
              <a:chExt cx="3272231" cy="567331"/>
            </a:xfrm>
          </p:grpSpPr>
          <p:sp>
            <p:nvSpPr>
              <p:cNvPr id="15" name="文本框 32"/>
              <p:cNvSpPr txBox="1"/>
              <p:nvPr/>
            </p:nvSpPr>
            <p:spPr>
              <a:xfrm>
                <a:off x="3357215" y="4063179"/>
                <a:ext cx="2458191" cy="547370"/>
              </a:xfrm>
              <a:prstGeom prst="rect">
                <a:avLst/>
              </a:prstGeom>
              <a:noFill/>
            </p:spPr>
            <p:txBody>
              <a:bodyPr wrap="square" lIns="117994" tIns="58997" rIns="117994" bIns="58997" rtlCol="0">
                <a:spAutoFit/>
              </a:bodyPr>
              <a:lstStyle/>
              <a:p>
                <a:pPr defTabSz="913765"/>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建设主要内容</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6" name="文本框 34"/>
              <p:cNvSpPr txBox="1"/>
              <p:nvPr/>
            </p:nvSpPr>
            <p:spPr>
              <a:xfrm>
                <a:off x="2543175" y="4083140"/>
                <a:ext cx="715901" cy="547370"/>
              </a:xfrm>
              <a:prstGeom prst="rect">
                <a:avLst/>
              </a:prstGeom>
              <a:noFill/>
            </p:spPr>
            <p:txBody>
              <a:bodyPr wrap="square" lIns="117994" tIns="58997" rIns="117994" bIns="58997" rtlCol="0">
                <a:spAutoFit/>
              </a:bodyPr>
              <a:lstStyle/>
              <a:p>
                <a:pPr defTabSz="913765"/>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三</a:t>
                </a:r>
              </a:p>
            </p:txBody>
          </p:sp>
        </p:grpSp>
        <p:sp>
          <p:nvSpPr>
            <p:cNvPr id="20" name="文本框 34"/>
            <p:cNvSpPr txBox="1"/>
            <p:nvPr/>
          </p:nvSpPr>
          <p:spPr>
            <a:xfrm>
              <a:off x="2543175" y="3251963"/>
              <a:ext cx="505986" cy="547370"/>
            </a:xfrm>
            <a:prstGeom prst="rect">
              <a:avLst/>
            </a:prstGeom>
            <a:noFill/>
          </p:spPr>
          <p:txBody>
            <a:bodyPr wrap="square" lIns="117994" tIns="58997" rIns="117994" bIns="58997" rtlCol="0">
              <a:spAutoFit/>
            </a:bodyPr>
            <a:lstStyle/>
            <a:p>
              <a:pPr defTabSz="913765"/>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二</a:t>
              </a:r>
            </a:p>
          </p:txBody>
        </p:sp>
        <p:sp>
          <p:nvSpPr>
            <p:cNvPr id="21" name="文本框 32"/>
            <p:cNvSpPr txBox="1"/>
            <p:nvPr/>
          </p:nvSpPr>
          <p:spPr>
            <a:xfrm>
              <a:off x="3285623" y="2428733"/>
              <a:ext cx="2930250" cy="547370"/>
            </a:xfrm>
            <a:prstGeom prst="rect">
              <a:avLst/>
            </a:prstGeom>
            <a:noFill/>
          </p:spPr>
          <p:txBody>
            <a:bodyPr wrap="square" lIns="117994" tIns="58997" rIns="117994" bIns="58997" rtlCol="0">
              <a:spAutoFit/>
            </a:bodyPr>
            <a:lstStyle/>
            <a:p>
              <a:pPr defTabSz="913765"/>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专业建设背景</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2" name="文本框 34"/>
            <p:cNvSpPr txBox="1"/>
            <p:nvPr/>
          </p:nvSpPr>
          <p:spPr>
            <a:xfrm>
              <a:off x="2576538" y="2432050"/>
              <a:ext cx="505986" cy="547370"/>
            </a:xfrm>
            <a:prstGeom prst="rect">
              <a:avLst/>
            </a:prstGeom>
            <a:noFill/>
          </p:spPr>
          <p:txBody>
            <a:bodyPr wrap="square" lIns="117994" tIns="58997" rIns="117994" bIns="58997" rtlCol="0">
              <a:spAutoFit/>
            </a:bodyPr>
            <a:lstStyle/>
            <a:p>
              <a:pPr defTabSz="913765"/>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一</a:t>
              </a:r>
            </a:p>
          </p:txBody>
        </p:sp>
        <p:grpSp>
          <p:nvGrpSpPr>
            <p:cNvPr id="13" name="组合 12"/>
            <p:cNvGrpSpPr/>
            <p:nvPr/>
          </p:nvGrpSpPr>
          <p:grpSpPr>
            <a:xfrm>
              <a:off x="2576537" y="4853754"/>
              <a:ext cx="3250965" cy="567331"/>
              <a:chOff x="2543175" y="4063179"/>
              <a:chExt cx="3250965" cy="567331"/>
            </a:xfrm>
          </p:grpSpPr>
          <p:sp>
            <p:nvSpPr>
              <p:cNvPr id="14" name="文本框 32"/>
              <p:cNvSpPr txBox="1"/>
              <p:nvPr/>
            </p:nvSpPr>
            <p:spPr>
              <a:xfrm>
                <a:off x="3335949" y="4063179"/>
                <a:ext cx="2458191" cy="550033"/>
              </a:xfrm>
              <a:prstGeom prst="rect">
                <a:avLst/>
              </a:prstGeom>
              <a:noFill/>
            </p:spPr>
            <p:txBody>
              <a:bodyPr wrap="square" lIns="117994" tIns="58997" rIns="117994" bIns="58997" rtlCol="0">
                <a:spAutoFit/>
              </a:bodyPr>
              <a:lstStyle/>
              <a:p>
                <a:pPr defTabSz="913765"/>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项目行动计划</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7" name="文本框 34"/>
              <p:cNvSpPr txBox="1"/>
              <p:nvPr/>
            </p:nvSpPr>
            <p:spPr>
              <a:xfrm>
                <a:off x="2543175" y="4083140"/>
                <a:ext cx="715901" cy="547370"/>
              </a:xfrm>
              <a:prstGeom prst="rect">
                <a:avLst/>
              </a:prstGeom>
              <a:noFill/>
            </p:spPr>
            <p:txBody>
              <a:bodyPr wrap="square" lIns="117994" tIns="58997" rIns="117994" bIns="58997" rtlCol="0">
                <a:spAutoFit/>
              </a:bodyPr>
              <a:lstStyle/>
              <a:p>
                <a:pPr defTabSz="913765"/>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四</a:t>
                </a:r>
              </a:p>
            </p:txBody>
          </p:sp>
        </p:grpSp>
      </p:grpSp>
      <p:sp>
        <p:nvSpPr>
          <p:cNvPr id="18" name="文本框 34"/>
          <p:cNvSpPr txBox="1"/>
          <p:nvPr/>
        </p:nvSpPr>
        <p:spPr>
          <a:xfrm>
            <a:off x="3827201" y="5573485"/>
            <a:ext cx="715901" cy="550033"/>
          </a:xfrm>
          <a:prstGeom prst="rect">
            <a:avLst/>
          </a:prstGeom>
          <a:noFill/>
        </p:spPr>
        <p:txBody>
          <a:bodyPr wrap="square" lIns="117994" tIns="58997" rIns="117994" bIns="58997" rtlCol="0">
            <a:spAutoFit/>
          </a:bodyPr>
          <a:lstStyle/>
          <a:p>
            <a:pPr defTabSz="913765"/>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五</a:t>
            </a:r>
          </a:p>
        </p:txBody>
      </p:sp>
      <p:sp>
        <p:nvSpPr>
          <p:cNvPr id="23" name="文本框 32"/>
          <p:cNvSpPr txBox="1"/>
          <p:nvPr/>
        </p:nvSpPr>
        <p:spPr>
          <a:xfrm>
            <a:off x="4593604" y="5556187"/>
            <a:ext cx="2458191" cy="550033"/>
          </a:xfrm>
          <a:prstGeom prst="rect">
            <a:avLst/>
          </a:prstGeom>
          <a:noFill/>
        </p:spPr>
        <p:txBody>
          <a:bodyPr wrap="square" lIns="117994" tIns="58997" rIns="117994" bIns="58997" rtlCol="0">
            <a:spAutoFit/>
          </a:bodyPr>
          <a:lstStyle/>
          <a:p>
            <a:pPr defTabSz="913765"/>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项目建设案例</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Tree>
    <p:extLst>
      <p:ext uri="{BB962C8B-B14F-4D97-AF65-F5344CB8AC3E}">
        <p14:creationId xmlns:p14="http://schemas.microsoft.com/office/powerpoint/2010/main" val="242767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14363" y="1275383"/>
            <a:ext cx="4344937" cy="400110"/>
          </a:xfrm>
          <a:prstGeom prst="rect">
            <a:avLst/>
          </a:prstGeom>
        </p:spPr>
        <p:txBody>
          <a:bodyPr wrap="square">
            <a:spAutoFit/>
          </a:bodyPr>
          <a:lstStyle/>
          <a:p>
            <a:r>
              <a:rPr lang="en-US" altLang="zh-CN" sz="2000" b="1" dirty="0" smtClean="0">
                <a:solidFill>
                  <a:srgbClr val="C00000"/>
                </a:solidFill>
                <a:latin typeface="微软雅黑" pitchFamily="34" charset="-122"/>
                <a:ea typeface="微软雅黑" pitchFamily="34" charset="-122"/>
              </a:rPr>
              <a:t>1. </a:t>
            </a:r>
            <a:r>
              <a:rPr lang="zh-CN" altLang="en-US" sz="2000" b="1" dirty="0" smtClean="0">
                <a:solidFill>
                  <a:srgbClr val="C00000"/>
                </a:solidFill>
                <a:latin typeface="微软雅黑" pitchFamily="34" charset="-122"/>
                <a:ea typeface="微软雅黑" pitchFamily="34" charset="-122"/>
              </a:rPr>
              <a:t>搭建产教融合师资队伍培训体系</a:t>
            </a:r>
            <a:endParaRPr lang="zh-CN" altLang="en-US" sz="2000" b="1" dirty="0">
              <a:solidFill>
                <a:srgbClr val="C00000"/>
              </a:solidFill>
              <a:latin typeface="微软雅黑" pitchFamily="34" charset="-122"/>
              <a:ea typeface="微软雅黑" pitchFamily="34" charset="-122"/>
            </a:endParaRPr>
          </a:p>
        </p:txBody>
      </p:sp>
      <p:grpSp>
        <p:nvGrpSpPr>
          <p:cNvPr id="3" name="组合 31"/>
          <p:cNvGrpSpPr/>
          <p:nvPr/>
        </p:nvGrpSpPr>
        <p:grpSpPr>
          <a:xfrm>
            <a:off x="975538" y="1858803"/>
            <a:ext cx="10240923" cy="4135598"/>
            <a:chOff x="1094686" y="2093780"/>
            <a:chExt cx="11491702" cy="4777000"/>
          </a:xfrm>
        </p:grpSpPr>
        <p:sp>
          <p:nvSpPr>
            <p:cNvPr id="33" name="矩形 32"/>
            <p:cNvSpPr/>
            <p:nvPr/>
          </p:nvSpPr>
          <p:spPr>
            <a:xfrm>
              <a:off x="4012894" y="3561453"/>
              <a:ext cx="2723905" cy="2985932"/>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3279715" y="3096740"/>
              <a:ext cx="896618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4126390" y="2793368"/>
              <a:ext cx="2448000" cy="576000"/>
            </a:xfrm>
            <a:prstGeom prst="roundRect">
              <a:avLst/>
            </a:prstGeom>
            <a:solidFill>
              <a:srgbClr val="659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微软雅黑" panose="020B0503020204020204" pitchFamily="34" charset="-122"/>
                  <a:ea typeface="微软雅黑" panose="020B0503020204020204" pitchFamily="34" charset="-122"/>
                </a:rPr>
                <a:t>师资队伍建设</a:t>
              </a:r>
            </a:p>
          </p:txBody>
        </p:sp>
        <p:sp>
          <p:nvSpPr>
            <p:cNvPr id="37" name="圆角矩形 36"/>
            <p:cNvSpPr/>
            <p:nvPr/>
          </p:nvSpPr>
          <p:spPr>
            <a:xfrm>
              <a:off x="7056829" y="2793368"/>
              <a:ext cx="2448000" cy="5760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微软雅黑" panose="020B0503020204020204" pitchFamily="34" charset="-122"/>
                  <a:ea typeface="微软雅黑" panose="020B0503020204020204" pitchFamily="34" charset="-122"/>
                </a:rPr>
                <a:t>师资培养</a:t>
              </a:r>
            </a:p>
          </p:txBody>
        </p:sp>
        <p:sp>
          <p:nvSpPr>
            <p:cNvPr id="38" name="圆角矩形 37"/>
            <p:cNvSpPr/>
            <p:nvPr/>
          </p:nvSpPr>
          <p:spPr>
            <a:xfrm>
              <a:off x="9975980" y="2793368"/>
              <a:ext cx="2448000" cy="576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微软雅黑" panose="020B0503020204020204" pitchFamily="34" charset="-122"/>
                  <a:ea typeface="微软雅黑" panose="020B0503020204020204" pitchFamily="34" charset="-122"/>
                </a:rPr>
                <a:t>师资管理</a:t>
              </a:r>
            </a:p>
          </p:txBody>
        </p:sp>
        <p:sp>
          <p:nvSpPr>
            <p:cNvPr id="39" name="矩形 38"/>
            <p:cNvSpPr/>
            <p:nvPr/>
          </p:nvSpPr>
          <p:spPr>
            <a:xfrm>
              <a:off x="4126390" y="2093780"/>
              <a:ext cx="5378439" cy="4800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smtClean="0">
                  <a:latin typeface="微软雅黑" panose="020B0503020204020204" pitchFamily="34" charset="-122"/>
                  <a:ea typeface="微软雅黑" panose="020B0503020204020204" pitchFamily="34" charset="-122"/>
                </a:rPr>
                <a:t>政校企行协同    搭建师资培训体系</a:t>
              </a:r>
              <a:endParaRPr lang="zh-CN" altLang="en-US" b="1" dirty="0">
                <a:latin typeface="微软雅黑" panose="020B0503020204020204" pitchFamily="34" charset="-122"/>
                <a:ea typeface="微软雅黑" panose="020B0503020204020204" pitchFamily="34" charset="-122"/>
              </a:endParaRPr>
            </a:p>
          </p:txBody>
        </p:sp>
        <p:sp>
          <p:nvSpPr>
            <p:cNvPr id="40" name="矩形 39"/>
            <p:cNvSpPr/>
            <p:nvPr/>
          </p:nvSpPr>
          <p:spPr>
            <a:xfrm>
              <a:off x="4140519" y="4306077"/>
              <a:ext cx="2543256" cy="2491353"/>
            </a:xfrm>
            <a:prstGeom prst="rect">
              <a:avLst/>
            </a:prstGeom>
            <a:solidFill>
              <a:srgbClr val="659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1974" indent="-251974">
                <a:lnSpc>
                  <a:spcPts val="2000"/>
                </a:lnSpc>
                <a:spcBef>
                  <a:spcPts val="679"/>
                </a:spcBef>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选拔和引进优质师资：学科带头人、骨干教师、技术技能大师</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251974" indent="-251974">
                <a:lnSpc>
                  <a:spcPts val="2000"/>
                </a:lnSpc>
                <a:spcBef>
                  <a:spcPts val="679"/>
                </a:spcBef>
                <a:buFont typeface="Wingdings" panose="05000000000000000000" pitchFamily="2" charset="2"/>
                <a:buChar char="ü"/>
              </a:pPr>
              <a:r>
                <a:rPr lang="zh-CN" altLang="en-US" sz="1600" b="1" dirty="0" smtClean="0">
                  <a:latin typeface="微软雅黑" panose="020B0503020204020204" pitchFamily="34" charset="-122"/>
                  <a:ea typeface="微软雅黑" panose="020B0503020204020204" pitchFamily="34" charset="-122"/>
                </a:rPr>
                <a:t>加强教</a:t>
              </a:r>
              <a:r>
                <a:rPr lang="zh-CN" altLang="en-US" sz="1600" b="1" dirty="0">
                  <a:latin typeface="微软雅黑" panose="020B0503020204020204" pitchFamily="34" charset="-122"/>
                  <a:ea typeface="微软雅黑" panose="020B0503020204020204" pitchFamily="34" charset="-122"/>
                </a:rPr>
                <a:t>师国际</a:t>
              </a:r>
              <a:r>
                <a:rPr lang="zh-CN" altLang="en-US" sz="1600" b="1" dirty="0" smtClean="0">
                  <a:latin typeface="微软雅黑" panose="020B0503020204020204" pitchFamily="34" charset="-122"/>
                  <a:ea typeface="微软雅黑" panose="020B0503020204020204" pitchFamily="34" charset="-122"/>
                </a:rPr>
                <a:t>化培养</a:t>
              </a:r>
              <a:endParaRPr lang="en-US" altLang="zh-CN" sz="1600" b="1" dirty="0">
                <a:latin typeface="微软雅黑" panose="020B0503020204020204" pitchFamily="34" charset="-122"/>
                <a:ea typeface="微软雅黑" panose="020B0503020204020204" pitchFamily="34" charset="-122"/>
              </a:endParaRPr>
            </a:p>
            <a:p>
              <a:pPr marL="251974" indent="-251974">
                <a:lnSpc>
                  <a:spcPts val="2000"/>
                </a:lnSpc>
                <a:spcBef>
                  <a:spcPts val="679"/>
                </a:spcBef>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加强海外优质人才引进</a:t>
              </a:r>
              <a:endParaRPr lang="en-US" altLang="zh-CN" sz="1600" b="1" dirty="0">
                <a:latin typeface="微软雅黑" panose="020B0503020204020204" pitchFamily="34" charset="-122"/>
                <a:ea typeface="微软雅黑" panose="020B0503020204020204" pitchFamily="34" charset="-122"/>
              </a:endParaRPr>
            </a:p>
          </p:txBody>
        </p:sp>
        <p:sp>
          <p:nvSpPr>
            <p:cNvPr id="41" name="矩形 40"/>
            <p:cNvSpPr/>
            <p:nvPr/>
          </p:nvSpPr>
          <p:spPr>
            <a:xfrm>
              <a:off x="4126389" y="3559401"/>
              <a:ext cx="2543135" cy="641496"/>
            </a:xfrm>
            <a:prstGeom prst="rect">
              <a:avLst/>
            </a:prstGeom>
            <a:solidFill>
              <a:srgbClr val="659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ts val="1940"/>
                </a:lnSpc>
              </a:pPr>
              <a:r>
                <a:rPr lang="zh-CN" altLang="en-US" b="1" dirty="0">
                  <a:solidFill>
                    <a:srgbClr val="C00000"/>
                  </a:solidFill>
                  <a:latin typeface="微软雅黑" pitchFamily="34" charset="-122"/>
                  <a:ea typeface="微软雅黑" pitchFamily="34" charset="-122"/>
                </a:rPr>
                <a:t>优质师资</a:t>
              </a:r>
              <a:endParaRPr lang="en-US" altLang="zh-CN" b="1" dirty="0">
                <a:solidFill>
                  <a:srgbClr val="C00000"/>
                </a:solidFill>
                <a:latin typeface="微软雅黑" pitchFamily="34" charset="-122"/>
                <a:ea typeface="微软雅黑" pitchFamily="34" charset="-122"/>
              </a:endParaRPr>
            </a:p>
            <a:p>
              <a:pPr algn="ctr">
                <a:lnSpc>
                  <a:spcPts val="1940"/>
                </a:lnSpc>
              </a:pPr>
              <a:r>
                <a:rPr lang="zh-CN" altLang="en-US" b="1" dirty="0">
                  <a:solidFill>
                    <a:srgbClr val="C00000"/>
                  </a:solidFill>
                  <a:latin typeface="微软雅黑" pitchFamily="34" charset="-122"/>
                  <a:ea typeface="微软雅黑" pitchFamily="34" charset="-122"/>
                </a:rPr>
                <a:t>教学能力</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技艺水平</a:t>
              </a:r>
            </a:p>
          </p:txBody>
        </p:sp>
        <p:sp>
          <p:nvSpPr>
            <p:cNvPr id="42" name="矩形 41"/>
            <p:cNvSpPr/>
            <p:nvPr/>
          </p:nvSpPr>
          <p:spPr>
            <a:xfrm>
              <a:off x="7056829" y="4306076"/>
              <a:ext cx="2648183" cy="25500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1974" indent="-251974">
                <a:lnSpc>
                  <a:spcPts val="2000"/>
                </a:lnSpc>
                <a:spcBef>
                  <a:spcPts val="679"/>
                </a:spcBef>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（跨）专业技能</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教学理念和方法</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文化</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国际语言</a:t>
              </a:r>
              <a:endParaRPr lang="en-US" altLang="zh-CN" sz="1600" b="1" dirty="0">
                <a:latin typeface="微软雅黑" panose="020B0503020204020204" pitchFamily="34" charset="-122"/>
                <a:ea typeface="微软雅黑" panose="020B0503020204020204" pitchFamily="34" charset="-122"/>
              </a:endParaRPr>
            </a:p>
            <a:p>
              <a:pPr marL="251974" indent="-251974">
                <a:lnSpc>
                  <a:spcPts val="2000"/>
                </a:lnSpc>
                <a:spcBef>
                  <a:spcPts val="679"/>
                </a:spcBef>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培训与取证</a:t>
              </a:r>
            </a:p>
            <a:p>
              <a:pPr marL="251974" indent="-251974">
                <a:lnSpc>
                  <a:spcPts val="2000"/>
                </a:lnSpc>
                <a:spcBef>
                  <a:spcPts val="679"/>
                </a:spcBef>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企业挂职锻炼</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实践进修</a:t>
              </a:r>
            </a:p>
            <a:p>
              <a:pPr marL="251974" indent="-251974">
                <a:lnSpc>
                  <a:spcPts val="2000"/>
                </a:lnSpc>
                <a:spcBef>
                  <a:spcPts val="679"/>
                </a:spcBef>
                <a:buFont typeface="Wingdings" panose="05000000000000000000" pitchFamily="2" charset="2"/>
                <a:buChar char="ü"/>
              </a:pPr>
              <a:r>
                <a:rPr lang="zh-CN" altLang="en-US" sz="1600" b="1" dirty="0" smtClean="0">
                  <a:latin typeface="微软雅黑" panose="020B0503020204020204" pitchFamily="34" charset="-122"/>
                  <a:ea typeface="微软雅黑" panose="020B0503020204020204" pitchFamily="34" charset="-122"/>
                </a:rPr>
                <a:t>学</a:t>
              </a:r>
              <a:r>
                <a:rPr lang="zh-CN" altLang="en-US" sz="1600" b="1" dirty="0">
                  <a:latin typeface="微软雅黑" panose="020B0503020204020204" pitchFamily="34" charset="-122"/>
                  <a:ea typeface="微软雅黑" panose="020B0503020204020204" pitchFamily="34" charset="-122"/>
                </a:rPr>
                <a:t>位研修计划</a:t>
              </a:r>
            </a:p>
          </p:txBody>
        </p:sp>
        <p:sp>
          <p:nvSpPr>
            <p:cNvPr id="43" name="矩形 42"/>
            <p:cNvSpPr/>
            <p:nvPr/>
          </p:nvSpPr>
          <p:spPr>
            <a:xfrm>
              <a:off x="9975980" y="4306078"/>
              <a:ext cx="2593507" cy="25647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1974" indent="-251974">
                <a:lnSpc>
                  <a:spcPts val="2000"/>
                </a:lnSpc>
                <a:spcBef>
                  <a:spcPts val="679"/>
                </a:spcBef>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用人与管理体制机制</a:t>
              </a:r>
              <a:endParaRPr lang="en-US" altLang="zh-CN" sz="1600" b="1" dirty="0">
                <a:latin typeface="微软雅黑" panose="020B0503020204020204" pitchFamily="34" charset="-122"/>
                <a:ea typeface="微软雅黑" panose="020B0503020204020204" pitchFamily="34" charset="-122"/>
              </a:endParaRPr>
            </a:p>
            <a:p>
              <a:pPr marL="251974" indent="-251974">
                <a:lnSpc>
                  <a:spcPts val="2000"/>
                </a:lnSpc>
                <a:spcBef>
                  <a:spcPts val="679"/>
                </a:spcBef>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教研科研，协同创新</a:t>
              </a:r>
              <a:endParaRPr lang="en-US" altLang="zh-CN" sz="1600" b="1" dirty="0">
                <a:latin typeface="微软雅黑" panose="020B0503020204020204" pitchFamily="34" charset="-122"/>
                <a:ea typeface="微软雅黑" panose="020B0503020204020204" pitchFamily="34" charset="-122"/>
              </a:endParaRPr>
            </a:p>
            <a:p>
              <a:pPr marL="251974" indent="-251974">
                <a:lnSpc>
                  <a:spcPts val="2000"/>
                </a:lnSpc>
                <a:spcBef>
                  <a:spcPts val="679"/>
                </a:spcBef>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创新创业</a:t>
              </a:r>
              <a:endParaRPr lang="en-US" altLang="zh-CN" sz="1600" b="1" dirty="0">
                <a:latin typeface="微软雅黑" panose="020B0503020204020204" pitchFamily="34" charset="-122"/>
                <a:ea typeface="微软雅黑" panose="020B0503020204020204" pitchFamily="34" charset="-122"/>
              </a:endParaRPr>
            </a:p>
            <a:p>
              <a:pPr marL="251974" indent="-251974">
                <a:lnSpc>
                  <a:spcPts val="2000"/>
                </a:lnSpc>
                <a:spcBef>
                  <a:spcPts val="679"/>
                </a:spcBef>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绩效考核激励制度</a:t>
              </a:r>
            </a:p>
          </p:txBody>
        </p:sp>
        <p:sp>
          <p:nvSpPr>
            <p:cNvPr id="44" name="矩形 43"/>
            <p:cNvSpPr/>
            <p:nvPr/>
          </p:nvSpPr>
          <p:spPr>
            <a:xfrm>
              <a:off x="7056829" y="3567095"/>
              <a:ext cx="2534174" cy="64847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ts val="1940"/>
                </a:lnSpc>
              </a:pPr>
              <a:r>
                <a:rPr lang="zh-CN" altLang="en-US" b="1" dirty="0">
                  <a:solidFill>
                    <a:srgbClr val="C00000"/>
                  </a:solidFill>
                  <a:latin typeface="微软雅黑" pitchFamily="34" charset="-122"/>
                  <a:ea typeface="微软雅黑" pitchFamily="34" charset="-122"/>
                </a:rPr>
                <a:t>素质提升</a:t>
              </a:r>
            </a:p>
            <a:p>
              <a:pPr algn="ctr">
                <a:lnSpc>
                  <a:spcPts val="1940"/>
                </a:lnSpc>
              </a:pPr>
              <a:r>
                <a:rPr lang="zh-CN" altLang="en-US" b="1" dirty="0">
                  <a:solidFill>
                    <a:srgbClr val="C00000"/>
                  </a:solidFill>
                  <a:latin typeface="微软雅黑" pitchFamily="34" charset="-122"/>
                  <a:ea typeface="微软雅黑" pitchFamily="34" charset="-122"/>
                </a:rPr>
                <a:t>教学水平</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实践技能</a:t>
              </a:r>
            </a:p>
          </p:txBody>
        </p:sp>
        <p:sp>
          <p:nvSpPr>
            <p:cNvPr id="45" name="矩形 44"/>
            <p:cNvSpPr/>
            <p:nvPr/>
          </p:nvSpPr>
          <p:spPr>
            <a:xfrm>
              <a:off x="9975980" y="3567095"/>
              <a:ext cx="2508001" cy="6484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ts val="1940"/>
                </a:lnSpc>
              </a:pPr>
              <a:r>
                <a:rPr lang="zh-CN" altLang="en-US" b="1" dirty="0">
                  <a:solidFill>
                    <a:srgbClr val="C00000"/>
                  </a:solidFill>
                  <a:latin typeface="微软雅黑" pitchFamily="34" charset="-122"/>
                  <a:ea typeface="微软雅黑" pitchFamily="34" charset="-122"/>
                </a:rPr>
                <a:t>价值实现</a:t>
              </a:r>
              <a:endParaRPr lang="en-US" altLang="zh-CN" b="1" dirty="0">
                <a:solidFill>
                  <a:srgbClr val="C00000"/>
                </a:solidFill>
                <a:latin typeface="微软雅黑" pitchFamily="34" charset="-122"/>
                <a:ea typeface="微软雅黑" pitchFamily="34" charset="-122"/>
              </a:endParaRPr>
            </a:p>
            <a:p>
              <a:pPr algn="ctr">
                <a:lnSpc>
                  <a:spcPts val="1940"/>
                </a:lnSpc>
              </a:pPr>
              <a:r>
                <a:rPr lang="zh-CN" altLang="en-US" b="1" dirty="0">
                  <a:solidFill>
                    <a:srgbClr val="C00000"/>
                  </a:solidFill>
                  <a:latin typeface="微软雅黑" pitchFamily="34" charset="-122"/>
                  <a:ea typeface="微软雅黑" pitchFamily="34" charset="-122"/>
                </a:rPr>
                <a:t>教研活动</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激励机制</a:t>
              </a:r>
            </a:p>
          </p:txBody>
        </p:sp>
        <p:sp>
          <p:nvSpPr>
            <p:cNvPr id="46" name="矩形 45"/>
            <p:cNvSpPr/>
            <p:nvPr/>
          </p:nvSpPr>
          <p:spPr>
            <a:xfrm>
              <a:off x="6943333" y="3559402"/>
              <a:ext cx="2723905" cy="3252698"/>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微软雅黑" panose="020B0503020204020204" pitchFamily="34" charset="-122"/>
                <a:ea typeface="微软雅黑" panose="020B0503020204020204" pitchFamily="34" charset="-122"/>
              </a:endParaRPr>
            </a:p>
          </p:txBody>
        </p:sp>
        <p:sp>
          <p:nvSpPr>
            <p:cNvPr id="47" name="矩形 46"/>
            <p:cNvSpPr/>
            <p:nvPr/>
          </p:nvSpPr>
          <p:spPr>
            <a:xfrm>
              <a:off x="9862483" y="3559402"/>
              <a:ext cx="2723905" cy="3311376"/>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微软雅黑" panose="020B0503020204020204" pitchFamily="34" charset="-122"/>
                <a:ea typeface="微软雅黑" panose="020B0503020204020204" pitchFamily="34" charset="-122"/>
              </a:endParaRPr>
            </a:p>
          </p:txBody>
        </p:sp>
        <p:sp>
          <p:nvSpPr>
            <p:cNvPr id="48" name="矩形 47"/>
            <p:cNvSpPr/>
            <p:nvPr/>
          </p:nvSpPr>
          <p:spPr>
            <a:xfrm>
              <a:off x="1094686" y="3567096"/>
              <a:ext cx="2723905" cy="2985932"/>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微软雅黑" panose="020B0503020204020204" pitchFamily="34" charset="-122"/>
                <a:ea typeface="微软雅黑" panose="020B0503020204020204" pitchFamily="34" charset="-122"/>
              </a:endParaRPr>
            </a:p>
          </p:txBody>
        </p:sp>
        <p:sp>
          <p:nvSpPr>
            <p:cNvPr id="49" name="圆角矩形 48"/>
            <p:cNvSpPr/>
            <p:nvPr/>
          </p:nvSpPr>
          <p:spPr>
            <a:xfrm>
              <a:off x="1208182" y="2799011"/>
              <a:ext cx="2448000" cy="576000"/>
            </a:xfrm>
            <a:prstGeom prst="roundRect">
              <a:avLst/>
            </a:prstGeom>
            <a:solidFill>
              <a:srgbClr val="7DA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微软雅黑" panose="020B0503020204020204" pitchFamily="34" charset="-122"/>
                  <a:ea typeface="微软雅黑" panose="020B0503020204020204" pitchFamily="34" charset="-122"/>
                </a:rPr>
                <a:t>师资资源池</a:t>
              </a:r>
            </a:p>
          </p:txBody>
        </p:sp>
        <p:sp>
          <p:nvSpPr>
            <p:cNvPr id="50" name="矩形 49"/>
            <p:cNvSpPr/>
            <p:nvPr/>
          </p:nvSpPr>
          <p:spPr>
            <a:xfrm>
              <a:off x="1208182" y="4306077"/>
              <a:ext cx="2448000" cy="2550031"/>
            </a:xfrm>
            <a:prstGeom prst="rect">
              <a:avLst/>
            </a:prstGeom>
            <a:solidFill>
              <a:srgbClr val="7DA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51974" indent="-251974">
                <a:lnSpc>
                  <a:spcPts val="2000"/>
                </a:lnSpc>
                <a:spcBef>
                  <a:spcPts val="679"/>
                </a:spcBef>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构建专业群内部及校企合作师资共享机制</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251974" indent="-251974">
                <a:lnSpc>
                  <a:spcPts val="2000"/>
                </a:lnSpc>
                <a:spcBef>
                  <a:spcPts val="679"/>
                </a:spcBef>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政校企行协同推进学校师资资源池和共享平台建设</a:t>
              </a:r>
              <a:endParaRPr lang="en-US" altLang="zh-CN" sz="1600" b="1" dirty="0">
                <a:latin typeface="微软雅黑" panose="020B0503020204020204" pitchFamily="34" charset="-122"/>
                <a:ea typeface="微软雅黑" panose="020B0503020204020204" pitchFamily="34" charset="-122"/>
              </a:endParaRPr>
            </a:p>
          </p:txBody>
        </p:sp>
        <p:sp>
          <p:nvSpPr>
            <p:cNvPr id="51" name="矩形 50"/>
            <p:cNvSpPr/>
            <p:nvPr/>
          </p:nvSpPr>
          <p:spPr>
            <a:xfrm>
              <a:off x="1208182" y="3567096"/>
              <a:ext cx="2448000" cy="684000"/>
            </a:xfrm>
            <a:prstGeom prst="rect">
              <a:avLst/>
            </a:prstGeom>
            <a:solidFill>
              <a:srgbClr val="7DA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ts val="1940"/>
                </a:lnSpc>
              </a:pPr>
              <a:r>
                <a:rPr lang="zh-CN" altLang="en-US" b="1" dirty="0">
                  <a:solidFill>
                    <a:srgbClr val="C00000"/>
                  </a:solidFill>
                  <a:latin typeface="微软雅黑" pitchFamily="34" charset="-122"/>
                  <a:ea typeface="微软雅黑" pitchFamily="34" charset="-122"/>
                </a:rPr>
                <a:t>资源共享</a:t>
              </a:r>
              <a:endParaRPr lang="en-US" altLang="zh-CN" b="1" dirty="0">
                <a:solidFill>
                  <a:srgbClr val="C00000"/>
                </a:solidFill>
                <a:latin typeface="微软雅黑" pitchFamily="34" charset="-122"/>
                <a:ea typeface="微软雅黑" pitchFamily="34" charset="-122"/>
              </a:endParaRPr>
            </a:p>
            <a:p>
              <a:pPr algn="ctr">
                <a:lnSpc>
                  <a:spcPts val="1940"/>
                </a:lnSpc>
              </a:pPr>
              <a:r>
                <a:rPr lang="zh-CN" altLang="en-US" b="1" dirty="0">
                  <a:solidFill>
                    <a:srgbClr val="C00000"/>
                  </a:solidFill>
                  <a:latin typeface="微软雅黑" pitchFamily="34" charset="-122"/>
                  <a:ea typeface="微软雅黑" pitchFamily="34" charset="-122"/>
                </a:rPr>
                <a:t>资源池</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共享平台</a:t>
              </a:r>
            </a:p>
          </p:txBody>
        </p:sp>
      </p:grpSp>
      <p:sp>
        <p:nvSpPr>
          <p:cNvPr id="31" name="MH_Other_5"/>
          <p:cNvSpPr>
            <a:spLocks noChangeArrowheads="1"/>
          </p:cNvSpPr>
          <p:nvPr>
            <p:custDataLst>
              <p:tags r:id="rId1"/>
            </p:custDataLst>
          </p:nvPr>
        </p:nvSpPr>
        <p:spPr bwMode="auto">
          <a:xfrm>
            <a:off x="232286" y="652730"/>
            <a:ext cx="4212123" cy="55377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5588" tIns="42794" rIns="85588" bIns="42794" anchor="ctr"/>
          <a:lstStyle/>
          <a:p>
            <a:pPr marL="0" lvl="1" defTabSz="746125">
              <a:spcBef>
                <a:spcPct val="0"/>
              </a:spcBef>
              <a:spcAft>
                <a:spcPts val="600"/>
              </a:spcAft>
            </a:pPr>
            <a:r>
              <a:rPr lang="zh-CN" altLang="en-US" sz="2400" b="1" dirty="0" smtClean="0">
                <a:solidFill>
                  <a:schemeClr val="bg1"/>
                </a:solidFill>
                <a:latin typeface="微软雅黑" pitchFamily="34" charset="-122"/>
                <a:ea typeface="微软雅黑" pitchFamily="34" charset="-122"/>
              </a:rPr>
              <a:t>（三）现代技术强化师资培训</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38561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16</a:t>
            </a:r>
            <a:endParaRPr lang="zh-CN" altLang="en-US" sz="1600" b="1" dirty="0">
              <a:solidFill>
                <a:prstClr val="white"/>
              </a:solidFill>
            </a:endParaRPr>
          </a:p>
        </p:txBody>
      </p:sp>
      <p:cxnSp>
        <p:nvCxnSpPr>
          <p:cNvPr id="32" name="直接连接符 31"/>
          <p:cNvCxnSpPr/>
          <p:nvPr/>
        </p:nvCxnSpPr>
        <p:spPr>
          <a:xfrm>
            <a:off x="1768416" y="404813"/>
            <a:ext cx="97396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51"/>
          <p:cNvGrpSpPr/>
          <p:nvPr/>
        </p:nvGrpSpPr>
        <p:grpSpPr>
          <a:xfrm>
            <a:off x="1576227" y="1983879"/>
            <a:ext cx="2669789" cy="2775924"/>
            <a:chOff x="0" y="0"/>
            <a:chExt cx="2519680" cy="2519679"/>
          </a:xfrm>
        </p:grpSpPr>
        <p:grpSp>
          <p:nvGrpSpPr>
            <p:cNvPr id="4" name="组合 52"/>
            <p:cNvGrpSpPr>
              <a:grpSpLocks/>
            </p:cNvGrpSpPr>
            <p:nvPr/>
          </p:nvGrpSpPr>
          <p:grpSpPr>
            <a:xfrm>
              <a:off x="0" y="0"/>
              <a:ext cx="2519680" cy="2519679"/>
              <a:chOff x="0" y="0"/>
              <a:chExt cx="2238375" cy="2295525"/>
            </a:xfrm>
          </p:grpSpPr>
          <p:sp>
            <p:nvSpPr>
              <p:cNvPr id="55" name="六边形 54"/>
              <p:cNvSpPr/>
              <p:nvPr/>
            </p:nvSpPr>
            <p:spPr>
              <a:xfrm>
                <a:off x="704850" y="0"/>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lnSpc>
                    <a:spcPts val="1700"/>
                  </a:lnSpc>
                </a:pPr>
                <a:r>
                  <a:rPr lang="zh-CN" altLang="en-US" sz="1400" kern="100" dirty="0">
                    <a:latin typeface="微软雅黑" panose="020B0503020204020204" pitchFamily="34" charset="-122"/>
                    <a:ea typeface="微软雅黑" panose="020B0503020204020204" pitchFamily="34" charset="-122"/>
                    <a:cs typeface="Times New Roman"/>
                  </a:rPr>
                  <a:t>培训与</a:t>
                </a:r>
              </a:p>
              <a:p>
                <a:pPr algn="ctr">
                  <a:lnSpc>
                    <a:spcPts val="1700"/>
                  </a:lnSpc>
                </a:pPr>
                <a:r>
                  <a:rPr lang="zh-CN" altLang="en-US" sz="1400" kern="100" dirty="0">
                    <a:latin typeface="微软雅黑" panose="020B0503020204020204" pitchFamily="34" charset="-122"/>
                    <a:ea typeface="微软雅黑" panose="020B0503020204020204" pitchFamily="34" charset="-122"/>
                    <a:cs typeface="Times New Roman"/>
                  </a:rPr>
                  <a:t>取证</a:t>
                </a:r>
              </a:p>
            </p:txBody>
          </p:sp>
          <p:sp>
            <p:nvSpPr>
              <p:cNvPr id="56" name="六边形 55"/>
              <p:cNvSpPr/>
              <p:nvPr/>
            </p:nvSpPr>
            <p:spPr>
              <a:xfrm>
                <a:off x="1390650" y="390525"/>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400" kern="100" dirty="0">
                    <a:latin typeface="微软雅黑" panose="020B0503020204020204" pitchFamily="34" charset="-122"/>
                    <a:ea typeface="微软雅黑" panose="020B0503020204020204" pitchFamily="34" charset="-122"/>
                    <a:cs typeface="Times New Roman"/>
                  </a:rPr>
                  <a:t>学位研修计划</a:t>
                </a:r>
              </a:p>
            </p:txBody>
          </p:sp>
          <p:sp>
            <p:nvSpPr>
              <p:cNvPr id="57" name="六边形 56"/>
              <p:cNvSpPr/>
              <p:nvPr/>
            </p:nvSpPr>
            <p:spPr>
              <a:xfrm>
                <a:off x="9525" y="390525"/>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400" kern="100" dirty="0">
                    <a:latin typeface="微软雅黑" panose="020B0503020204020204" pitchFamily="34" charset="-122"/>
                    <a:ea typeface="微软雅黑" panose="020B0503020204020204" pitchFamily="34" charset="-122"/>
                    <a:cs typeface="Times New Roman"/>
                  </a:rPr>
                  <a:t>企业实践进修</a:t>
                </a:r>
              </a:p>
              <a:p>
                <a:pPr algn="ctr"/>
                <a:r>
                  <a:rPr lang="en-US" sz="1400" kern="100" dirty="0">
                    <a:latin typeface="微软雅黑" panose="020B0503020204020204" pitchFamily="34" charset="-122"/>
                    <a:ea typeface="微软雅黑" panose="020B0503020204020204" pitchFamily="34" charset="-122"/>
                    <a:cs typeface="Times New Roman"/>
                  </a:rPr>
                  <a:t> </a:t>
                </a:r>
                <a:endParaRPr lang="zh-CN" altLang="en-US" sz="1400" kern="100" dirty="0">
                  <a:latin typeface="微软雅黑" panose="020B0503020204020204" pitchFamily="34" charset="-122"/>
                  <a:ea typeface="微软雅黑" panose="020B0503020204020204" pitchFamily="34" charset="-122"/>
                  <a:cs typeface="Times New Roman"/>
                </a:endParaRPr>
              </a:p>
            </p:txBody>
          </p:sp>
          <p:sp>
            <p:nvSpPr>
              <p:cNvPr id="58" name="六边形 57"/>
              <p:cNvSpPr/>
              <p:nvPr/>
            </p:nvSpPr>
            <p:spPr>
              <a:xfrm>
                <a:off x="1371600" y="1171575"/>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400" kern="100">
                    <a:latin typeface="微软雅黑" panose="020B0503020204020204" pitchFamily="34" charset="-122"/>
                    <a:ea typeface="微软雅黑" panose="020B0503020204020204" pitchFamily="34" charset="-122"/>
                    <a:cs typeface="Times New Roman"/>
                  </a:rPr>
                  <a:t>境外考</a:t>
                </a:r>
              </a:p>
              <a:p>
                <a:pPr algn="ctr"/>
                <a:r>
                  <a:rPr lang="zh-CN" altLang="en-US" sz="1400" kern="100">
                    <a:latin typeface="微软雅黑" panose="020B0503020204020204" pitchFamily="34" charset="-122"/>
                    <a:ea typeface="微软雅黑" panose="020B0503020204020204" pitchFamily="34" charset="-122"/>
                    <a:cs typeface="Times New Roman"/>
                  </a:rPr>
                  <a:t>察交流</a:t>
                </a:r>
              </a:p>
            </p:txBody>
          </p:sp>
          <p:sp>
            <p:nvSpPr>
              <p:cNvPr id="59" name="六边形 58"/>
              <p:cNvSpPr/>
              <p:nvPr/>
            </p:nvSpPr>
            <p:spPr>
              <a:xfrm>
                <a:off x="685800" y="1552575"/>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400" kern="100">
                    <a:latin typeface="微软雅黑" panose="020B0503020204020204" pitchFamily="34" charset="-122"/>
                    <a:ea typeface="微软雅黑" panose="020B0503020204020204" pitchFamily="34" charset="-122"/>
                    <a:cs typeface="Times New Roman"/>
                  </a:rPr>
                  <a:t>会议论</a:t>
                </a:r>
              </a:p>
              <a:p>
                <a:pPr algn="ctr"/>
                <a:r>
                  <a:rPr lang="zh-CN" altLang="en-US" sz="1400" kern="100">
                    <a:latin typeface="微软雅黑" panose="020B0503020204020204" pitchFamily="34" charset="-122"/>
                    <a:ea typeface="微软雅黑" panose="020B0503020204020204" pitchFamily="34" charset="-122"/>
                    <a:cs typeface="Times New Roman"/>
                  </a:rPr>
                  <a:t>坛活动</a:t>
                </a:r>
              </a:p>
            </p:txBody>
          </p:sp>
          <p:sp>
            <p:nvSpPr>
              <p:cNvPr id="60" name="六边形 59"/>
              <p:cNvSpPr/>
              <p:nvPr/>
            </p:nvSpPr>
            <p:spPr>
              <a:xfrm>
                <a:off x="0" y="1171575"/>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400" kern="100">
                    <a:latin typeface="微软雅黑" panose="020B0503020204020204" pitchFamily="34" charset="-122"/>
                    <a:ea typeface="微软雅黑" panose="020B0503020204020204" pitchFamily="34" charset="-122"/>
                    <a:cs typeface="Times New Roman"/>
                  </a:rPr>
                  <a:t>强化技</a:t>
                </a:r>
              </a:p>
              <a:p>
                <a:pPr algn="ctr"/>
                <a:r>
                  <a:rPr lang="zh-CN" altLang="en-US" sz="1400" kern="100">
                    <a:latin typeface="微软雅黑" panose="020B0503020204020204" pitchFamily="34" charset="-122"/>
                    <a:ea typeface="微软雅黑" panose="020B0503020204020204" pitchFamily="34" charset="-122"/>
                    <a:cs typeface="Times New Roman"/>
                  </a:rPr>
                  <a:t>能竞赛</a:t>
                </a:r>
              </a:p>
            </p:txBody>
          </p:sp>
        </p:grpSp>
        <p:sp>
          <p:nvSpPr>
            <p:cNvPr id="54" name="六边形 53"/>
            <p:cNvSpPr>
              <a:spLocks/>
            </p:cNvSpPr>
            <p:nvPr/>
          </p:nvSpPr>
          <p:spPr>
            <a:xfrm>
              <a:off x="782726" y="855878"/>
              <a:ext cx="953770" cy="815340"/>
            </a:xfrm>
            <a:prstGeom prst="hexagon">
              <a:avLst/>
            </a:prstGeom>
            <a:solidFill>
              <a:srgbClr val="4F81BD">
                <a:lumMod val="40000"/>
                <a:lumOff val="60000"/>
              </a:srgbClr>
            </a:solidFill>
            <a:ln w="9525" cap="flat" cmpd="sng" algn="ctr">
              <a:noFill/>
              <a:prstDash val="solid"/>
            </a:ln>
            <a:effectLst>
              <a:outerShdw blurRad="40000" dist="23000" dir="5400000" rotWithShape="0">
                <a:srgbClr val="000000">
                  <a:alpha val="35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lnSpc>
                  <a:spcPts val="2000"/>
                </a:lnSpc>
              </a:pPr>
              <a:r>
                <a:rPr lang="zh-CN" altLang="en-US" sz="1600" b="1" kern="100" dirty="0">
                  <a:latin typeface="微软雅黑" panose="020B0503020204020204" pitchFamily="34" charset="-122"/>
                  <a:ea typeface="微软雅黑" panose="020B0503020204020204" pitchFamily="34" charset="-122"/>
                  <a:cs typeface="Times New Roman"/>
                </a:rPr>
                <a:t>师资队伍建设</a:t>
              </a:r>
              <a:endParaRPr lang="zh-CN" altLang="en-US" sz="1600" kern="100" dirty="0">
                <a:latin typeface="微软雅黑" panose="020B0503020204020204" pitchFamily="34" charset="-122"/>
                <a:ea typeface="微软雅黑" panose="020B0503020204020204" pitchFamily="34" charset="-122"/>
                <a:cs typeface="Times New Roman"/>
              </a:endParaRPr>
            </a:p>
          </p:txBody>
        </p:sp>
      </p:grpSp>
      <p:sp>
        <p:nvSpPr>
          <p:cNvPr id="61" name="矩形 60"/>
          <p:cNvSpPr/>
          <p:nvPr/>
        </p:nvSpPr>
        <p:spPr>
          <a:xfrm>
            <a:off x="780585" y="5049735"/>
            <a:ext cx="4146926" cy="936104"/>
          </a:xfrm>
          <a:prstGeom prst="rect">
            <a:avLst/>
          </a:prstGeom>
          <a:noFill/>
          <a:ln w="25400" cap="flat" cmpd="sng" algn="ctr">
            <a:solidFill>
              <a:srgbClr val="4F81BD"/>
            </a:solidFill>
            <a:prstDash val="solid"/>
          </a:ln>
          <a:effectLst/>
        </p:spPr>
        <p:txBody>
          <a:bodyPr lIns="91436" tIns="45718" rIns="91436" bIns="45718" rtlCol="0" anchor="ctr"/>
          <a:lstStyle/>
          <a:p>
            <a:pPr marL="171443" marR="0" lvl="0" indent="-171443" defTabSz="91440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提升“双师型”教师能力，保证高质量师资队伍</a:t>
            </a:r>
            <a:endPar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43" marR="0" lvl="0" indent="-171443" defTabSz="91440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培养成绩优秀的学员作为师资补充体系，保障师资队伍持续发展</a:t>
            </a:r>
          </a:p>
        </p:txBody>
      </p:sp>
      <p:graphicFrame>
        <p:nvGraphicFramePr>
          <p:cNvPr id="62" name="表格 61"/>
          <p:cNvGraphicFramePr>
            <a:graphicFrameLocks noGrp="1"/>
          </p:cNvGraphicFramePr>
          <p:nvPr>
            <p:extLst>
              <p:ext uri="{D42A27DB-BD31-4B8C-83A1-F6EECF244321}">
                <p14:modId xmlns:p14="http://schemas.microsoft.com/office/powerpoint/2010/main" val="588046965"/>
              </p:ext>
            </p:extLst>
          </p:nvPr>
        </p:nvGraphicFramePr>
        <p:xfrm>
          <a:off x="5236545" y="1674030"/>
          <a:ext cx="5784660" cy="4428076"/>
        </p:xfrm>
        <a:graphic>
          <a:graphicData uri="http://schemas.openxmlformats.org/drawingml/2006/table">
            <a:tbl>
              <a:tblPr firstRow="1" firstCol="1" bandRow="1"/>
              <a:tblGrid>
                <a:gridCol w="1400844">
                  <a:extLst>
                    <a:ext uri="{9D8B030D-6E8A-4147-A177-3AD203B41FA5}">
                      <a16:colId xmlns="" xmlns:a16="http://schemas.microsoft.com/office/drawing/2014/main" val="20000"/>
                    </a:ext>
                  </a:extLst>
                </a:gridCol>
                <a:gridCol w="3504582">
                  <a:extLst>
                    <a:ext uri="{9D8B030D-6E8A-4147-A177-3AD203B41FA5}">
                      <a16:colId xmlns="" xmlns:a16="http://schemas.microsoft.com/office/drawing/2014/main" val="20001"/>
                    </a:ext>
                  </a:extLst>
                </a:gridCol>
                <a:gridCol w="879234">
                  <a:extLst>
                    <a:ext uri="{9D8B030D-6E8A-4147-A177-3AD203B41FA5}">
                      <a16:colId xmlns="" xmlns:a16="http://schemas.microsoft.com/office/drawing/2014/main" val="20002"/>
                    </a:ext>
                  </a:extLst>
                </a:gridCol>
              </a:tblGrid>
              <a:tr h="30483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培训课程类别</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培训课程举例</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培训时长</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 xmlns:a16="http://schemas.microsoft.com/office/drawing/2014/main" val="10000"/>
                  </a:ext>
                </a:extLst>
              </a:tr>
              <a:tr h="990713">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100" kern="100" dirty="0">
                          <a:solidFill>
                            <a:schemeClr val="bg1"/>
                          </a:solidFill>
                          <a:effectLst/>
                          <a:latin typeface="微软雅黑" panose="020B0503020204020204" pitchFamily="34" charset="-122"/>
                          <a:ea typeface="微软雅黑" panose="020B0503020204020204" pitchFamily="34" charset="-122"/>
                        </a:rPr>
                        <a:t>职业素养培训</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algn="ctr">
                        <a:lnSpc>
                          <a:spcPts val="1600"/>
                        </a:lnSpc>
                        <a:spcAft>
                          <a:spcPts val="0"/>
                        </a:spcAft>
                      </a:pPr>
                      <a:r>
                        <a:rPr lang="zh-CN" sz="1100" kern="100" dirty="0">
                          <a:solidFill>
                            <a:schemeClr val="bg1"/>
                          </a:solidFill>
                          <a:effectLst/>
                          <a:latin typeface="微软雅黑" panose="020B0503020204020204" pitchFamily="34" charset="-122"/>
                          <a:ea typeface="微软雅黑" panose="020B0503020204020204" pitchFamily="34" charset="-122"/>
                        </a:rPr>
                        <a:t>（通用培训）</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sz="1200" kern="100" dirty="0">
                          <a:effectLst/>
                          <a:latin typeface="微软雅黑" panose="020B0503020204020204" pitchFamily="34" charset="-122"/>
                          <a:ea typeface="微软雅黑" panose="020B0503020204020204" pitchFamily="34" charset="-122"/>
                        </a:rPr>
                        <a:t>职业教育心理学、职业教育改革发展现状与趋势、“互联网+X专业”人才培养模式的创新、“中国制造2025”与职业教育改革发展、提高教师职业素养经典案例分享、教师情绪压力管理</a:t>
                      </a:r>
                      <a:endParaRPr lang="zh-CN" sz="12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700"/>
                        </a:lnSpc>
                        <a:spcAft>
                          <a:spcPts val="0"/>
                        </a:spcAft>
                      </a:pPr>
                      <a:r>
                        <a:rPr lang="zh-CN" sz="1200" kern="100" dirty="0">
                          <a:effectLst/>
                          <a:latin typeface="微软雅黑" panose="020B0503020204020204" pitchFamily="34" charset="-122"/>
                          <a:ea typeface="微软雅黑" panose="020B0503020204020204" pitchFamily="34" charset="-122"/>
                        </a:rPr>
                        <a:t>短期培训</a:t>
                      </a:r>
                      <a:endParaRPr lang="zh-CN" sz="12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 xmlns:a16="http://schemas.microsoft.com/office/drawing/2014/main" val="10001"/>
                  </a:ext>
                </a:extLst>
              </a:tr>
              <a:tr h="1903459">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100" kern="100" dirty="0">
                          <a:solidFill>
                            <a:schemeClr val="bg1"/>
                          </a:solidFill>
                          <a:effectLst/>
                          <a:latin typeface="微软雅黑" panose="020B0503020204020204" pitchFamily="34" charset="-122"/>
                          <a:ea typeface="微软雅黑" panose="020B0503020204020204" pitchFamily="34" charset="-122"/>
                        </a:rPr>
                        <a:t>教学技能培训</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algn="ctr">
                        <a:lnSpc>
                          <a:spcPts val="1600"/>
                        </a:lnSpc>
                        <a:spcAft>
                          <a:spcPts val="0"/>
                        </a:spcAft>
                      </a:pPr>
                      <a:r>
                        <a:rPr lang="zh-CN" sz="1100" kern="100" dirty="0">
                          <a:solidFill>
                            <a:schemeClr val="bg1"/>
                          </a:solidFill>
                          <a:effectLst/>
                          <a:latin typeface="微软雅黑" panose="020B0503020204020204" pitchFamily="34" charset="-122"/>
                          <a:ea typeface="微软雅黑" panose="020B0503020204020204" pitchFamily="34" charset="-122"/>
                        </a:rPr>
                        <a:t>（通用培训）</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sz="1200" kern="100" dirty="0">
                          <a:effectLst/>
                          <a:latin typeface="微软雅黑" panose="020B0503020204020204" pitchFamily="34" charset="-122"/>
                          <a:ea typeface="微软雅黑" panose="020B0503020204020204" pitchFamily="34" charset="-122"/>
                        </a:rPr>
                        <a:t>职业教育课程改革与课程开发、职业教育行动导向的教学法、现代教学媒体（课件）开发、信息化教学设计与课程整合、虚拟仿真实训系统、数字化教学资源库建设、精品课程建设与课程网站开发、理实一体化实训室建设、职业教育项目式教材开发、职业教育科研能力建设与提升、职业学校管理与人力资源开发、职业学校校园文化建设、职业学校德育课程建设</a:t>
                      </a:r>
                      <a:endParaRPr lang="zh-CN" sz="12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700"/>
                        </a:lnSpc>
                        <a:spcAft>
                          <a:spcPts val="0"/>
                        </a:spcAft>
                      </a:pPr>
                      <a:r>
                        <a:rPr lang="zh-CN" sz="1200" kern="100" dirty="0">
                          <a:effectLst/>
                          <a:latin typeface="微软雅黑" panose="020B0503020204020204" pitchFamily="34" charset="-122"/>
                          <a:ea typeface="微软雅黑" panose="020B0503020204020204" pitchFamily="34" charset="-122"/>
                        </a:rPr>
                        <a:t>长期培训</a:t>
                      </a:r>
                      <a:endParaRPr lang="zh-CN" sz="12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 xmlns:a16="http://schemas.microsoft.com/office/drawing/2014/main" val="10002"/>
                  </a:ext>
                </a:extLst>
              </a:tr>
              <a:tr h="693456">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100" kern="100" dirty="0">
                          <a:solidFill>
                            <a:schemeClr val="bg1"/>
                          </a:solidFill>
                          <a:effectLst/>
                          <a:latin typeface="微软雅黑" panose="020B0503020204020204" pitchFamily="34" charset="-122"/>
                          <a:ea typeface="微软雅黑" panose="020B0503020204020204" pitchFamily="34" charset="-122"/>
                        </a:rPr>
                        <a:t>专业课程培训</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algn="ctr">
                        <a:lnSpc>
                          <a:spcPts val="1600"/>
                        </a:lnSpc>
                        <a:spcAft>
                          <a:spcPts val="0"/>
                        </a:spcAft>
                      </a:pPr>
                      <a:r>
                        <a:rPr lang="zh-CN" sz="1100" kern="100" dirty="0">
                          <a:solidFill>
                            <a:schemeClr val="bg1"/>
                          </a:solidFill>
                          <a:effectLst/>
                          <a:latin typeface="微软雅黑" panose="020B0503020204020204" pitchFamily="34" charset="-122"/>
                          <a:ea typeface="微软雅黑" panose="020B0503020204020204" pitchFamily="34" charset="-122"/>
                        </a:rPr>
                        <a:t>（以创业教育为例）</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sz="1200" kern="100" dirty="0">
                          <a:effectLst/>
                          <a:latin typeface="微软雅黑" panose="020B0503020204020204" pitchFamily="34" charset="-122"/>
                          <a:ea typeface="微软雅黑" panose="020B0503020204020204" pitchFamily="34" charset="-122"/>
                        </a:rPr>
                        <a:t>小微企业创业经营管理、机会识别与项目选择、DMC创业导师、创业资本运作、如何组建创业精英团队</a:t>
                      </a:r>
                      <a:endParaRPr lang="zh-CN" sz="12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700"/>
                        </a:lnSpc>
                        <a:spcAft>
                          <a:spcPts val="0"/>
                        </a:spcAft>
                      </a:pPr>
                      <a:r>
                        <a:rPr lang="zh-CN" sz="1200" kern="100" dirty="0">
                          <a:effectLst/>
                          <a:latin typeface="微软雅黑" panose="020B0503020204020204" pitchFamily="34" charset="-122"/>
                          <a:ea typeface="微软雅黑" panose="020B0503020204020204" pitchFamily="34" charset="-122"/>
                        </a:rPr>
                        <a:t>长期培训</a:t>
                      </a:r>
                      <a:endParaRPr lang="zh-CN" sz="12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 xmlns:a16="http://schemas.microsoft.com/office/drawing/2014/main" val="10003"/>
                  </a:ext>
                </a:extLst>
              </a:tr>
              <a:tr h="535613">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100" kern="100" dirty="0">
                          <a:solidFill>
                            <a:schemeClr val="bg1"/>
                          </a:solidFill>
                          <a:effectLst/>
                          <a:latin typeface="微软雅黑" panose="020B0503020204020204" pitchFamily="34" charset="-122"/>
                          <a:ea typeface="微软雅黑" panose="020B0503020204020204" pitchFamily="34" charset="-122"/>
                        </a:rPr>
                        <a:t>辅助研修</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sz="1200" kern="100" dirty="0">
                          <a:effectLst/>
                          <a:latin typeface="微软雅黑" panose="020B0503020204020204" pitchFamily="34" charset="-122"/>
                          <a:ea typeface="微软雅黑" panose="020B0503020204020204" pitchFamily="34" charset="-122"/>
                        </a:rPr>
                        <a:t>德国双元制职业教育方法、探讨“教学工厂”和最新的管理理念、香港职业教育概况及营运模式</a:t>
                      </a:r>
                      <a:endParaRPr lang="zh-CN" sz="12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700"/>
                        </a:lnSpc>
                        <a:spcAft>
                          <a:spcPts val="0"/>
                        </a:spcAft>
                      </a:pPr>
                      <a:r>
                        <a:rPr lang="zh-CN" sz="1200" kern="100" dirty="0">
                          <a:effectLst/>
                          <a:latin typeface="微软雅黑" panose="020B0503020204020204" pitchFamily="34" charset="-122"/>
                          <a:ea typeface="微软雅黑" panose="020B0503020204020204" pitchFamily="34" charset="-122"/>
                        </a:rPr>
                        <a:t>短期培训</a:t>
                      </a:r>
                      <a:endParaRPr lang="zh-CN" sz="12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 xmlns:a16="http://schemas.microsoft.com/office/drawing/2014/main" val="10004"/>
                  </a:ext>
                </a:extLst>
              </a:tr>
            </a:tbl>
          </a:graphicData>
        </a:graphic>
      </p:graphicFrame>
      <p:sp>
        <p:nvSpPr>
          <p:cNvPr id="63" name="矩形 62"/>
          <p:cNvSpPr/>
          <p:nvPr/>
        </p:nvSpPr>
        <p:spPr>
          <a:xfrm>
            <a:off x="6638237" y="1281061"/>
            <a:ext cx="2954647" cy="369328"/>
          </a:xfrm>
          <a:prstGeom prst="rect">
            <a:avLst/>
          </a:prstGeom>
        </p:spPr>
        <p:txBody>
          <a:bodyPr wrap="none" lIns="91436" tIns="45718" rIns="91436" bIns="45718">
            <a:spAutoFit/>
          </a:bodyPr>
          <a:lstStyle/>
          <a:p>
            <a:pPr algn="ctr"/>
            <a:r>
              <a:rPr lang="zh-CN" altLang="zh-CN" b="1" dirty="0">
                <a:latin typeface="微软雅黑" panose="020B0503020204020204" pitchFamily="34" charset="-122"/>
                <a:ea typeface="微软雅黑" panose="020B0503020204020204" pitchFamily="34" charset="-122"/>
              </a:rPr>
              <a:t>教师培训</a:t>
            </a:r>
            <a:r>
              <a:rPr lang="zh-CN" altLang="zh-CN" b="1" dirty="0" smtClean="0">
                <a:latin typeface="微软雅黑" panose="020B0503020204020204" pitchFamily="34" charset="-122"/>
                <a:ea typeface="微软雅黑" panose="020B0503020204020204" pitchFamily="34" charset="-122"/>
              </a:rPr>
              <a:t>课程</a:t>
            </a:r>
            <a:r>
              <a:rPr lang="zh-CN" altLang="en-US" b="1" dirty="0" smtClean="0">
                <a:latin typeface="微软雅黑" panose="020B0503020204020204" pitchFamily="34" charset="-122"/>
                <a:ea typeface="微软雅黑" panose="020B0503020204020204" pitchFamily="34" charset="-122"/>
              </a:rPr>
              <a:t>（部分</a:t>
            </a:r>
            <a:r>
              <a:rPr lang="zh-CN" altLang="zh-CN" b="1" dirty="0" smtClean="0">
                <a:latin typeface="微软雅黑" panose="020B0503020204020204" pitchFamily="34" charset="-122"/>
                <a:ea typeface="微软雅黑" panose="020B0503020204020204" pitchFamily="34" charset="-122"/>
              </a:rPr>
              <a:t>举例</a:t>
            </a:r>
            <a:r>
              <a:rPr lang="zh-CN" altLang="en-US" b="1"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1" name="矩形 20"/>
          <p:cNvSpPr/>
          <p:nvPr/>
        </p:nvSpPr>
        <p:spPr>
          <a:xfrm>
            <a:off x="75655" y="719021"/>
            <a:ext cx="4854214" cy="400110"/>
          </a:xfrm>
          <a:prstGeom prst="rect">
            <a:avLst/>
          </a:prstGeom>
        </p:spPr>
        <p:txBody>
          <a:bodyPr wrap="none">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2. </a:t>
            </a:r>
            <a:r>
              <a:rPr lang="zh-CN" altLang="en-US" sz="2000" b="1" dirty="0" smtClean="0">
                <a:solidFill>
                  <a:srgbClr val="C00000"/>
                </a:solidFill>
                <a:latin typeface="微软雅黑" panose="020B0503020204020204" pitchFamily="34" charset="-122"/>
                <a:ea typeface="微软雅黑" panose="020B0503020204020204" pitchFamily="34" charset="-122"/>
              </a:rPr>
              <a:t>多措并举打造“双师型”专业教学团队</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9342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34</a:t>
            </a:r>
            <a:endParaRPr lang="zh-CN" altLang="en-US" sz="1600" b="1" dirty="0">
              <a:solidFill>
                <a:prstClr val="white"/>
              </a:solidFill>
            </a:endParaRPr>
          </a:p>
        </p:txBody>
      </p:sp>
      <p:cxnSp>
        <p:nvCxnSpPr>
          <p:cNvPr id="32" name="直接连接符 31"/>
          <p:cNvCxnSpPr/>
          <p:nvPr/>
        </p:nvCxnSpPr>
        <p:spPr>
          <a:xfrm>
            <a:off x="1768416" y="404813"/>
            <a:ext cx="9728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2331521" y="1727307"/>
            <a:ext cx="6951824" cy="923330"/>
          </a:xfrm>
          <a:prstGeom prst="rect">
            <a:avLst/>
          </a:prstGeom>
        </p:spPr>
        <p:txBody>
          <a:bodyPr wrap="square">
            <a:spAutoFit/>
          </a:bodyPr>
          <a:lstStyle/>
          <a:p>
            <a:pPr>
              <a:lnSpc>
                <a:spcPct val="150000"/>
              </a:lnSpc>
            </a:pPr>
            <a:endParaRPr lang="en-US" altLang="zh-CN" b="1" dirty="0">
              <a:latin typeface="微软雅黑" pitchFamily="34" charset="-122"/>
              <a:ea typeface="微软雅黑" pitchFamily="34" charset="-122"/>
            </a:endParaRPr>
          </a:p>
          <a:p>
            <a:pPr>
              <a:lnSpc>
                <a:spcPct val="150000"/>
              </a:lnSpc>
            </a:pPr>
            <a:r>
              <a:rPr lang="en-US" altLang="zh-CN" b="1" dirty="0">
                <a:latin typeface="微软雅黑" pitchFamily="34" charset="-122"/>
                <a:ea typeface="微软雅黑" pitchFamily="34" charset="-122"/>
              </a:rPr>
              <a:t>       </a:t>
            </a:r>
            <a:endParaRPr lang="zh-CN" altLang="en-US" sz="1600" b="1" dirty="0">
              <a:latin typeface="微软雅黑" pitchFamily="34" charset="-122"/>
              <a:ea typeface="微软雅黑" pitchFamily="34" charset="-122"/>
            </a:endParaRPr>
          </a:p>
        </p:txBody>
      </p:sp>
      <p:sp>
        <p:nvSpPr>
          <p:cNvPr id="80" name="矩形 79"/>
          <p:cNvSpPr/>
          <p:nvPr/>
        </p:nvSpPr>
        <p:spPr>
          <a:xfrm>
            <a:off x="1853824" y="1252916"/>
            <a:ext cx="8445876" cy="1685091"/>
          </a:xfrm>
          <a:prstGeom prst="rect">
            <a:avLst/>
          </a:prstGeom>
        </p:spPr>
        <p:txBody>
          <a:bodyPr wrap="square" lIns="71323" tIns="35662" rIns="71323" bIns="35662">
            <a:spAutoFit/>
          </a:bodyPr>
          <a:lstStyle/>
          <a:p>
            <a:pPr marL="222885" indent="-222885">
              <a:lnSpc>
                <a:spcPct val="150000"/>
              </a:lnSpc>
              <a:buClr>
                <a:srgbClr val="0070C0"/>
              </a:buClr>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结合</a:t>
            </a:r>
            <a:r>
              <a:rPr lang="zh-CN" altLang="zh-CN" dirty="0" smtClean="0">
                <a:latin typeface="微软雅黑" panose="020B0503020204020204" pitchFamily="34" charset="-122"/>
                <a:ea typeface="微软雅黑" panose="020B0503020204020204" pitchFamily="34" charset="-122"/>
              </a:rPr>
              <a:t>数字化</a:t>
            </a:r>
            <a:r>
              <a:rPr lang="zh-CN" altLang="zh-CN" dirty="0">
                <a:latin typeface="微软雅黑" panose="020B0503020204020204" pitchFamily="34" charset="-122"/>
                <a:ea typeface="微软雅黑" panose="020B0503020204020204" pitchFamily="34" charset="-122"/>
              </a:rPr>
              <a:t>教学平台、实验教学平台、优享资源库平台、考试平台</a:t>
            </a:r>
            <a:r>
              <a:rPr lang="zh-CN" altLang="zh-CN" dirty="0" smtClean="0">
                <a:solidFill>
                  <a:prstClr val="black"/>
                </a:solidFill>
                <a:latin typeface="微软雅黑" panose="020B0503020204020204" pitchFamily="34" charset="-122"/>
                <a:ea typeface="微软雅黑" panose="020B0503020204020204" pitchFamily="34" charset="-122"/>
              </a:rPr>
              <a:t>；</a:t>
            </a:r>
            <a:endParaRPr lang="zh-CN" altLang="zh-CN" dirty="0">
              <a:solidFill>
                <a:prstClr val="black"/>
              </a:solidFill>
              <a:latin typeface="微软雅黑" panose="020B0503020204020204" pitchFamily="34" charset="-122"/>
              <a:ea typeface="微软雅黑" panose="020B0503020204020204" pitchFamily="34" charset="-122"/>
            </a:endParaRPr>
          </a:p>
          <a:p>
            <a:pPr marL="222885" indent="-222885">
              <a:lnSpc>
                <a:spcPct val="150000"/>
              </a:lnSpc>
              <a:buClr>
                <a:srgbClr val="0070C0"/>
              </a:buClr>
              <a:buFont typeface="Wingdings" panose="05000000000000000000" pitchFamily="2" charset="2"/>
              <a:buChar char="ü"/>
            </a:pPr>
            <a:r>
              <a:rPr lang="zh-CN" altLang="zh-CN" dirty="0">
                <a:solidFill>
                  <a:prstClr val="black"/>
                </a:solidFill>
                <a:latin typeface="微软雅黑" panose="020B0503020204020204" pitchFamily="34" charset="-122"/>
                <a:ea typeface="微软雅黑" panose="020B0503020204020204" pitchFamily="34" charset="-122"/>
              </a:rPr>
              <a:t>资源共建、共享、共管、共营，构建</a:t>
            </a:r>
            <a:r>
              <a:rPr lang="zh-CN" altLang="zh-CN" dirty="0" smtClean="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平台</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软件</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资源</a:t>
            </a:r>
            <a:r>
              <a:rPr lang="zh-CN"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的教学信息化体系</a:t>
            </a:r>
            <a:r>
              <a:rPr lang="zh-CN" altLang="zh-CN" dirty="0" smtClean="0">
                <a:solidFill>
                  <a:prstClr val="black"/>
                </a:solidFill>
                <a:latin typeface="微软雅黑" panose="020B0503020204020204" pitchFamily="34" charset="-122"/>
                <a:ea typeface="微软雅黑" panose="020B0503020204020204" pitchFamily="34" charset="-122"/>
              </a:rPr>
              <a:t> ；</a:t>
            </a:r>
            <a:endParaRPr lang="zh-CN" altLang="zh-CN" dirty="0">
              <a:solidFill>
                <a:prstClr val="black"/>
              </a:solidFill>
              <a:latin typeface="微软雅黑" panose="020B0503020204020204" pitchFamily="34" charset="-122"/>
              <a:ea typeface="微软雅黑" panose="020B0503020204020204" pitchFamily="34" charset="-122"/>
            </a:endParaRPr>
          </a:p>
          <a:p>
            <a:pPr marL="222885" indent="-222885">
              <a:lnSpc>
                <a:spcPct val="150000"/>
              </a:lnSpc>
              <a:buClr>
                <a:srgbClr val="0070C0"/>
              </a:buClr>
              <a:buFont typeface="Wingdings" panose="05000000000000000000" pitchFamily="2" charset="2"/>
              <a:buChar char="ü"/>
            </a:pPr>
            <a:r>
              <a:rPr lang="zh-CN" altLang="en-US" dirty="0" smtClean="0">
                <a:solidFill>
                  <a:prstClr val="black"/>
                </a:solidFill>
                <a:latin typeface="微软雅黑" panose="020B0503020204020204" pitchFamily="34" charset="-122"/>
                <a:ea typeface="微软雅黑" panose="020B0503020204020204" pitchFamily="34" charset="-122"/>
              </a:rPr>
              <a:t>实现</a:t>
            </a:r>
            <a:r>
              <a:rPr lang="zh-CN" altLang="zh-CN" dirty="0">
                <a:latin typeface="微软雅黑" panose="020B0503020204020204" pitchFamily="34" charset="-122"/>
                <a:ea typeface="微软雅黑" panose="020B0503020204020204" pitchFamily="34" charset="-122"/>
              </a:rPr>
              <a:t>辅教、能学、易</a:t>
            </a:r>
            <a:r>
              <a:rPr lang="zh-CN" altLang="zh-CN" dirty="0" smtClean="0">
                <a:latin typeface="微软雅黑" panose="020B0503020204020204" pitchFamily="34" charset="-122"/>
                <a:ea typeface="微软雅黑" panose="020B0503020204020204" pitchFamily="34" charset="-122"/>
              </a:rPr>
              <a:t>测</a:t>
            </a:r>
            <a:r>
              <a:rPr lang="zh-CN" altLang="en-US" dirty="0">
                <a:solidFill>
                  <a:prstClr val="black"/>
                </a:solidFill>
                <a:latin typeface="微软雅黑" panose="020B0503020204020204" pitchFamily="34" charset="-122"/>
                <a:ea typeface="微软雅黑" panose="020B0503020204020204" pitchFamily="34" charset="-122"/>
              </a:rPr>
              <a:t>；</a:t>
            </a:r>
            <a:endParaRPr lang="zh-CN" altLang="zh-CN" dirty="0">
              <a:solidFill>
                <a:prstClr val="black"/>
              </a:solidFill>
              <a:latin typeface="微软雅黑" panose="020B0503020204020204" pitchFamily="34" charset="-122"/>
              <a:ea typeface="微软雅黑" panose="020B0503020204020204" pitchFamily="34" charset="-122"/>
            </a:endParaRPr>
          </a:p>
          <a:p>
            <a:pPr marL="222885" indent="-222885">
              <a:lnSpc>
                <a:spcPct val="150000"/>
              </a:lnSpc>
              <a:buClr>
                <a:srgbClr val="0070C0"/>
              </a:buClr>
              <a:buFont typeface="Wingdings" panose="05000000000000000000" pitchFamily="2" charset="2"/>
              <a:buChar char="ü"/>
            </a:pPr>
            <a:r>
              <a:rPr lang="zh-CN" altLang="zh-CN" dirty="0">
                <a:solidFill>
                  <a:prstClr val="black"/>
                </a:solidFill>
                <a:latin typeface="微软雅黑" panose="020B0503020204020204" pitchFamily="34" charset="-122"/>
                <a:ea typeface="微软雅黑" panose="020B0503020204020204" pitchFamily="34" charset="-122"/>
              </a:rPr>
              <a:t>从课堂教学、实践教学、开放教学、教学资源建设四个维度进行</a:t>
            </a:r>
            <a:r>
              <a:rPr lang="zh-CN" altLang="zh-CN" dirty="0" smtClean="0">
                <a:solidFill>
                  <a:prstClr val="black"/>
                </a:solidFill>
                <a:latin typeface="微软雅黑" panose="020B0503020204020204" pitchFamily="34" charset="-122"/>
                <a:ea typeface="微软雅黑" panose="020B0503020204020204" pitchFamily="34" charset="-122"/>
              </a:rPr>
              <a:t>建设</a:t>
            </a:r>
            <a:r>
              <a:rPr lang="zh-CN" altLang="en-US" dirty="0" smtClean="0">
                <a:solidFill>
                  <a:prstClr val="black"/>
                </a:solidFill>
                <a:latin typeface="微软雅黑" panose="020B0503020204020204" pitchFamily="34" charset="-122"/>
                <a:ea typeface="微软雅黑" panose="020B0503020204020204" pitchFamily="34" charset="-122"/>
              </a:rPr>
              <a:t>。</a:t>
            </a:r>
            <a:endParaRPr lang="zh-CN" altLang="zh-CN" dirty="0">
              <a:solidFill>
                <a:prstClr val="black"/>
              </a:solidFill>
              <a:latin typeface="微软雅黑" panose="020B0503020204020204" pitchFamily="34" charset="-122"/>
              <a:ea typeface="微软雅黑" panose="020B0503020204020204" pitchFamily="34" charset="-122"/>
            </a:endParaRPr>
          </a:p>
        </p:txBody>
      </p:sp>
      <p:grpSp>
        <p:nvGrpSpPr>
          <p:cNvPr id="4" name="组合 82"/>
          <p:cNvGrpSpPr>
            <a:grpSpLocks noChangeAspect="1"/>
          </p:cNvGrpSpPr>
          <p:nvPr/>
        </p:nvGrpSpPr>
        <p:grpSpPr>
          <a:xfrm>
            <a:off x="1967023" y="3140309"/>
            <a:ext cx="7687339" cy="2677021"/>
            <a:chOff x="554740" y="2549651"/>
            <a:chExt cx="6971210" cy="2386673"/>
          </a:xfrm>
        </p:grpSpPr>
        <p:sp>
          <p:nvSpPr>
            <p:cNvPr id="85" name="TextBox 84"/>
            <p:cNvSpPr txBox="1"/>
            <p:nvPr/>
          </p:nvSpPr>
          <p:spPr>
            <a:xfrm>
              <a:off x="554740" y="3663508"/>
              <a:ext cx="1728874" cy="921968"/>
            </a:xfrm>
            <a:prstGeom prst="rect">
              <a:avLst/>
            </a:prstGeom>
            <a:noFill/>
          </p:spPr>
          <p:txBody>
            <a:bodyPr wrap="square" rtlCol="0">
              <a:sp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数字化教学平台</a:t>
              </a:r>
              <a:endParaRPr kumimoji="0" lang="en-US" altLang="zh-CN" b="1" i="0" u="none" strike="noStrike" kern="0" cap="none" spc="0" normalizeH="0" baseline="0" noProof="0" dirty="0">
                <a:ln>
                  <a:noFill/>
                </a:ln>
                <a:solidFill>
                  <a:srgbClr val="FF0000"/>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在线考试平台</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a:t>
              </a:r>
              <a:endPar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86" name="TextBox 85"/>
            <p:cNvSpPr txBox="1"/>
            <p:nvPr/>
          </p:nvSpPr>
          <p:spPr>
            <a:xfrm>
              <a:off x="4281627" y="3663511"/>
              <a:ext cx="1514643" cy="57623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FF0000"/>
                  </a:solidFill>
                  <a:effectLst/>
                  <a:uLnTx/>
                  <a:uFillTx/>
                  <a:latin typeface="微软雅黑" pitchFamily="34" charset="-122"/>
                  <a:ea typeface="微软雅黑" pitchFamily="34" charset="-122"/>
                </a:rPr>
                <a:t>慕</a:t>
              </a:r>
              <a:r>
                <a:rPr kumimoji="0" lang="zh-CN" altLang="en-US"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课微课平台</a:t>
              </a:r>
              <a:endParaRPr kumimoji="0" lang="en-US" altLang="zh-CN" b="1" i="0" u="none" strike="noStrike" kern="0" cap="none" spc="0" normalizeH="0" baseline="0" noProof="0" dirty="0">
                <a:ln>
                  <a:noFill/>
                </a:ln>
                <a:solidFill>
                  <a:srgbClr val="FF0000"/>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a:t>
              </a:r>
              <a:endPar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87" name="TextBox 86"/>
            <p:cNvSpPr txBox="1"/>
            <p:nvPr/>
          </p:nvSpPr>
          <p:spPr>
            <a:xfrm>
              <a:off x="5796271" y="3663511"/>
              <a:ext cx="1729679" cy="921968"/>
            </a:xfrm>
            <a:prstGeom prst="rect">
              <a:avLst/>
            </a:prstGeom>
            <a:noFill/>
          </p:spPr>
          <p:txBody>
            <a:bodyPr wrap="square" rtlCol="0">
              <a:spAutoFit/>
            </a:bodyPr>
            <a:lstStyle/>
            <a:p>
              <a:pPr lvl="0" algn="just">
                <a:lnSpc>
                  <a:spcPct val="120000"/>
                </a:lnSpc>
                <a:defRPr/>
              </a:pPr>
              <a:r>
                <a:rPr kumimoji="0" lang="zh-CN" altLang="en-US"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信息化资源</a:t>
              </a:r>
              <a:r>
                <a:rPr lang="zh-CN" altLang="en-US" b="1" kern="0" dirty="0">
                  <a:solidFill>
                    <a:srgbClr val="FF0000"/>
                  </a:solidFill>
                  <a:latin typeface="微软雅黑" pitchFamily="34" charset="-122"/>
                  <a:ea typeface="微软雅黑" pitchFamily="34" charset="-122"/>
                </a:rPr>
                <a:t>共享</a:t>
              </a:r>
              <a:endParaRPr kumimoji="0" lang="en-US" altLang="zh-CN" b="1" i="0" u="none" strike="noStrike" kern="0" cap="none" spc="0" normalizeH="0" baseline="0" noProof="0" dirty="0">
                <a:ln>
                  <a:noFill/>
                </a:ln>
                <a:solidFill>
                  <a:srgbClr val="FF0000"/>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资源制作服务</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lvl="0" algn="just">
                <a:defRPr/>
              </a:pPr>
              <a:r>
                <a:rPr kumimoji="0" lang="en-US" altLang="zh-CN"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endPar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cxnSp>
          <p:nvCxnSpPr>
            <p:cNvPr id="88" name="直接连接符 87"/>
            <p:cNvCxnSpPr/>
            <p:nvPr/>
          </p:nvCxnSpPr>
          <p:spPr>
            <a:xfrm>
              <a:off x="2214662" y="2851118"/>
              <a:ext cx="0" cy="1827124"/>
            </a:xfrm>
            <a:prstGeom prst="line">
              <a:avLst/>
            </a:prstGeom>
            <a:noFill/>
            <a:ln w="28575" cap="flat" cmpd="sng" algn="ctr">
              <a:solidFill>
                <a:sysClr val="window" lastClr="FFFFFF">
                  <a:lumMod val="75000"/>
                </a:sysClr>
              </a:solidFill>
              <a:prstDash val="sysDot"/>
            </a:ln>
            <a:effectLst/>
          </p:spPr>
        </p:cxnSp>
        <p:cxnSp>
          <p:nvCxnSpPr>
            <p:cNvPr id="92" name="直接连接符 91"/>
            <p:cNvCxnSpPr/>
            <p:nvPr/>
          </p:nvCxnSpPr>
          <p:spPr>
            <a:xfrm>
              <a:off x="4146495" y="2843085"/>
              <a:ext cx="0" cy="1835157"/>
            </a:xfrm>
            <a:prstGeom prst="line">
              <a:avLst/>
            </a:prstGeom>
            <a:noFill/>
            <a:ln w="28575" cap="flat" cmpd="sng" algn="ctr">
              <a:solidFill>
                <a:sysClr val="window" lastClr="FFFFFF">
                  <a:lumMod val="75000"/>
                </a:sysClr>
              </a:solidFill>
              <a:prstDash val="sysDot"/>
            </a:ln>
            <a:effectLst/>
          </p:spPr>
        </p:cxnSp>
        <p:cxnSp>
          <p:nvCxnSpPr>
            <p:cNvPr id="93" name="直接连接符 92"/>
            <p:cNvCxnSpPr/>
            <p:nvPr/>
          </p:nvCxnSpPr>
          <p:spPr>
            <a:xfrm>
              <a:off x="5774552" y="2851118"/>
              <a:ext cx="0" cy="1827124"/>
            </a:xfrm>
            <a:prstGeom prst="line">
              <a:avLst/>
            </a:prstGeom>
            <a:noFill/>
            <a:ln w="28575" cap="flat" cmpd="sng" algn="ctr">
              <a:solidFill>
                <a:sysClr val="window" lastClr="FFFFFF">
                  <a:lumMod val="75000"/>
                </a:sysClr>
              </a:solidFill>
              <a:prstDash val="sysDot"/>
            </a:ln>
            <a:effectLst/>
          </p:spPr>
        </p:cxnSp>
        <p:cxnSp>
          <p:nvCxnSpPr>
            <p:cNvPr id="94" name="直接连接符 93"/>
            <p:cNvCxnSpPr/>
            <p:nvPr/>
          </p:nvCxnSpPr>
          <p:spPr>
            <a:xfrm>
              <a:off x="7491382" y="3038064"/>
              <a:ext cx="0" cy="1827124"/>
            </a:xfrm>
            <a:prstGeom prst="line">
              <a:avLst/>
            </a:prstGeom>
            <a:noFill/>
            <a:ln w="28575" cap="flat" cmpd="sng" algn="ctr">
              <a:solidFill>
                <a:sysClr val="window" lastClr="FFFFFF">
                  <a:lumMod val="75000"/>
                </a:sysClr>
              </a:solidFill>
              <a:prstDash val="sysDot"/>
            </a:ln>
            <a:effectLst/>
          </p:spPr>
        </p:cxnSp>
        <p:cxnSp>
          <p:nvCxnSpPr>
            <p:cNvPr id="95" name="直接箭头连接符 94"/>
            <p:cNvCxnSpPr/>
            <p:nvPr/>
          </p:nvCxnSpPr>
          <p:spPr>
            <a:xfrm flipV="1">
              <a:off x="683568" y="2849604"/>
              <a:ext cx="6842382" cy="1515"/>
            </a:xfrm>
            <a:prstGeom prst="straightConnector1">
              <a:avLst/>
            </a:prstGeom>
            <a:noFill/>
            <a:ln w="31750" cap="flat" cmpd="sng" algn="ctr">
              <a:solidFill>
                <a:sysClr val="window" lastClr="FFFFFF">
                  <a:lumMod val="75000"/>
                </a:sysClr>
              </a:solidFill>
              <a:prstDash val="sysDot"/>
              <a:tailEnd type="arrow"/>
            </a:ln>
            <a:effectLst/>
          </p:spPr>
        </p:cxnSp>
        <p:sp>
          <p:nvSpPr>
            <p:cNvPr id="96" name="TextBox 95"/>
            <p:cNvSpPr txBox="1"/>
            <p:nvPr/>
          </p:nvSpPr>
          <p:spPr>
            <a:xfrm>
              <a:off x="805947" y="3278509"/>
              <a:ext cx="1177776" cy="3425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课堂</a:t>
              </a:r>
              <a:r>
                <a:rPr kumimoji="0" lang="zh-CN" altLang="en-US" sz="1800" b="1"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教学</a:t>
              </a:r>
              <a:endParaRPr kumimoji="0" lang="zh-CN" altLang="en-US" sz="1800" b="1"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97" name="TextBox 96"/>
            <p:cNvSpPr txBox="1"/>
            <p:nvPr/>
          </p:nvSpPr>
          <p:spPr>
            <a:xfrm>
              <a:off x="4467715" y="3278509"/>
              <a:ext cx="1071826" cy="3425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开放教学</a:t>
              </a:r>
            </a:p>
          </p:txBody>
        </p:sp>
        <p:sp>
          <p:nvSpPr>
            <p:cNvPr id="98" name="TextBox 97"/>
            <p:cNvSpPr txBox="1"/>
            <p:nvPr/>
          </p:nvSpPr>
          <p:spPr>
            <a:xfrm>
              <a:off x="5976825" y="3278509"/>
              <a:ext cx="1071826" cy="3425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教学</a:t>
              </a:r>
              <a:r>
                <a:rPr kumimoji="0" lang="zh-CN" altLang="en-US" sz="18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资源</a:t>
              </a:r>
            </a:p>
          </p:txBody>
        </p:sp>
        <p:sp>
          <p:nvSpPr>
            <p:cNvPr id="99" name="椭圆 98"/>
            <p:cNvSpPr/>
            <p:nvPr/>
          </p:nvSpPr>
          <p:spPr>
            <a:xfrm>
              <a:off x="1117649" y="2549651"/>
              <a:ext cx="586867" cy="586867"/>
            </a:xfrm>
            <a:prstGeom prst="ellipse">
              <a:avLst/>
            </a:prstGeom>
            <a:solidFill>
              <a:srgbClr val="129AEE"/>
            </a:solidFill>
            <a:ln w="38100" cap="flat" cmpd="sng" algn="ctr">
              <a:solidFill>
                <a:srgbClr val="129AEE"/>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100" name="椭圆 99"/>
            <p:cNvSpPr/>
            <p:nvPr/>
          </p:nvSpPr>
          <p:spPr>
            <a:xfrm>
              <a:off x="4618233" y="2549651"/>
              <a:ext cx="586867" cy="586867"/>
            </a:xfrm>
            <a:prstGeom prst="ellipse">
              <a:avLst/>
            </a:prstGeom>
            <a:solidFill>
              <a:srgbClr val="129AEE"/>
            </a:solidFill>
            <a:ln w="38100" cap="flat" cmpd="sng" algn="ctr">
              <a:solidFill>
                <a:srgbClr val="129AEE"/>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101" name="椭圆 100"/>
            <p:cNvSpPr/>
            <p:nvPr/>
          </p:nvSpPr>
          <p:spPr>
            <a:xfrm>
              <a:off x="6128864" y="2549651"/>
              <a:ext cx="586867" cy="586867"/>
            </a:xfrm>
            <a:prstGeom prst="ellipse">
              <a:avLst/>
            </a:prstGeom>
            <a:solidFill>
              <a:sysClr val="window" lastClr="FFFFFF"/>
            </a:solidFill>
            <a:ln w="38100" cap="flat" cmpd="sng" algn="ctr">
              <a:solidFill>
                <a:srgbClr val="0070C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102" name="椭圆 101"/>
            <p:cNvSpPr/>
            <p:nvPr/>
          </p:nvSpPr>
          <p:spPr>
            <a:xfrm>
              <a:off x="1154712" y="2588126"/>
              <a:ext cx="512743" cy="512743"/>
            </a:xfrm>
            <a:prstGeom prst="ellipse">
              <a:avLst/>
            </a:prstGeom>
            <a:solidFill>
              <a:srgbClr val="129AEE"/>
            </a:solidFill>
            <a:ln w="762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103" name="椭圆 102"/>
            <p:cNvSpPr/>
            <p:nvPr/>
          </p:nvSpPr>
          <p:spPr>
            <a:xfrm>
              <a:off x="4648489" y="2588126"/>
              <a:ext cx="512743" cy="512743"/>
            </a:xfrm>
            <a:prstGeom prst="ellipse">
              <a:avLst/>
            </a:prstGeom>
            <a:solidFill>
              <a:srgbClr val="129AEE"/>
            </a:solidFill>
            <a:ln w="762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104" name="椭圆 103"/>
            <p:cNvSpPr/>
            <p:nvPr/>
          </p:nvSpPr>
          <p:spPr>
            <a:xfrm>
              <a:off x="6165927" y="2588126"/>
              <a:ext cx="512743" cy="512743"/>
            </a:xfrm>
            <a:prstGeom prst="ellipse">
              <a:avLst/>
            </a:prstGeom>
            <a:solidFill>
              <a:srgbClr val="0070C0"/>
            </a:solidFill>
            <a:ln w="762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105" name="KSO_Shape"/>
            <p:cNvSpPr>
              <a:spLocks/>
            </p:cNvSpPr>
            <p:nvPr/>
          </p:nvSpPr>
          <p:spPr bwMode="auto">
            <a:xfrm>
              <a:off x="1297878" y="2681450"/>
              <a:ext cx="239796" cy="339335"/>
            </a:xfrm>
            <a:custGeom>
              <a:avLst/>
              <a:gdLst>
                <a:gd name="T0" fmla="*/ 421448 w 1895475"/>
                <a:gd name="T1" fmla="*/ 941065 h 2679701"/>
                <a:gd name="T2" fmla="*/ 442645 w 1895475"/>
                <a:gd name="T3" fmla="*/ 1051600 h 2679701"/>
                <a:gd name="T4" fmla="*/ 1207999 w 1895475"/>
                <a:gd name="T5" fmla="*/ 795180 h 2679701"/>
                <a:gd name="T6" fmla="*/ 1258950 w 1895475"/>
                <a:gd name="T7" fmla="*/ 846907 h 2679701"/>
                <a:gd name="T8" fmla="*/ 1346200 w 1895475"/>
                <a:gd name="T9" fmla="*/ 1122934 h 2679701"/>
                <a:gd name="T10" fmla="*/ 1248129 w 1895475"/>
                <a:gd name="T11" fmla="*/ 959395 h 2679701"/>
                <a:gd name="T12" fmla="*/ 1150734 w 1895475"/>
                <a:gd name="T13" fmla="*/ 861137 h 2679701"/>
                <a:gd name="T14" fmla="*/ 1166290 w 1895475"/>
                <a:gd name="T15" fmla="*/ 810314 h 2679701"/>
                <a:gd name="T16" fmla="*/ 915055 w 1895475"/>
                <a:gd name="T17" fmla="*/ 680744 h 2679701"/>
                <a:gd name="T18" fmla="*/ 1041557 w 1895475"/>
                <a:gd name="T19" fmla="*/ 724958 h 2679701"/>
                <a:gd name="T20" fmla="*/ 1127471 w 1895475"/>
                <a:gd name="T21" fmla="*/ 796467 h 2679701"/>
                <a:gd name="T22" fmla="*/ 1133785 w 1895475"/>
                <a:gd name="T23" fmla="*/ 1027011 h 2679701"/>
                <a:gd name="T24" fmla="*/ 1018106 w 1895475"/>
                <a:gd name="T25" fmla="*/ 917153 h 2679701"/>
                <a:gd name="T26" fmla="*/ 911447 w 1895475"/>
                <a:gd name="T27" fmla="*/ 1060849 h 2679701"/>
                <a:gd name="T28" fmla="*/ 697228 w 1895475"/>
                <a:gd name="T29" fmla="*/ 1038967 h 2679701"/>
                <a:gd name="T30" fmla="*/ 542990 w 1895475"/>
                <a:gd name="T31" fmla="*/ 974676 h 2679701"/>
                <a:gd name="T32" fmla="*/ 210837 w 1895475"/>
                <a:gd name="T33" fmla="*/ 1030395 h 2679701"/>
                <a:gd name="T34" fmla="*/ 224817 w 1895475"/>
                <a:gd name="T35" fmla="*/ 976030 h 2679701"/>
                <a:gd name="T36" fmla="*/ 326290 w 1895475"/>
                <a:gd name="T37" fmla="*/ 841132 h 2679701"/>
                <a:gd name="T38" fmla="*/ 419644 w 1895475"/>
                <a:gd name="T39" fmla="*/ 736011 h 2679701"/>
                <a:gd name="T40" fmla="*/ 533293 w 1895475"/>
                <a:gd name="T41" fmla="*/ 694505 h 2679701"/>
                <a:gd name="T42" fmla="*/ 786073 w 1895475"/>
                <a:gd name="T43" fmla="*/ 739621 h 2679701"/>
                <a:gd name="T44" fmla="*/ 92762 w 1895475"/>
                <a:gd name="T45" fmla="*/ 254507 h 2679701"/>
                <a:gd name="T46" fmla="*/ 91182 w 1895475"/>
                <a:gd name="T47" fmla="*/ 271895 h 2679701"/>
                <a:gd name="T48" fmla="*/ 301983 w 1895475"/>
                <a:gd name="T49" fmla="*/ 259926 h 2679701"/>
                <a:gd name="T50" fmla="*/ 794555 w 1895475"/>
                <a:gd name="T51" fmla="*/ 223228 h 2679701"/>
                <a:gd name="T52" fmla="*/ 908952 w 1895475"/>
                <a:gd name="T53" fmla="*/ 269047 h 2679701"/>
                <a:gd name="T54" fmla="*/ 906921 w 1895475"/>
                <a:gd name="T55" fmla="*/ 320961 h 2679701"/>
                <a:gd name="T56" fmla="*/ 839231 w 1895475"/>
                <a:gd name="T57" fmla="*/ 345112 h 2679701"/>
                <a:gd name="T58" fmla="*/ 857733 w 1895475"/>
                <a:gd name="T59" fmla="*/ 358429 h 2679701"/>
                <a:gd name="T60" fmla="*/ 911885 w 1895475"/>
                <a:gd name="T61" fmla="*/ 359106 h 2679701"/>
                <a:gd name="T62" fmla="*/ 922941 w 1895475"/>
                <a:gd name="T63" fmla="*/ 406054 h 2679701"/>
                <a:gd name="T64" fmla="*/ 933546 w 1895475"/>
                <a:gd name="T65" fmla="*/ 487310 h 2679701"/>
                <a:gd name="T66" fmla="*/ 918654 w 1895475"/>
                <a:gd name="T67" fmla="*/ 522972 h 2679701"/>
                <a:gd name="T68" fmla="*/ 895639 w 1895475"/>
                <a:gd name="T69" fmla="*/ 562923 h 2679701"/>
                <a:gd name="T70" fmla="*/ 832236 w 1895475"/>
                <a:gd name="T71" fmla="*/ 653433 h 2679701"/>
                <a:gd name="T72" fmla="*/ 753716 w 1895475"/>
                <a:gd name="T73" fmla="*/ 686161 h 2679701"/>
                <a:gd name="T74" fmla="*/ 682190 w 1895475"/>
                <a:gd name="T75" fmla="*/ 652530 h 2679701"/>
                <a:gd name="T76" fmla="*/ 612695 w 1895475"/>
                <a:gd name="T77" fmla="*/ 564728 h 2679701"/>
                <a:gd name="T78" fmla="*/ 584266 w 1895475"/>
                <a:gd name="T79" fmla="*/ 525906 h 2679701"/>
                <a:gd name="T80" fmla="*/ 568471 w 1895475"/>
                <a:gd name="T81" fmla="*/ 478958 h 2679701"/>
                <a:gd name="T82" fmla="*/ 581332 w 1895475"/>
                <a:gd name="T83" fmla="*/ 407860 h 2679701"/>
                <a:gd name="T84" fmla="*/ 588327 w 1895475"/>
                <a:gd name="T85" fmla="*/ 335858 h 2679701"/>
                <a:gd name="T86" fmla="*/ 573886 w 1895475"/>
                <a:gd name="T87" fmla="*/ 296359 h 2679701"/>
                <a:gd name="T88" fmla="*/ 657145 w 1895475"/>
                <a:gd name="T89" fmla="*/ 244897 h 2679701"/>
                <a:gd name="T90" fmla="*/ 755746 w 1895475"/>
                <a:gd name="T91" fmla="*/ 221648 h 2679701"/>
                <a:gd name="T92" fmla="*/ 87120 w 1895475"/>
                <a:gd name="T93" fmla="*/ 198727 h 2679701"/>
                <a:gd name="T94" fmla="*/ 423859 w 1895475"/>
                <a:gd name="T95" fmla="*/ 195566 h 2679701"/>
                <a:gd name="T96" fmla="*/ 91182 w 1895475"/>
                <a:gd name="T97" fmla="*/ 119914 h 2679701"/>
                <a:gd name="T98" fmla="*/ 92762 w 1895475"/>
                <a:gd name="T99" fmla="*/ 137303 h 2679701"/>
                <a:gd name="T100" fmla="*/ 422505 w 1895475"/>
                <a:gd name="T101" fmla="*/ 123075 h 2679701"/>
                <a:gd name="T102" fmla="*/ 406706 w 1895475"/>
                <a:gd name="T103" fmla="*/ 4065 h 2679701"/>
                <a:gd name="T104" fmla="*/ 472836 w 1895475"/>
                <a:gd name="T105" fmla="*/ 46068 h 2679701"/>
                <a:gd name="T106" fmla="*/ 501499 w 1895475"/>
                <a:gd name="T107" fmla="*/ 120140 h 2679701"/>
                <a:gd name="T108" fmla="*/ 483218 w 1895475"/>
                <a:gd name="T109" fmla="*/ 314577 h 2679701"/>
                <a:gd name="T110" fmla="*/ 424536 w 1895475"/>
                <a:gd name="T111" fmla="*/ 365388 h 2679701"/>
                <a:gd name="T112" fmla="*/ 120071 w 1895475"/>
                <a:gd name="T113" fmla="*/ 375324 h 2679701"/>
                <a:gd name="T114" fmla="*/ 46268 w 1895475"/>
                <a:gd name="T115" fmla="*/ 346418 h 2679701"/>
                <a:gd name="T116" fmla="*/ 4062 w 1895475"/>
                <a:gd name="T117" fmla="*/ 280476 h 2679701"/>
                <a:gd name="T118" fmla="*/ 7674 w 1895475"/>
                <a:gd name="T119" fmla="*/ 82878 h 2679701"/>
                <a:gd name="T120" fmla="*/ 55747 w 1895475"/>
                <a:gd name="T121" fmla="*/ 21680 h 26797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95475" h="2679701">
                  <a:moveTo>
                    <a:pt x="742950" y="1773238"/>
                  </a:moveTo>
                  <a:lnTo>
                    <a:pt x="1381125" y="1773238"/>
                  </a:lnTo>
                  <a:lnTo>
                    <a:pt x="1381125" y="2679701"/>
                  </a:lnTo>
                  <a:lnTo>
                    <a:pt x="742950" y="2679701"/>
                  </a:lnTo>
                  <a:lnTo>
                    <a:pt x="742950" y="1773238"/>
                  </a:lnTo>
                  <a:close/>
                  <a:moveTo>
                    <a:pt x="643572" y="1271090"/>
                  </a:moveTo>
                  <a:lnTo>
                    <a:pt x="641985" y="1271725"/>
                  </a:lnTo>
                  <a:lnTo>
                    <a:pt x="638492" y="1274263"/>
                  </a:lnTo>
                  <a:lnTo>
                    <a:pt x="634365" y="1278071"/>
                  </a:lnTo>
                  <a:lnTo>
                    <a:pt x="629602" y="1283148"/>
                  </a:lnTo>
                  <a:lnTo>
                    <a:pt x="623570" y="1289177"/>
                  </a:lnTo>
                  <a:lnTo>
                    <a:pt x="609917" y="1304409"/>
                  </a:lnTo>
                  <a:lnTo>
                    <a:pt x="593407" y="1323765"/>
                  </a:lnTo>
                  <a:lnTo>
                    <a:pt x="574675" y="1346294"/>
                  </a:lnTo>
                  <a:lnTo>
                    <a:pt x="553720" y="1371363"/>
                  </a:lnTo>
                  <a:lnTo>
                    <a:pt x="530225" y="1398335"/>
                  </a:lnTo>
                  <a:lnTo>
                    <a:pt x="548957" y="1421816"/>
                  </a:lnTo>
                  <a:lnTo>
                    <a:pt x="556895" y="1430701"/>
                  </a:lnTo>
                  <a:lnTo>
                    <a:pt x="564197" y="1438634"/>
                  </a:lnTo>
                  <a:lnTo>
                    <a:pt x="570865" y="1445298"/>
                  </a:lnTo>
                  <a:lnTo>
                    <a:pt x="577215" y="1451009"/>
                  </a:lnTo>
                  <a:lnTo>
                    <a:pt x="583565" y="1456404"/>
                  </a:lnTo>
                  <a:lnTo>
                    <a:pt x="589915" y="1460846"/>
                  </a:lnTo>
                  <a:lnTo>
                    <a:pt x="597217" y="1465289"/>
                  </a:lnTo>
                  <a:lnTo>
                    <a:pt x="604837" y="1469731"/>
                  </a:lnTo>
                  <a:lnTo>
                    <a:pt x="623252" y="1479251"/>
                  </a:lnTo>
                  <a:lnTo>
                    <a:pt x="647065" y="1491309"/>
                  </a:lnTo>
                  <a:lnTo>
                    <a:pt x="678815" y="1507492"/>
                  </a:lnTo>
                  <a:lnTo>
                    <a:pt x="664210" y="1288225"/>
                  </a:lnTo>
                  <a:lnTo>
                    <a:pt x="659765" y="1284418"/>
                  </a:lnTo>
                  <a:lnTo>
                    <a:pt x="655320" y="1280292"/>
                  </a:lnTo>
                  <a:lnTo>
                    <a:pt x="646112" y="1271408"/>
                  </a:lnTo>
                  <a:lnTo>
                    <a:pt x="645477" y="1271090"/>
                  </a:lnTo>
                  <a:lnTo>
                    <a:pt x="644525" y="1271090"/>
                  </a:lnTo>
                  <a:lnTo>
                    <a:pt x="643572" y="1271090"/>
                  </a:lnTo>
                  <a:close/>
                  <a:moveTo>
                    <a:pt x="1691044" y="1117600"/>
                  </a:moveTo>
                  <a:lnTo>
                    <a:pt x="1693901" y="1117600"/>
                  </a:lnTo>
                  <a:lnTo>
                    <a:pt x="1697393" y="1117918"/>
                  </a:lnTo>
                  <a:lnTo>
                    <a:pt x="1700885" y="1118553"/>
                  </a:lnTo>
                  <a:lnTo>
                    <a:pt x="1704059" y="1119507"/>
                  </a:lnTo>
                  <a:lnTo>
                    <a:pt x="1707868" y="1120777"/>
                  </a:lnTo>
                  <a:lnTo>
                    <a:pt x="1711360" y="1122684"/>
                  </a:lnTo>
                  <a:lnTo>
                    <a:pt x="1714535" y="1124590"/>
                  </a:lnTo>
                  <a:lnTo>
                    <a:pt x="1718344" y="1126815"/>
                  </a:lnTo>
                  <a:lnTo>
                    <a:pt x="1721836" y="1129674"/>
                  </a:lnTo>
                  <a:lnTo>
                    <a:pt x="1728819" y="1136029"/>
                  </a:lnTo>
                  <a:lnTo>
                    <a:pt x="1736438" y="1143019"/>
                  </a:lnTo>
                  <a:lnTo>
                    <a:pt x="1743739" y="1151280"/>
                  </a:lnTo>
                  <a:lnTo>
                    <a:pt x="1750723" y="1160177"/>
                  </a:lnTo>
                  <a:lnTo>
                    <a:pt x="1758341" y="1169709"/>
                  </a:lnTo>
                  <a:lnTo>
                    <a:pt x="1765325" y="1180513"/>
                  </a:lnTo>
                  <a:lnTo>
                    <a:pt x="1772626" y="1191316"/>
                  </a:lnTo>
                  <a:lnTo>
                    <a:pt x="1779292" y="1202437"/>
                  </a:lnTo>
                  <a:lnTo>
                    <a:pt x="1786593" y="1214193"/>
                  </a:lnTo>
                  <a:lnTo>
                    <a:pt x="1793260" y="1226267"/>
                  </a:lnTo>
                  <a:lnTo>
                    <a:pt x="1799608" y="1238341"/>
                  </a:lnTo>
                  <a:lnTo>
                    <a:pt x="1812306" y="1262807"/>
                  </a:lnTo>
                  <a:lnTo>
                    <a:pt x="1823734" y="1286638"/>
                  </a:lnTo>
                  <a:lnTo>
                    <a:pt x="1833892" y="1308562"/>
                  </a:lnTo>
                  <a:lnTo>
                    <a:pt x="1842780" y="1328579"/>
                  </a:lnTo>
                  <a:lnTo>
                    <a:pt x="1855478" y="1358447"/>
                  </a:lnTo>
                  <a:lnTo>
                    <a:pt x="1860239" y="1369885"/>
                  </a:lnTo>
                  <a:lnTo>
                    <a:pt x="1824051" y="1509691"/>
                  </a:lnTo>
                  <a:lnTo>
                    <a:pt x="1805640" y="1579594"/>
                  </a:lnTo>
                  <a:lnTo>
                    <a:pt x="1895475" y="1579594"/>
                  </a:lnTo>
                  <a:lnTo>
                    <a:pt x="1688187" y="1958975"/>
                  </a:lnTo>
                  <a:lnTo>
                    <a:pt x="1452330" y="1958975"/>
                  </a:lnTo>
                  <a:lnTo>
                    <a:pt x="1452330" y="1701924"/>
                  </a:lnTo>
                  <a:lnTo>
                    <a:pt x="671428" y="1701924"/>
                  </a:lnTo>
                  <a:lnTo>
                    <a:pt x="671428" y="1958975"/>
                  </a:lnTo>
                  <a:lnTo>
                    <a:pt x="435571" y="1958975"/>
                  </a:lnTo>
                  <a:lnTo>
                    <a:pt x="228600" y="1579594"/>
                  </a:lnTo>
                  <a:lnTo>
                    <a:pt x="1763420" y="1579594"/>
                  </a:lnTo>
                  <a:lnTo>
                    <a:pt x="1787546" y="1509691"/>
                  </a:lnTo>
                  <a:lnTo>
                    <a:pt x="1825638" y="1399435"/>
                  </a:lnTo>
                  <a:lnTo>
                    <a:pt x="1820242" y="1395940"/>
                  </a:lnTo>
                  <a:lnTo>
                    <a:pt x="1799608" y="1381006"/>
                  </a:lnTo>
                  <a:lnTo>
                    <a:pt x="1757389" y="1349550"/>
                  </a:lnTo>
                  <a:lnTo>
                    <a:pt x="1726597" y="1326037"/>
                  </a:lnTo>
                  <a:lnTo>
                    <a:pt x="1687552" y="1295852"/>
                  </a:lnTo>
                  <a:lnTo>
                    <a:pt x="1677077" y="1287591"/>
                  </a:lnTo>
                  <a:lnTo>
                    <a:pt x="1667554" y="1279330"/>
                  </a:lnTo>
                  <a:lnTo>
                    <a:pt x="1659300" y="1271386"/>
                  </a:lnTo>
                  <a:lnTo>
                    <a:pt x="1651364" y="1263443"/>
                  </a:lnTo>
                  <a:lnTo>
                    <a:pt x="1644698" y="1255499"/>
                  </a:lnTo>
                  <a:lnTo>
                    <a:pt x="1638667" y="1247873"/>
                  </a:lnTo>
                  <a:lnTo>
                    <a:pt x="1633905" y="1240248"/>
                  </a:lnTo>
                  <a:lnTo>
                    <a:pt x="1629461" y="1232622"/>
                  </a:lnTo>
                  <a:lnTo>
                    <a:pt x="1625652" y="1225632"/>
                  </a:lnTo>
                  <a:lnTo>
                    <a:pt x="1622477" y="1218324"/>
                  </a:lnTo>
                  <a:lnTo>
                    <a:pt x="1620255" y="1211333"/>
                  </a:lnTo>
                  <a:lnTo>
                    <a:pt x="1618668" y="1204343"/>
                  </a:lnTo>
                  <a:lnTo>
                    <a:pt x="1617716" y="1197988"/>
                  </a:lnTo>
                  <a:lnTo>
                    <a:pt x="1617398" y="1191316"/>
                  </a:lnTo>
                  <a:lnTo>
                    <a:pt x="1617716" y="1185279"/>
                  </a:lnTo>
                  <a:lnTo>
                    <a:pt x="1618350" y="1179242"/>
                  </a:lnTo>
                  <a:lnTo>
                    <a:pt x="1619938" y="1173522"/>
                  </a:lnTo>
                  <a:lnTo>
                    <a:pt x="1621842" y="1168121"/>
                  </a:lnTo>
                  <a:lnTo>
                    <a:pt x="1624064" y="1162719"/>
                  </a:lnTo>
                  <a:lnTo>
                    <a:pt x="1626604" y="1157318"/>
                  </a:lnTo>
                  <a:lnTo>
                    <a:pt x="1630096" y="1152551"/>
                  </a:lnTo>
                  <a:lnTo>
                    <a:pt x="1633905" y="1148103"/>
                  </a:lnTo>
                  <a:lnTo>
                    <a:pt x="1638032" y="1143972"/>
                  </a:lnTo>
                  <a:lnTo>
                    <a:pt x="1642158" y="1139842"/>
                  </a:lnTo>
                  <a:lnTo>
                    <a:pt x="1646920" y="1136029"/>
                  </a:lnTo>
                  <a:lnTo>
                    <a:pt x="1651999" y="1132534"/>
                  </a:lnTo>
                  <a:lnTo>
                    <a:pt x="1657396" y="1129356"/>
                  </a:lnTo>
                  <a:lnTo>
                    <a:pt x="1663109" y="1126497"/>
                  </a:lnTo>
                  <a:lnTo>
                    <a:pt x="1668823" y="1123955"/>
                  </a:lnTo>
                  <a:lnTo>
                    <a:pt x="1674855" y="1121731"/>
                  </a:lnTo>
                  <a:lnTo>
                    <a:pt x="1681204" y="1119824"/>
                  </a:lnTo>
                  <a:lnTo>
                    <a:pt x="1687552" y="1118236"/>
                  </a:lnTo>
                  <a:lnTo>
                    <a:pt x="1691044" y="1117600"/>
                  </a:lnTo>
                  <a:close/>
                  <a:moveTo>
                    <a:pt x="1264285" y="957263"/>
                  </a:moveTo>
                  <a:lnTo>
                    <a:pt x="1272222" y="957263"/>
                  </a:lnTo>
                  <a:lnTo>
                    <a:pt x="1280160" y="957263"/>
                  </a:lnTo>
                  <a:lnTo>
                    <a:pt x="1288415" y="957580"/>
                  </a:lnTo>
                  <a:lnTo>
                    <a:pt x="1296035" y="958215"/>
                  </a:lnTo>
                  <a:lnTo>
                    <a:pt x="1303972" y="959167"/>
                  </a:lnTo>
                  <a:lnTo>
                    <a:pt x="1319847" y="961388"/>
                  </a:lnTo>
                  <a:lnTo>
                    <a:pt x="1335722" y="964244"/>
                  </a:lnTo>
                  <a:lnTo>
                    <a:pt x="1350962" y="968052"/>
                  </a:lnTo>
                  <a:lnTo>
                    <a:pt x="1366520" y="972494"/>
                  </a:lnTo>
                  <a:lnTo>
                    <a:pt x="1381442" y="977889"/>
                  </a:lnTo>
                  <a:lnTo>
                    <a:pt x="1396682" y="983918"/>
                  </a:lnTo>
                  <a:lnTo>
                    <a:pt x="1411287" y="989947"/>
                  </a:lnTo>
                  <a:lnTo>
                    <a:pt x="1425575" y="996928"/>
                  </a:lnTo>
                  <a:lnTo>
                    <a:pt x="1439862" y="1004226"/>
                  </a:lnTo>
                  <a:lnTo>
                    <a:pt x="1453515" y="1011842"/>
                  </a:lnTo>
                  <a:lnTo>
                    <a:pt x="1466532" y="1019775"/>
                  </a:lnTo>
                  <a:lnTo>
                    <a:pt x="1479232" y="1027390"/>
                  </a:lnTo>
                  <a:lnTo>
                    <a:pt x="1491615" y="1035641"/>
                  </a:lnTo>
                  <a:lnTo>
                    <a:pt x="1503680" y="1044208"/>
                  </a:lnTo>
                  <a:lnTo>
                    <a:pt x="1515110" y="1052458"/>
                  </a:lnTo>
                  <a:lnTo>
                    <a:pt x="1525905" y="1061026"/>
                  </a:lnTo>
                  <a:lnTo>
                    <a:pt x="1536065" y="1069276"/>
                  </a:lnTo>
                  <a:lnTo>
                    <a:pt x="1545590" y="1077526"/>
                  </a:lnTo>
                  <a:lnTo>
                    <a:pt x="1554480" y="1085459"/>
                  </a:lnTo>
                  <a:lnTo>
                    <a:pt x="1562417" y="1093392"/>
                  </a:lnTo>
                  <a:lnTo>
                    <a:pt x="1570037" y="1100373"/>
                  </a:lnTo>
                  <a:lnTo>
                    <a:pt x="1576705" y="1107672"/>
                  </a:lnTo>
                  <a:lnTo>
                    <a:pt x="1582737" y="1114335"/>
                  </a:lnTo>
                  <a:lnTo>
                    <a:pt x="1587500" y="1120364"/>
                  </a:lnTo>
                  <a:lnTo>
                    <a:pt x="1591627" y="1126076"/>
                  </a:lnTo>
                  <a:lnTo>
                    <a:pt x="1595120" y="1131153"/>
                  </a:lnTo>
                  <a:lnTo>
                    <a:pt x="1597342" y="1135278"/>
                  </a:lnTo>
                  <a:lnTo>
                    <a:pt x="1598930" y="1139086"/>
                  </a:lnTo>
                  <a:lnTo>
                    <a:pt x="1599882" y="1146384"/>
                  </a:lnTo>
                  <a:lnTo>
                    <a:pt x="1600835" y="1155904"/>
                  </a:lnTo>
                  <a:lnTo>
                    <a:pt x="1601152" y="1168914"/>
                  </a:lnTo>
                  <a:lnTo>
                    <a:pt x="1601470" y="1184462"/>
                  </a:lnTo>
                  <a:lnTo>
                    <a:pt x="1601787" y="1222858"/>
                  </a:lnTo>
                  <a:lnTo>
                    <a:pt x="1601152" y="1269504"/>
                  </a:lnTo>
                  <a:lnTo>
                    <a:pt x="1599882" y="1323130"/>
                  </a:lnTo>
                  <a:lnTo>
                    <a:pt x="1598612" y="1381834"/>
                  </a:lnTo>
                  <a:lnTo>
                    <a:pt x="1596390" y="1444663"/>
                  </a:lnTo>
                  <a:lnTo>
                    <a:pt x="1593532" y="1509713"/>
                  </a:lnTo>
                  <a:lnTo>
                    <a:pt x="1435417" y="1509713"/>
                  </a:lnTo>
                  <a:lnTo>
                    <a:pt x="1436370" y="1463385"/>
                  </a:lnTo>
                  <a:lnTo>
                    <a:pt x="1437640" y="1420547"/>
                  </a:lnTo>
                  <a:lnTo>
                    <a:pt x="1437957" y="1381834"/>
                  </a:lnTo>
                  <a:lnTo>
                    <a:pt x="1437957" y="1348833"/>
                  </a:lnTo>
                  <a:lnTo>
                    <a:pt x="1437640" y="1322178"/>
                  </a:lnTo>
                  <a:lnTo>
                    <a:pt x="1437322" y="1311707"/>
                  </a:lnTo>
                  <a:lnTo>
                    <a:pt x="1436370" y="1302822"/>
                  </a:lnTo>
                  <a:lnTo>
                    <a:pt x="1435735" y="1296476"/>
                  </a:lnTo>
                  <a:lnTo>
                    <a:pt x="1434465" y="1292033"/>
                  </a:lnTo>
                  <a:lnTo>
                    <a:pt x="1433830" y="1291081"/>
                  </a:lnTo>
                  <a:lnTo>
                    <a:pt x="1433512" y="1290129"/>
                  </a:lnTo>
                  <a:lnTo>
                    <a:pt x="1432560" y="1290129"/>
                  </a:lnTo>
                  <a:lnTo>
                    <a:pt x="1431925" y="1290447"/>
                  </a:lnTo>
                  <a:lnTo>
                    <a:pt x="1429385" y="1293620"/>
                  </a:lnTo>
                  <a:lnTo>
                    <a:pt x="1429385" y="1292668"/>
                  </a:lnTo>
                  <a:lnTo>
                    <a:pt x="1427162" y="1296158"/>
                  </a:lnTo>
                  <a:lnTo>
                    <a:pt x="1424622" y="1299966"/>
                  </a:lnTo>
                  <a:lnTo>
                    <a:pt x="1410335" y="1509713"/>
                  </a:lnTo>
                  <a:lnTo>
                    <a:pt x="1332230" y="1509713"/>
                  </a:lnTo>
                  <a:lnTo>
                    <a:pt x="1332230" y="1489722"/>
                  </a:lnTo>
                  <a:lnTo>
                    <a:pt x="1326197" y="1490357"/>
                  </a:lnTo>
                  <a:lnTo>
                    <a:pt x="1309687" y="1491626"/>
                  </a:lnTo>
                  <a:lnTo>
                    <a:pt x="1297622" y="1491943"/>
                  </a:lnTo>
                  <a:lnTo>
                    <a:pt x="1283335" y="1492261"/>
                  </a:lnTo>
                  <a:lnTo>
                    <a:pt x="1266507" y="1492895"/>
                  </a:lnTo>
                  <a:lnTo>
                    <a:pt x="1247775" y="1492895"/>
                  </a:lnTo>
                  <a:lnTo>
                    <a:pt x="1226502" y="1492261"/>
                  </a:lnTo>
                  <a:lnTo>
                    <a:pt x="1203642" y="1491626"/>
                  </a:lnTo>
                  <a:lnTo>
                    <a:pt x="1178877" y="1490039"/>
                  </a:lnTo>
                  <a:lnTo>
                    <a:pt x="1152207" y="1488135"/>
                  </a:lnTo>
                  <a:lnTo>
                    <a:pt x="1123950" y="1485280"/>
                  </a:lnTo>
                  <a:lnTo>
                    <a:pt x="1093787" y="1481789"/>
                  </a:lnTo>
                  <a:lnTo>
                    <a:pt x="1062672" y="1477347"/>
                  </a:lnTo>
                  <a:lnTo>
                    <a:pt x="1029970" y="1471635"/>
                  </a:lnTo>
                  <a:lnTo>
                    <a:pt x="1013777" y="1468779"/>
                  </a:lnTo>
                  <a:lnTo>
                    <a:pt x="997585" y="1465289"/>
                  </a:lnTo>
                  <a:lnTo>
                    <a:pt x="981710" y="1461481"/>
                  </a:lnTo>
                  <a:lnTo>
                    <a:pt x="966470" y="1457356"/>
                  </a:lnTo>
                  <a:lnTo>
                    <a:pt x="951547" y="1453231"/>
                  </a:lnTo>
                  <a:lnTo>
                    <a:pt x="936625" y="1448788"/>
                  </a:lnTo>
                  <a:lnTo>
                    <a:pt x="922337" y="1444028"/>
                  </a:lnTo>
                  <a:lnTo>
                    <a:pt x="908367" y="1439269"/>
                  </a:lnTo>
                  <a:lnTo>
                    <a:pt x="895032" y="1434191"/>
                  </a:lnTo>
                  <a:lnTo>
                    <a:pt x="882332" y="1429114"/>
                  </a:lnTo>
                  <a:lnTo>
                    <a:pt x="857250" y="1418960"/>
                  </a:lnTo>
                  <a:lnTo>
                    <a:pt x="834707" y="1408489"/>
                  </a:lnTo>
                  <a:lnTo>
                    <a:pt x="813752" y="1398335"/>
                  </a:lnTo>
                  <a:lnTo>
                    <a:pt x="795020" y="1388498"/>
                  </a:lnTo>
                  <a:lnTo>
                    <a:pt x="778510" y="1379296"/>
                  </a:lnTo>
                  <a:lnTo>
                    <a:pt x="764540" y="1371045"/>
                  </a:lnTo>
                  <a:lnTo>
                    <a:pt x="752475" y="1363430"/>
                  </a:lnTo>
                  <a:lnTo>
                    <a:pt x="742950" y="1357401"/>
                  </a:lnTo>
                  <a:lnTo>
                    <a:pt x="736282" y="1352958"/>
                  </a:lnTo>
                  <a:lnTo>
                    <a:pt x="730567" y="1348833"/>
                  </a:lnTo>
                  <a:lnTo>
                    <a:pt x="752157" y="1509713"/>
                  </a:lnTo>
                  <a:lnTo>
                    <a:pt x="679132" y="1509713"/>
                  </a:lnTo>
                  <a:lnTo>
                    <a:pt x="679132" y="1508444"/>
                  </a:lnTo>
                  <a:lnTo>
                    <a:pt x="671195" y="1509713"/>
                  </a:lnTo>
                  <a:lnTo>
                    <a:pt x="307340" y="1509713"/>
                  </a:lnTo>
                  <a:lnTo>
                    <a:pt x="301942" y="1483376"/>
                  </a:lnTo>
                  <a:lnTo>
                    <a:pt x="299720" y="1471318"/>
                  </a:lnTo>
                  <a:lnTo>
                    <a:pt x="297815" y="1460529"/>
                  </a:lnTo>
                  <a:lnTo>
                    <a:pt x="296862" y="1449423"/>
                  </a:lnTo>
                  <a:lnTo>
                    <a:pt x="296862" y="1438951"/>
                  </a:lnTo>
                  <a:lnTo>
                    <a:pt x="296862" y="1433874"/>
                  </a:lnTo>
                  <a:lnTo>
                    <a:pt x="297180" y="1428797"/>
                  </a:lnTo>
                  <a:lnTo>
                    <a:pt x="297815" y="1423720"/>
                  </a:lnTo>
                  <a:lnTo>
                    <a:pt x="298767" y="1418326"/>
                  </a:lnTo>
                  <a:lnTo>
                    <a:pt x="299720" y="1412931"/>
                  </a:lnTo>
                  <a:lnTo>
                    <a:pt x="301307" y="1407854"/>
                  </a:lnTo>
                  <a:lnTo>
                    <a:pt x="302895" y="1402460"/>
                  </a:lnTo>
                  <a:lnTo>
                    <a:pt x="305117" y="1397065"/>
                  </a:lnTo>
                  <a:lnTo>
                    <a:pt x="307340" y="1391354"/>
                  </a:lnTo>
                  <a:lnTo>
                    <a:pt x="309880" y="1385325"/>
                  </a:lnTo>
                  <a:lnTo>
                    <a:pt x="313372" y="1379296"/>
                  </a:lnTo>
                  <a:lnTo>
                    <a:pt x="316547" y="1372949"/>
                  </a:lnTo>
                  <a:lnTo>
                    <a:pt x="324485" y="1359622"/>
                  </a:lnTo>
                  <a:lnTo>
                    <a:pt x="334645" y="1345660"/>
                  </a:lnTo>
                  <a:lnTo>
                    <a:pt x="346075" y="1330429"/>
                  </a:lnTo>
                  <a:lnTo>
                    <a:pt x="359410" y="1313611"/>
                  </a:lnTo>
                  <a:lnTo>
                    <a:pt x="368300" y="1302822"/>
                  </a:lnTo>
                  <a:lnTo>
                    <a:pt x="376237" y="1292668"/>
                  </a:lnTo>
                  <a:lnTo>
                    <a:pt x="390525" y="1273629"/>
                  </a:lnTo>
                  <a:lnTo>
                    <a:pt x="415607" y="1238407"/>
                  </a:lnTo>
                  <a:lnTo>
                    <a:pt x="428307" y="1220637"/>
                  </a:lnTo>
                  <a:lnTo>
                    <a:pt x="435610" y="1211752"/>
                  </a:lnTo>
                  <a:lnTo>
                    <a:pt x="442912" y="1202550"/>
                  </a:lnTo>
                  <a:lnTo>
                    <a:pt x="450850" y="1192713"/>
                  </a:lnTo>
                  <a:lnTo>
                    <a:pt x="459422" y="1183193"/>
                  </a:lnTo>
                  <a:lnTo>
                    <a:pt x="469265" y="1172722"/>
                  </a:lnTo>
                  <a:lnTo>
                    <a:pt x="479742" y="1161616"/>
                  </a:lnTo>
                  <a:lnTo>
                    <a:pt x="489267" y="1145750"/>
                  </a:lnTo>
                  <a:lnTo>
                    <a:pt x="498792" y="1131153"/>
                  </a:lnTo>
                  <a:lnTo>
                    <a:pt x="508000" y="1117826"/>
                  </a:lnTo>
                  <a:lnTo>
                    <a:pt x="517842" y="1104498"/>
                  </a:lnTo>
                  <a:lnTo>
                    <a:pt x="528002" y="1092440"/>
                  </a:lnTo>
                  <a:lnTo>
                    <a:pt x="537845" y="1081334"/>
                  </a:lnTo>
                  <a:lnTo>
                    <a:pt x="548322" y="1070863"/>
                  </a:lnTo>
                  <a:lnTo>
                    <a:pt x="558482" y="1061026"/>
                  </a:lnTo>
                  <a:lnTo>
                    <a:pt x="568960" y="1051824"/>
                  </a:lnTo>
                  <a:lnTo>
                    <a:pt x="579755" y="1043256"/>
                  </a:lnTo>
                  <a:lnTo>
                    <a:pt x="590867" y="1035323"/>
                  </a:lnTo>
                  <a:lnTo>
                    <a:pt x="601662" y="1028342"/>
                  </a:lnTo>
                  <a:lnTo>
                    <a:pt x="613092" y="1021996"/>
                  </a:lnTo>
                  <a:lnTo>
                    <a:pt x="624205" y="1015650"/>
                  </a:lnTo>
                  <a:lnTo>
                    <a:pt x="635952" y="1010255"/>
                  </a:lnTo>
                  <a:lnTo>
                    <a:pt x="648017" y="1004861"/>
                  </a:lnTo>
                  <a:lnTo>
                    <a:pt x="660082" y="1000418"/>
                  </a:lnTo>
                  <a:lnTo>
                    <a:pt x="672465" y="995976"/>
                  </a:lnTo>
                  <a:lnTo>
                    <a:pt x="684847" y="992168"/>
                  </a:lnTo>
                  <a:lnTo>
                    <a:pt x="697547" y="988360"/>
                  </a:lnTo>
                  <a:lnTo>
                    <a:pt x="710247" y="985187"/>
                  </a:lnTo>
                  <a:lnTo>
                    <a:pt x="723582" y="982014"/>
                  </a:lnTo>
                  <a:lnTo>
                    <a:pt x="736917" y="979475"/>
                  </a:lnTo>
                  <a:lnTo>
                    <a:pt x="750887" y="976937"/>
                  </a:lnTo>
                  <a:lnTo>
                    <a:pt x="779145" y="972177"/>
                  </a:lnTo>
                  <a:lnTo>
                    <a:pt x="808037" y="967735"/>
                  </a:lnTo>
                  <a:lnTo>
                    <a:pt x="870267" y="959484"/>
                  </a:lnTo>
                  <a:lnTo>
                    <a:pt x="874077" y="958850"/>
                  </a:lnTo>
                  <a:lnTo>
                    <a:pt x="878205" y="958850"/>
                  </a:lnTo>
                  <a:lnTo>
                    <a:pt x="885507" y="959167"/>
                  </a:lnTo>
                  <a:lnTo>
                    <a:pt x="991870" y="1351372"/>
                  </a:lnTo>
                  <a:lnTo>
                    <a:pt x="993775" y="1336140"/>
                  </a:lnTo>
                  <a:lnTo>
                    <a:pt x="1030605" y="1066738"/>
                  </a:lnTo>
                  <a:lnTo>
                    <a:pt x="1020127" y="1040400"/>
                  </a:lnTo>
                  <a:lnTo>
                    <a:pt x="1040765" y="1005495"/>
                  </a:lnTo>
                  <a:lnTo>
                    <a:pt x="1087120" y="1004861"/>
                  </a:lnTo>
                  <a:lnTo>
                    <a:pt x="1106805" y="1040400"/>
                  </a:lnTo>
                  <a:lnTo>
                    <a:pt x="1097597" y="1071497"/>
                  </a:lnTo>
                  <a:lnTo>
                    <a:pt x="1130300" y="1355814"/>
                  </a:lnTo>
                  <a:lnTo>
                    <a:pt x="1217612" y="971542"/>
                  </a:lnTo>
                  <a:lnTo>
                    <a:pt x="1227455" y="967100"/>
                  </a:lnTo>
                  <a:lnTo>
                    <a:pt x="1234757" y="963292"/>
                  </a:lnTo>
                  <a:lnTo>
                    <a:pt x="1239520" y="960754"/>
                  </a:lnTo>
                  <a:lnTo>
                    <a:pt x="1240155" y="959802"/>
                  </a:lnTo>
                  <a:lnTo>
                    <a:pt x="1240472" y="959484"/>
                  </a:lnTo>
                  <a:lnTo>
                    <a:pt x="1248410" y="958215"/>
                  </a:lnTo>
                  <a:lnTo>
                    <a:pt x="1256347" y="957580"/>
                  </a:lnTo>
                  <a:lnTo>
                    <a:pt x="1264285" y="957263"/>
                  </a:lnTo>
                  <a:close/>
                  <a:moveTo>
                    <a:pt x="132835" y="357689"/>
                  </a:moveTo>
                  <a:lnTo>
                    <a:pt x="130610" y="358006"/>
                  </a:lnTo>
                  <a:lnTo>
                    <a:pt x="128386" y="358959"/>
                  </a:lnTo>
                  <a:lnTo>
                    <a:pt x="126161" y="359912"/>
                  </a:lnTo>
                  <a:lnTo>
                    <a:pt x="124255" y="361501"/>
                  </a:lnTo>
                  <a:lnTo>
                    <a:pt x="122666" y="363406"/>
                  </a:lnTo>
                  <a:lnTo>
                    <a:pt x="121394" y="365630"/>
                  </a:lnTo>
                  <a:lnTo>
                    <a:pt x="120759" y="368171"/>
                  </a:lnTo>
                  <a:lnTo>
                    <a:pt x="120441" y="370395"/>
                  </a:lnTo>
                  <a:lnTo>
                    <a:pt x="120759" y="373254"/>
                  </a:lnTo>
                  <a:lnTo>
                    <a:pt x="121394" y="375795"/>
                  </a:lnTo>
                  <a:lnTo>
                    <a:pt x="122666" y="378019"/>
                  </a:lnTo>
                  <a:lnTo>
                    <a:pt x="124255" y="379925"/>
                  </a:lnTo>
                  <a:lnTo>
                    <a:pt x="126161" y="381513"/>
                  </a:lnTo>
                  <a:lnTo>
                    <a:pt x="128386" y="382466"/>
                  </a:lnTo>
                  <a:lnTo>
                    <a:pt x="130610" y="383419"/>
                  </a:lnTo>
                  <a:lnTo>
                    <a:pt x="132835" y="383737"/>
                  </a:lnTo>
                  <a:lnTo>
                    <a:pt x="414075" y="383737"/>
                  </a:lnTo>
                  <a:lnTo>
                    <a:pt x="416300" y="383419"/>
                  </a:lnTo>
                  <a:lnTo>
                    <a:pt x="418842" y="382466"/>
                  </a:lnTo>
                  <a:lnTo>
                    <a:pt x="420749" y="381513"/>
                  </a:lnTo>
                  <a:lnTo>
                    <a:pt x="422655" y="379925"/>
                  </a:lnTo>
                  <a:lnTo>
                    <a:pt x="424244" y="378019"/>
                  </a:lnTo>
                  <a:lnTo>
                    <a:pt x="425198" y="375795"/>
                  </a:lnTo>
                  <a:lnTo>
                    <a:pt x="426151" y="373254"/>
                  </a:lnTo>
                  <a:lnTo>
                    <a:pt x="426469" y="370395"/>
                  </a:lnTo>
                  <a:lnTo>
                    <a:pt x="426151" y="368171"/>
                  </a:lnTo>
                  <a:lnTo>
                    <a:pt x="425198" y="365630"/>
                  </a:lnTo>
                  <a:lnTo>
                    <a:pt x="424244" y="363406"/>
                  </a:lnTo>
                  <a:lnTo>
                    <a:pt x="422655" y="361501"/>
                  </a:lnTo>
                  <a:lnTo>
                    <a:pt x="420749" y="359912"/>
                  </a:lnTo>
                  <a:lnTo>
                    <a:pt x="418842" y="358959"/>
                  </a:lnTo>
                  <a:lnTo>
                    <a:pt x="416300" y="358006"/>
                  </a:lnTo>
                  <a:lnTo>
                    <a:pt x="414075" y="357689"/>
                  </a:lnTo>
                  <a:lnTo>
                    <a:pt x="132835" y="357689"/>
                  </a:lnTo>
                  <a:close/>
                  <a:moveTo>
                    <a:pt x="1073636" y="311150"/>
                  </a:moveTo>
                  <a:lnTo>
                    <a:pt x="1083167" y="311150"/>
                  </a:lnTo>
                  <a:lnTo>
                    <a:pt x="1092063" y="311785"/>
                  </a:lnTo>
                  <a:lnTo>
                    <a:pt x="1101594" y="312103"/>
                  </a:lnTo>
                  <a:lnTo>
                    <a:pt x="1110171" y="312738"/>
                  </a:lnTo>
                  <a:lnTo>
                    <a:pt x="1118749" y="314008"/>
                  </a:lnTo>
                  <a:lnTo>
                    <a:pt x="1135587" y="316230"/>
                  </a:lnTo>
                  <a:lnTo>
                    <a:pt x="1151789" y="319405"/>
                  </a:lnTo>
                  <a:lnTo>
                    <a:pt x="1167357" y="323215"/>
                  </a:lnTo>
                  <a:lnTo>
                    <a:pt x="1181971" y="327660"/>
                  </a:lnTo>
                  <a:lnTo>
                    <a:pt x="1195949" y="332740"/>
                  </a:lnTo>
                  <a:lnTo>
                    <a:pt x="1208975" y="337820"/>
                  </a:lnTo>
                  <a:lnTo>
                    <a:pt x="1222000" y="343535"/>
                  </a:lnTo>
                  <a:lnTo>
                    <a:pt x="1233437" y="349568"/>
                  </a:lnTo>
                  <a:lnTo>
                    <a:pt x="1244557" y="355283"/>
                  </a:lnTo>
                  <a:lnTo>
                    <a:pt x="1254088" y="361315"/>
                  </a:lnTo>
                  <a:lnTo>
                    <a:pt x="1263618" y="367348"/>
                  </a:lnTo>
                  <a:lnTo>
                    <a:pt x="1271879" y="373380"/>
                  </a:lnTo>
                  <a:lnTo>
                    <a:pt x="1279821" y="378460"/>
                  </a:lnTo>
                  <a:lnTo>
                    <a:pt x="1286175" y="383858"/>
                  </a:lnTo>
                  <a:lnTo>
                    <a:pt x="1292211" y="388620"/>
                  </a:lnTo>
                  <a:lnTo>
                    <a:pt x="1301424" y="396875"/>
                  </a:lnTo>
                  <a:lnTo>
                    <a:pt x="1306825" y="402273"/>
                  </a:lnTo>
                  <a:lnTo>
                    <a:pt x="1308731" y="404178"/>
                  </a:lnTo>
                  <a:lnTo>
                    <a:pt x="1306507" y="409893"/>
                  </a:lnTo>
                  <a:lnTo>
                    <a:pt x="1303013" y="415925"/>
                  </a:lnTo>
                  <a:lnTo>
                    <a:pt x="1298565" y="423545"/>
                  </a:lnTo>
                  <a:lnTo>
                    <a:pt x="1292529" y="432435"/>
                  </a:lnTo>
                  <a:lnTo>
                    <a:pt x="1289352" y="437198"/>
                  </a:lnTo>
                  <a:lnTo>
                    <a:pt x="1285539" y="441643"/>
                  </a:lnTo>
                  <a:lnTo>
                    <a:pt x="1281409" y="446723"/>
                  </a:lnTo>
                  <a:lnTo>
                    <a:pt x="1276962" y="451485"/>
                  </a:lnTo>
                  <a:lnTo>
                    <a:pt x="1271561" y="456565"/>
                  </a:lnTo>
                  <a:lnTo>
                    <a:pt x="1266160" y="461010"/>
                  </a:lnTo>
                  <a:lnTo>
                    <a:pt x="1260759" y="465455"/>
                  </a:lnTo>
                  <a:lnTo>
                    <a:pt x="1254723" y="469583"/>
                  </a:lnTo>
                  <a:lnTo>
                    <a:pt x="1248369" y="473393"/>
                  </a:lnTo>
                  <a:lnTo>
                    <a:pt x="1241062" y="476568"/>
                  </a:lnTo>
                  <a:lnTo>
                    <a:pt x="1234073" y="479743"/>
                  </a:lnTo>
                  <a:lnTo>
                    <a:pt x="1226448" y="482283"/>
                  </a:lnTo>
                  <a:lnTo>
                    <a:pt x="1218188" y="484188"/>
                  </a:lnTo>
                  <a:lnTo>
                    <a:pt x="1209610" y="485775"/>
                  </a:lnTo>
                  <a:lnTo>
                    <a:pt x="1200715" y="486410"/>
                  </a:lnTo>
                  <a:lnTo>
                    <a:pt x="1191501" y="486410"/>
                  </a:lnTo>
                  <a:lnTo>
                    <a:pt x="1181653" y="485458"/>
                  </a:lnTo>
                  <a:lnTo>
                    <a:pt x="1171487" y="483870"/>
                  </a:lnTo>
                  <a:lnTo>
                    <a:pt x="1160685" y="481330"/>
                  </a:lnTo>
                  <a:lnTo>
                    <a:pt x="1149566" y="477520"/>
                  </a:lnTo>
                  <a:lnTo>
                    <a:pt x="1138129" y="473075"/>
                  </a:lnTo>
                  <a:lnTo>
                    <a:pt x="1126056" y="467360"/>
                  </a:lnTo>
                  <a:lnTo>
                    <a:pt x="1112078" y="460693"/>
                  </a:lnTo>
                  <a:lnTo>
                    <a:pt x="1097781" y="454660"/>
                  </a:lnTo>
                  <a:lnTo>
                    <a:pt x="1127009" y="468313"/>
                  </a:lnTo>
                  <a:lnTo>
                    <a:pt x="1155284" y="482283"/>
                  </a:lnTo>
                  <a:lnTo>
                    <a:pt x="1168945" y="488633"/>
                  </a:lnTo>
                  <a:lnTo>
                    <a:pt x="1182288" y="494348"/>
                  </a:lnTo>
                  <a:lnTo>
                    <a:pt x="1195314" y="499745"/>
                  </a:lnTo>
                  <a:lnTo>
                    <a:pt x="1207704" y="504190"/>
                  </a:lnTo>
                  <a:lnTo>
                    <a:pt x="1219776" y="508318"/>
                  </a:lnTo>
                  <a:lnTo>
                    <a:pt x="1231213" y="510858"/>
                  </a:lnTo>
                  <a:lnTo>
                    <a:pt x="1236932" y="512128"/>
                  </a:lnTo>
                  <a:lnTo>
                    <a:pt x="1242333" y="512763"/>
                  </a:lnTo>
                  <a:lnTo>
                    <a:pt x="1247416" y="513080"/>
                  </a:lnTo>
                  <a:lnTo>
                    <a:pt x="1252817" y="513715"/>
                  </a:lnTo>
                  <a:lnTo>
                    <a:pt x="1257582" y="513080"/>
                  </a:lnTo>
                  <a:lnTo>
                    <a:pt x="1262665" y="512763"/>
                  </a:lnTo>
                  <a:lnTo>
                    <a:pt x="1267113" y="512128"/>
                  </a:lnTo>
                  <a:lnTo>
                    <a:pt x="1271561" y="510858"/>
                  </a:lnTo>
                  <a:lnTo>
                    <a:pt x="1276009" y="509270"/>
                  </a:lnTo>
                  <a:lnTo>
                    <a:pt x="1279821" y="507683"/>
                  </a:lnTo>
                  <a:lnTo>
                    <a:pt x="1283951" y="505143"/>
                  </a:lnTo>
                  <a:lnTo>
                    <a:pt x="1287763" y="502285"/>
                  </a:lnTo>
                  <a:lnTo>
                    <a:pt x="1288716" y="512445"/>
                  </a:lnTo>
                  <a:lnTo>
                    <a:pt x="1289669" y="521970"/>
                  </a:lnTo>
                  <a:lnTo>
                    <a:pt x="1289987" y="531178"/>
                  </a:lnTo>
                  <a:lnTo>
                    <a:pt x="1290305" y="539750"/>
                  </a:lnTo>
                  <a:lnTo>
                    <a:pt x="1289987" y="557213"/>
                  </a:lnTo>
                  <a:lnTo>
                    <a:pt x="1289352" y="573405"/>
                  </a:lnTo>
                  <a:lnTo>
                    <a:pt x="1290623" y="571818"/>
                  </a:lnTo>
                  <a:lnTo>
                    <a:pt x="1292211" y="570230"/>
                  </a:lnTo>
                  <a:lnTo>
                    <a:pt x="1293800" y="569595"/>
                  </a:lnTo>
                  <a:lnTo>
                    <a:pt x="1295388" y="569278"/>
                  </a:lnTo>
                  <a:lnTo>
                    <a:pt x="1297612" y="569595"/>
                  </a:lnTo>
                  <a:lnTo>
                    <a:pt x="1299518" y="571183"/>
                  </a:lnTo>
                  <a:lnTo>
                    <a:pt x="1301742" y="573088"/>
                  </a:lnTo>
                  <a:lnTo>
                    <a:pt x="1303648" y="575945"/>
                  </a:lnTo>
                  <a:lnTo>
                    <a:pt x="1304919" y="579438"/>
                  </a:lnTo>
                  <a:lnTo>
                    <a:pt x="1306825" y="583565"/>
                  </a:lnTo>
                  <a:lnTo>
                    <a:pt x="1308414" y="588328"/>
                  </a:lnTo>
                  <a:lnTo>
                    <a:pt x="1310002" y="593725"/>
                  </a:lnTo>
                  <a:lnTo>
                    <a:pt x="1310955" y="599758"/>
                  </a:lnTo>
                  <a:lnTo>
                    <a:pt x="1312226" y="606108"/>
                  </a:lnTo>
                  <a:lnTo>
                    <a:pt x="1314450" y="620395"/>
                  </a:lnTo>
                  <a:lnTo>
                    <a:pt x="1315721" y="636270"/>
                  </a:lnTo>
                  <a:lnTo>
                    <a:pt x="1316038" y="652780"/>
                  </a:lnTo>
                  <a:lnTo>
                    <a:pt x="1315721" y="669608"/>
                  </a:lnTo>
                  <a:lnTo>
                    <a:pt x="1314450" y="685483"/>
                  </a:lnTo>
                  <a:lnTo>
                    <a:pt x="1312226" y="699770"/>
                  </a:lnTo>
                  <a:lnTo>
                    <a:pt x="1310955" y="706120"/>
                  </a:lnTo>
                  <a:lnTo>
                    <a:pt x="1310002" y="711835"/>
                  </a:lnTo>
                  <a:lnTo>
                    <a:pt x="1308414" y="717233"/>
                  </a:lnTo>
                  <a:lnTo>
                    <a:pt x="1306825" y="722313"/>
                  </a:lnTo>
                  <a:lnTo>
                    <a:pt x="1304919" y="726440"/>
                  </a:lnTo>
                  <a:lnTo>
                    <a:pt x="1303648" y="729615"/>
                  </a:lnTo>
                  <a:lnTo>
                    <a:pt x="1301742" y="732790"/>
                  </a:lnTo>
                  <a:lnTo>
                    <a:pt x="1299518" y="734695"/>
                  </a:lnTo>
                  <a:lnTo>
                    <a:pt x="1297612" y="735648"/>
                  </a:lnTo>
                  <a:lnTo>
                    <a:pt x="1295388" y="736283"/>
                  </a:lnTo>
                  <a:lnTo>
                    <a:pt x="1294117" y="736283"/>
                  </a:lnTo>
                  <a:lnTo>
                    <a:pt x="1293482" y="735648"/>
                  </a:lnTo>
                  <a:lnTo>
                    <a:pt x="1291258" y="734695"/>
                  </a:lnTo>
                  <a:lnTo>
                    <a:pt x="1289352" y="732473"/>
                  </a:lnTo>
                  <a:lnTo>
                    <a:pt x="1287446" y="728980"/>
                  </a:lnTo>
                  <a:lnTo>
                    <a:pt x="1285539" y="725170"/>
                  </a:lnTo>
                  <a:lnTo>
                    <a:pt x="1283633" y="720725"/>
                  </a:lnTo>
                  <a:lnTo>
                    <a:pt x="1282045" y="715328"/>
                  </a:lnTo>
                  <a:lnTo>
                    <a:pt x="1280456" y="709930"/>
                  </a:lnTo>
                  <a:lnTo>
                    <a:pt x="1278550" y="724535"/>
                  </a:lnTo>
                  <a:lnTo>
                    <a:pt x="1276009" y="738823"/>
                  </a:lnTo>
                  <a:lnTo>
                    <a:pt x="1273149" y="752475"/>
                  </a:lnTo>
                  <a:lnTo>
                    <a:pt x="1269655" y="765810"/>
                  </a:lnTo>
                  <a:lnTo>
                    <a:pt x="1265525" y="779145"/>
                  </a:lnTo>
                  <a:lnTo>
                    <a:pt x="1261077" y="791845"/>
                  </a:lnTo>
                  <a:lnTo>
                    <a:pt x="1255994" y="804228"/>
                  </a:lnTo>
                  <a:lnTo>
                    <a:pt x="1250911" y="815975"/>
                  </a:lnTo>
                  <a:lnTo>
                    <a:pt x="1245192" y="827405"/>
                  </a:lnTo>
                  <a:lnTo>
                    <a:pt x="1239156" y="838835"/>
                  </a:lnTo>
                  <a:lnTo>
                    <a:pt x="1232802" y="849313"/>
                  </a:lnTo>
                  <a:lnTo>
                    <a:pt x="1226130" y="859790"/>
                  </a:lnTo>
                  <a:lnTo>
                    <a:pt x="1218823" y="869633"/>
                  </a:lnTo>
                  <a:lnTo>
                    <a:pt x="1211834" y="879158"/>
                  </a:lnTo>
                  <a:lnTo>
                    <a:pt x="1204209" y="888048"/>
                  </a:lnTo>
                  <a:lnTo>
                    <a:pt x="1196267" y="896303"/>
                  </a:lnTo>
                  <a:lnTo>
                    <a:pt x="1188325" y="904558"/>
                  </a:lnTo>
                  <a:lnTo>
                    <a:pt x="1180064" y="912178"/>
                  </a:lnTo>
                  <a:lnTo>
                    <a:pt x="1171804" y="919163"/>
                  </a:lnTo>
                  <a:lnTo>
                    <a:pt x="1163544" y="925513"/>
                  </a:lnTo>
                  <a:lnTo>
                    <a:pt x="1154966" y="932180"/>
                  </a:lnTo>
                  <a:lnTo>
                    <a:pt x="1146389" y="937578"/>
                  </a:lnTo>
                  <a:lnTo>
                    <a:pt x="1137493" y="942658"/>
                  </a:lnTo>
                  <a:lnTo>
                    <a:pt x="1128915" y="947420"/>
                  </a:lnTo>
                  <a:lnTo>
                    <a:pt x="1120338" y="951230"/>
                  </a:lnTo>
                  <a:lnTo>
                    <a:pt x="1111760" y="955040"/>
                  </a:lnTo>
                  <a:lnTo>
                    <a:pt x="1102864" y="957898"/>
                  </a:lnTo>
                  <a:lnTo>
                    <a:pt x="1094287" y="960755"/>
                  </a:lnTo>
                  <a:lnTo>
                    <a:pt x="1085709" y="962660"/>
                  </a:lnTo>
                  <a:lnTo>
                    <a:pt x="1077449" y="963930"/>
                  </a:lnTo>
                  <a:lnTo>
                    <a:pt x="1069189" y="964883"/>
                  </a:lnTo>
                  <a:lnTo>
                    <a:pt x="1061246" y="965200"/>
                  </a:lnTo>
                  <a:lnTo>
                    <a:pt x="1054575" y="964883"/>
                  </a:lnTo>
                  <a:lnTo>
                    <a:pt x="1047585" y="963930"/>
                  </a:lnTo>
                  <a:lnTo>
                    <a:pt x="1040596" y="962660"/>
                  </a:lnTo>
                  <a:lnTo>
                    <a:pt x="1033289" y="960120"/>
                  </a:lnTo>
                  <a:lnTo>
                    <a:pt x="1025982" y="957580"/>
                  </a:lnTo>
                  <a:lnTo>
                    <a:pt x="1018040" y="954723"/>
                  </a:lnTo>
                  <a:lnTo>
                    <a:pt x="1010097" y="950913"/>
                  </a:lnTo>
                  <a:lnTo>
                    <a:pt x="1002155" y="946468"/>
                  </a:lnTo>
                  <a:lnTo>
                    <a:pt x="993895" y="941705"/>
                  </a:lnTo>
                  <a:lnTo>
                    <a:pt x="985635" y="936625"/>
                  </a:lnTo>
                  <a:lnTo>
                    <a:pt x="977375" y="930593"/>
                  </a:lnTo>
                  <a:lnTo>
                    <a:pt x="969114" y="924560"/>
                  </a:lnTo>
                  <a:lnTo>
                    <a:pt x="960537" y="917893"/>
                  </a:lnTo>
                  <a:lnTo>
                    <a:pt x="952277" y="910590"/>
                  </a:lnTo>
                  <a:lnTo>
                    <a:pt x="943699" y="902970"/>
                  </a:lnTo>
                  <a:lnTo>
                    <a:pt x="935439" y="895350"/>
                  </a:lnTo>
                  <a:lnTo>
                    <a:pt x="927814" y="886460"/>
                  </a:lnTo>
                  <a:lnTo>
                    <a:pt x="919236" y="877888"/>
                  </a:lnTo>
                  <a:lnTo>
                    <a:pt x="911611" y="868363"/>
                  </a:lnTo>
                  <a:lnTo>
                    <a:pt x="903987" y="859155"/>
                  </a:lnTo>
                  <a:lnTo>
                    <a:pt x="896362" y="848995"/>
                  </a:lnTo>
                  <a:lnTo>
                    <a:pt x="889373" y="838835"/>
                  </a:lnTo>
                  <a:lnTo>
                    <a:pt x="882066" y="828358"/>
                  </a:lnTo>
                  <a:lnTo>
                    <a:pt x="875394" y="817245"/>
                  </a:lnTo>
                  <a:lnTo>
                    <a:pt x="869040" y="806133"/>
                  </a:lnTo>
                  <a:lnTo>
                    <a:pt x="862686" y="794385"/>
                  </a:lnTo>
                  <a:lnTo>
                    <a:pt x="856968" y="782320"/>
                  </a:lnTo>
                  <a:lnTo>
                    <a:pt x="851567" y="770255"/>
                  </a:lnTo>
                  <a:lnTo>
                    <a:pt x="846484" y="757873"/>
                  </a:lnTo>
                  <a:lnTo>
                    <a:pt x="842036" y="745173"/>
                  </a:lnTo>
                  <a:lnTo>
                    <a:pt x="837588" y="732473"/>
                  </a:lnTo>
                  <a:lnTo>
                    <a:pt x="834094" y="719138"/>
                  </a:lnTo>
                  <a:lnTo>
                    <a:pt x="832823" y="724218"/>
                  </a:lnTo>
                  <a:lnTo>
                    <a:pt x="831234" y="728028"/>
                  </a:lnTo>
                  <a:lnTo>
                    <a:pt x="829328" y="731520"/>
                  </a:lnTo>
                  <a:lnTo>
                    <a:pt x="828057" y="734695"/>
                  </a:lnTo>
                  <a:lnTo>
                    <a:pt x="826151" y="736918"/>
                  </a:lnTo>
                  <a:lnTo>
                    <a:pt x="824563" y="738823"/>
                  </a:lnTo>
                  <a:lnTo>
                    <a:pt x="822657" y="739775"/>
                  </a:lnTo>
                  <a:lnTo>
                    <a:pt x="820750" y="740410"/>
                  </a:lnTo>
                  <a:lnTo>
                    <a:pt x="818527" y="739775"/>
                  </a:lnTo>
                  <a:lnTo>
                    <a:pt x="816620" y="738823"/>
                  </a:lnTo>
                  <a:lnTo>
                    <a:pt x="814397" y="736600"/>
                  </a:lnTo>
                  <a:lnTo>
                    <a:pt x="812490" y="733743"/>
                  </a:lnTo>
                  <a:lnTo>
                    <a:pt x="810902" y="730250"/>
                  </a:lnTo>
                  <a:lnTo>
                    <a:pt x="808996" y="726123"/>
                  </a:lnTo>
                  <a:lnTo>
                    <a:pt x="807725" y="721043"/>
                  </a:lnTo>
                  <a:lnTo>
                    <a:pt x="806136" y="715963"/>
                  </a:lnTo>
                  <a:lnTo>
                    <a:pt x="804866" y="709930"/>
                  </a:lnTo>
                  <a:lnTo>
                    <a:pt x="803595" y="703580"/>
                  </a:lnTo>
                  <a:lnTo>
                    <a:pt x="801689" y="689293"/>
                  </a:lnTo>
                  <a:lnTo>
                    <a:pt x="800418" y="673735"/>
                  </a:lnTo>
                  <a:lnTo>
                    <a:pt x="800100" y="656908"/>
                  </a:lnTo>
                  <a:lnTo>
                    <a:pt x="800418" y="639763"/>
                  </a:lnTo>
                  <a:lnTo>
                    <a:pt x="801689" y="624205"/>
                  </a:lnTo>
                  <a:lnTo>
                    <a:pt x="803595" y="610235"/>
                  </a:lnTo>
                  <a:lnTo>
                    <a:pt x="804866" y="603885"/>
                  </a:lnTo>
                  <a:lnTo>
                    <a:pt x="806136" y="597853"/>
                  </a:lnTo>
                  <a:lnTo>
                    <a:pt x="807725" y="592138"/>
                  </a:lnTo>
                  <a:lnTo>
                    <a:pt x="808996" y="587693"/>
                  </a:lnTo>
                  <a:lnTo>
                    <a:pt x="810902" y="583565"/>
                  </a:lnTo>
                  <a:lnTo>
                    <a:pt x="812490" y="579755"/>
                  </a:lnTo>
                  <a:lnTo>
                    <a:pt x="814397" y="577215"/>
                  </a:lnTo>
                  <a:lnTo>
                    <a:pt x="816620" y="574993"/>
                  </a:lnTo>
                  <a:lnTo>
                    <a:pt x="818527" y="573723"/>
                  </a:lnTo>
                  <a:lnTo>
                    <a:pt x="820750" y="573405"/>
                  </a:lnTo>
                  <a:lnTo>
                    <a:pt x="822021" y="573723"/>
                  </a:lnTo>
                  <a:lnTo>
                    <a:pt x="822974" y="574040"/>
                  </a:lnTo>
                  <a:lnTo>
                    <a:pt x="823292" y="563245"/>
                  </a:lnTo>
                  <a:lnTo>
                    <a:pt x="824245" y="552133"/>
                  </a:lnTo>
                  <a:lnTo>
                    <a:pt x="825198" y="542290"/>
                  </a:lnTo>
                  <a:lnTo>
                    <a:pt x="827104" y="533083"/>
                  </a:lnTo>
                  <a:lnTo>
                    <a:pt x="826151" y="521335"/>
                  </a:lnTo>
                  <a:lnTo>
                    <a:pt x="825834" y="510540"/>
                  </a:lnTo>
                  <a:lnTo>
                    <a:pt x="825834" y="500063"/>
                  </a:lnTo>
                  <a:lnTo>
                    <a:pt x="826151" y="490220"/>
                  </a:lnTo>
                  <a:lnTo>
                    <a:pt x="826787" y="481330"/>
                  </a:lnTo>
                  <a:lnTo>
                    <a:pt x="828375" y="472440"/>
                  </a:lnTo>
                  <a:lnTo>
                    <a:pt x="830281" y="464185"/>
                  </a:lnTo>
                  <a:lnTo>
                    <a:pt x="832188" y="456883"/>
                  </a:lnTo>
                  <a:lnTo>
                    <a:pt x="834729" y="449898"/>
                  </a:lnTo>
                  <a:lnTo>
                    <a:pt x="837588" y="443230"/>
                  </a:lnTo>
                  <a:lnTo>
                    <a:pt x="841083" y="437515"/>
                  </a:lnTo>
                  <a:lnTo>
                    <a:pt x="844895" y="432118"/>
                  </a:lnTo>
                  <a:lnTo>
                    <a:pt x="849025" y="427038"/>
                  </a:lnTo>
                  <a:lnTo>
                    <a:pt x="853473" y="422593"/>
                  </a:lnTo>
                  <a:lnTo>
                    <a:pt x="858556" y="418465"/>
                  </a:lnTo>
                  <a:lnTo>
                    <a:pt x="863322" y="414973"/>
                  </a:lnTo>
                  <a:lnTo>
                    <a:pt x="840765" y="415290"/>
                  </a:lnTo>
                  <a:lnTo>
                    <a:pt x="822974" y="415925"/>
                  </a:lnTo>
                  <a:lnTo>
                    <a:pt x="808043" y="416878"/>
                  </a:lnTo>
                  <a:lnTo>
                    <a:pt x="813443" y="414338"/>
                  </a:lnTo>
                  <a:lnTo>
                    <a:pt x="818527" y="411163"/>
                  </a:lnTo>
                  <a:lnTo>
                    <a:pt x="829011" y="404495"/>
                  </a:lnTo>
                  <a:lnTo>
                    <a:pt x="840130" y="396558"/>
                  </a:lnTo>
                  <a:lnTo>
                    <a:pt x="850932" y="388620"/>
                  </a:lnTo>
                  <a:lnTo>
                    <a:pt x="861416" y="380365"/>
                  </a:lnTo>
                  <a:lnTo>
                    <a:pt x="871582" y="373063"/>
                  </a:lnTo>
                  <a:lnTo>
                    <a:pt x="881113" y="366395"/>
                  </a:lnTo>
                  <a:lnTo>
                    <a:pt x="885560" y="363538"/>
                  </a:lnTo>
                  <a:lnTo>
                    <a:pt x="890008" y="361315"/>
                  </a:lnTo>
                  <a:lnTo>
                    <a:pt x="902081" y="355283"/>
                  </a:lnTo>
                  <a:lnTo>
                    <a:pt x="913835" y="349568"/>
                  </a:lnTo>
                  <a:lnTo>
                    <a:pt x="925272" y="344488"/>
                  </a:lnTo>
                  <a:lnTo>
                    <a:pt x="937027" y="339725"/>
                  </a:lnTo>
                  <a:lnTo>
                    <a:pt x="948464" y="335280"/>
                  </a:lnTo>
                  <a:lnTo>
                    <a:pt x="959584" y="331470"/>
                  </a:lnTo>
                  <a:lnTo>
                    <a:pt x="971021" y="327660"/>
                  </a:lnTo>
                  <a:lnTo>
                    <a:pt x="981822" y="324803"/>
                  </a:lnTo>
                  <a:lnTo>
                    <a:pt x="992624" y="322263"/>
                  </a:lnTo>
                  <a:lnTo>
                    <a:pt x="1003426" y="319405"/>
                  </a:lnTo>
                  <a:lnTo>
                    <a:pt x="1013910" y="317183"/>
                  </a:lnTo>
                  <a:lnTo>
                    <a:pt x="1024393" y="315913"/>
                  </a:lnTo>
                  <a:lnTo>
                    <a:pt x="1034560" y="314325"/>
                  </a:lnTo>
                  <a:lnTo>
                    <a:pt x="1044726" y="313055"/>
                  </a:lnTo>
                  <a:lnTo>
                    <a:pt x="1054575" y="312420"/>
                  </a:lnTo>
                  <a:lnTo>
                    <a:pt x="1064105" y="311785"/>
                  </a:lnTo>
                  <a:lnTo>
                    <a:pt x="1073636" y="311150"/>
                  </a:lnTo>
                  <a:close/>
                  <a:moveTo>
                    <a:pt x="132835" y="259531"/>
                  </a:moveTo>
                  <a:lnTo>
                    <a:pt x="130610" y="259848"/>
                  </a:lnTo>
                  <a:lnTo>
                    <a:pt x="128386" y="260484"/>
                  </a:lnTo>
                  <a:lnTo>
                    <a:pt x="126161" y="261754"/>
                  </a:lnTo>
                  <a:lnTo>
                    <a:pt x="124255" y="263343"/>
                  </a:lnTo>
                  <a:lnTo>
                    <a:pt x="122666" y="265249"/>
                  </a:lnTo>
                  <a:lnTo>
                    <a:pt x="121394" y="267472"/>
                  </a:lnTo>
                  <a:lnTo>
                    <a:pt x="120759" y="269696"/>
                  </a:lnTo>
                  <a:lnTo>
                    <a:pt x="120441" y="272237"/>
                  </a:lnTo>
                  <a:lnTo>
                    <a:pt x="120759" y="275096"/>
                  </a:lnTo>
                  <a:lnTo>
                    <a:pt x="121394" y="277320"/>
                  </a:lnTo>
                  <a:lnTo>
                    <a:pt x="122666" y="279543"/>
                  </a:lnTo>
                  <a:lnTo>
                    <a:pt x="124255" y="281449"/>
                  </a:lnTo>
                  <a:lnTo>
                    <a:pt x="126161" y="283038"/>
                  </a:lnTo>
                  <a:lnTo>
                    <a:pt x="128386" y="283991"/>
                  </a:lnTo>
                  <a:lnTo>
                    <a:pt x="130610" y="284626"/>
                  </a:lnTo>
                  <a:lnTo>
                    <a:pt x="132835" y="285261"/>
                  </a:lnTo>
                  <a:lnTo>
                    <a:pt x="584408" y="285261"/>
                  </a:lnTo>
                  <a:lnTo>
                    <a:pt x="586951" y="284626"/>
                  </a:lnTo>
                  <a:lnTo>
                    <a:pt x="589175" y="283991"/>
                  </a:lnTo>
                  <a:lnTo>
                    <a:pt x="591718" y="283038"/>
                  </a:lnTo>
                  <a:lnTo>
                    <a:pt x="593624" y="281449"/>
                  </a:lnTo>
                  <a:lnTo>
                    <a:pt x="594895" y="279543"/>
                  </a:lnTo>
                  <a:lnTo>
                    <a:pt x="596167" y="277320"/>
                  </a:lnTo>
                  <a:lnTo>
                    <a:pt x="596802" y="275096"/>
                  </a:lnTo>
                  <a:lnTo>
                    <a:pt x="596802" y="272237"/>
                  </a:lnTo>
                  <a:lnTo>
                    <a:pt x="596802" y="269696"/>
                  </a:lnTo>
                  <a:lnTo>
                    <a:pt x="596167" y="267472"/>
                  </a:lnTo>
                  <a:lnTo>
                    <a:pt x="594895" y="265249"/>
                  </a:lnTo>
                  <a:lnTo>
                    <a:pt x="593624" y="263343"/>
                  </a:lnTo>
                  <a:lnTo>
                    <a:pt x="591718" y="261754"/>
                  </a:lnTo>
                  <a:lnTo>
                    <a:pt x="589175" y="260484"/>
                  </a:lnTo>
                  <a:lnTo>
                    <a:pt x="586951" y="259848"/>
                  </a:lnTo>
                  <a:lnTo>
                    <a:pt x="584408" y="259531"/>
                  </a:lnTo>
                  <a:lnTo>
                    <a:pt x="132835" y="259531"/>
                  </a:lnTo>
                  <a:close/>
                  <a:moveTo>
                    <a:pt x="132835" y="167408"/>
                  </a:moveTo>
                  <a:lnTo>
                    <a:pt x="130610" y="167726"/>
                  </a:lnTo>
                  <a:lnTo>
                    <a:pt x="128386" y="168679"/>
                  </a:lnTo>
                  <a:lnTo>
                    <a:pt x="126161" y="169632"/>
                  </a:lnTo>
                  <a:lnTo>
                    <a:pt x="124255" y="171220"/>
                  </a:lnTo>
                  <a:lnTo>
                    <a:pt x="122666" y="173126"/>
                  </a:lnTo>
                  <a:lnTo>
                    <a:pt x="121394" y="175350"/>
                  </a:lnTo>
                  <a:lnTo>
                    <a:pt x="120759" y="177891"/>
                  </a:lnTo>
                  <a:lnTo>
                    <a:pt x="120441" y="180115"/>
                  </a:lnTo>
                  <a:lnTo>
                    <a:pt x="120759" y="182974"/>
                  </a:lnTo>
                  <a:lnTo>
                    <a:pt x="121394" y="185515"/>
                  </a:lnTo>
                  <a:lnTo>
                    <a:pt x="122666" y="187739"/>
                  </a:lnTo>
                  <a:lnTo>
                    <a:pt x="124255" y="189645"/>
                  </a:lnTo>
                  <a:lnTo>
                    <a:pt x="126161" y="191233"/>
                  </a:lnTo>
                  <a:lnTo>
                    <a:pt x="128386" y="192186"/>
                  </a:lnTo>
                  <a:lnTo>
                    <a:pt x="130610" y="193139"/>
                  </a:lnTo>
                  <a:lnTo>
                    <a:pt x="132835" y="193457"/>
                  </a:lnTo>
                  <a:lnTo>
                    <a:pt x="584408" y="193457"/>
                  </a:lnTo>
                  <a:lnTo>
                    <a:pt x="586951" y="193139"/>
                  </a:lnTo>
                  <a:lnTo>
                    <a:pt x="589175" y="192186"/>
                  </a:lnTo>
                  <a:lnTo>
                    <a:pt x="591718" y="191233"/>
                  </a:lnTo>
                  <a:lnTo>
                    <a:pt x="593624" y="189645"/>
                  </a:lnTo>
                  <a:lnTo>
                    <a:pt x="594895" y="187739"/>
                  </a:lnTo>
                  <a:lnTo>
                    <a:pt x="596167" y="185515"/>
                  </a:lnTo>
                  <a:lnTo>
                    <a:pt x="596802" y="182974"/>
                  </a:lnTo>
                  <a:lnTo>
                    <a:pt x="596802" y="180115"/>
                  </a:lnTo>
                  <a:lnTo>
                    <a:pt x="596802" y="177891"/>
                  </a:lnTo>
                  <a:lnTo>
                    <a:pt x="596167" y="175350"/>
                  </a:lnTo>
                  <a:lnTo>
                    <a:pt x="594895" y="173126"/>
                  </a:lnTo>
                  <a:lnTo>
                    <a:pt x="593624" y="171220"/>
                  </a:lnTo>
                  <a:lnTo>
                    <a:pt x="591718" y="169632"/>
                  </a:lnTo>
                  <a:lnTo>
                    <a:pt x="589175" y="168679"/>
                  </a:lnTo>
                  <a:lnTo>
                    <a:pt x="586951" y="167726"/>
                  </a:lnTo>
                  <a:lnTo>
                    <a:pt x="584408" y="167408"/>
                  </a:lnTo>
                  <a:lnTo>
                    <a:pt x="132835" y="167408"/>
                  </a:lnTo>
                  <a:close/>
                  <a:moveTo>
                    <a:pt x="177960" y="0"/>
                  </a:moveTo>
                  <a:lnTo>
                    <a:pt x="528478" y="0"/>
                  </a:lnTo>
                  <a:lnTo>
                    <a:pt x="537376" y="318"/>
                  </a:lnTo>
                  <a:lnTo>
                    <a:pt x="546274" y="635"/>
                  </a:lnTo>
                  <a:lnTo>
                    <a:pt x="555490" y="2224"/>
                  </a:lnTo>
                  <a:lnTo>
                    <a:pt x="564070" y="3812"/>
                  </a:lnTo>
                  <a:lnTo>
                    <a:pt x="572650" y="5718"/>
                  </a:lnTo>
                  <a:lnTo>
                    <a:pt x="580913" y="7942"/>
                  </a:lnTo>
                  <a:lnTo>
                    <a:pt x="589175" y="10801"/>
                  </a:lnTo>
                  <a:lnTo>
                    <a:pt x="597755" y="13977"/>
                  </a:lnTo>
                  <a:lnTo>
                    <a:pt x="605382" y="17789"/>
                  </a:lnTo>
                  <a:lnTo>
                    <a:pt x="613009" y="21601"/>
                  </a:lnTo>
                  <a:lnTo>
                    <a:pt x="620636" y="26048"/>
                  </a:lnTo>
                  <a:lnTo>
                    <a:pt x="627627" y="30496"/>
                  </a:lnTo>
                  <a:lnTo>
                    <a:pt x="634936" y="35261"/>
                  </a:lnTo>
                  <a:lnTo>
                    <a:pt x="641610" y="40661"/>
                  </a:lnTo>
                  <a:lnTo>
                    <a:pt x="647966" y="46379"/>
                  </a:lnTo>
                  <a:lnTo>
                    <a:pt x="654004" y="52414"/>
                  </a:lnTo>
                  <a:lnTo>
                    <a:pt x="660041" y="58450"/>
                  </a:lnTo>
                  <a:lnTo>
                    <a:pt x="665762" y="64803"/>
                  </a:lnTo>
                  <a:lnTo>
                    <a:pt x="670846" y="71474"/>
                  </a:lnTo>
                  <a:lnTo>
                    <a:pt x="675931" y="78781"/>
                  </a:lnTo>
                  <a:lnTo>
                    <a:pt x="680380" y="85769"/>
                  </a:lnTo>
                  <a:lnTo>
                    <a:pt x="684829" y="93393"/>
                  </a:lnTo>
                  <a:lnTo>
                    <a:pt x="688642" y="100699"/>
                  </a:lnTo>
                  <a:lnTo>
                    <a:pt x="692456" y="108641"/>
                  </a:lnTo>
                  <a:lnTo>
                    <a:pt x="695316" y="116582"/>
                  </a:lnTo>
                  <a:lnTo>
                    <a:pt x="698494" y="124842"/>
                  </a:lnTo>
                  <a:lnTo>
                    <a:pt x="700718" y="133419"/>
                  </a:lnTo>
                  <a:lnTo>
                    <a:pt x="702625" y="142313"/>
                  </a:lnTo>
                  <a:lnTo>
                    <a:pt x="704214" y="150890"/>
                  </a:lnTo>
                  <a:lnTo>
                    <a:pt x="705167" y="159785"/>
                  </a:lnTo>
                  <a:lnTo>
                    <a:pt x="706120" y="168997"/>
                  </a:lnTo>
                  <a:lnTo>
                    <a:pt x="706438" y="177891"/>
                  </a:lnTo>
                  <a:lnTo>
                    <a:pt x="706438" y="349747"/>
                  </a:lnTo>
                  <a:lnTo>
                    <a:pt x="706120" y="359277"/>
                  </a:lnTo>
                  <a:lnTo>
                    <a:pt x="705167" y="368171"/>
                  </a:lnTo>
                  <a:lnTo>
                    <a:pt x="704214" y="377066"/>
                  </a:lnTo>
                  <a:lnTo>
                    <a:pt x="702625" y="385961"/>
                  </a:lnTo>
                  <a:lnTo>
                    <a:pt x="700718" y="394537"/>
                  </a:lnTo>
                  <a:lnTo>
                    <a:pt x="698494" y="402797"/>
                  </a:lnTo>
                  <a:lnTo>
                    <a:pt x="695316" y="411056"/>
                  </a:lnTo>
                  <a:lnTo>
                    <a:pt x="692456" y="419315"/>
                  </a:lnTo>
                  <a:lnTo>
                    <a:pt x="688642" y="426939"/>
                  </a:lnTo>
                  <a:lnTo>
                    <a:pt x="684829" y="434881"/>
                  </a:lnTo>
                  <a:lnTo>
                    <a:pt x="680380" y="442505"/>
                  </a:lnTo>
                  <a:lnTo>
                    <a:pt x="675931" y="449493"/>
                  </a:lnTo>
                  <a:lnTo>
                    <a:pt x="670846" y="456482"/>
                  </a:lnTo>
                  <a:lnTo>
                    <a:pt x="665762" y="463153"/>
                  </a:lnTo>
                  <a:lnTo>
                    <a:pt x="660041" y="469506"/>
                  </a:lnTo>
                  <a:lnTo>
                    <a:pt x="654004" y="475859"/>
                  </a:lnTo>
                  <a:lnTo>
                    <a:pt x="647966" y="481895"/>
                  </a:lnTo>
                  <a:lnTo>
                    <a:pt x="641610" y="487295"/>
                  </a:lnTo>
                  <a:lnTo>
                    <a:pt x="634936" y="492378"/>
                  </a:lnTo>
                  <a:lnTo>
                    <a:pt x="627627" y="497778"/>
                  </a:lnTo>
                  <a:lnTo>
                    <a:pt x="620636" y="502225"/>
                  </a:lnTo>
                  <a:lnTo>
                    <a:pt x="613009" y="506355"/>
                  </a:lnTo>
                  <a:lnTo>
                    <a:pt x="605382" y="510484"/>
                  </a:lnTo>
                  <a:lnTo>
                    <a:pt x="597755" y="513979"/>
                  </a:lnTo>
                  <a:lnTo>
                    <a:pt x="589175" y="517155"/>
                  </a:lnTo>
                  <a:lnTo>
                    <a:pt x="580913" y="520014"/>
                  </a:lnTo>
                  <a:lnTo>
                    <a:pt x="572650" y="522556"/>
                  </a:lnTo>
                  <a:lnTo>
                    <a:pt x="564070" y="524462"/>
                  </a:lnTo>
                  <a:lnTo>
                    <a:pt x="555490" y="526050"/>
                  </a:lnTo>
                  <a:lnTo>
                    <a:pt x="546274" y="527003"/>
                  </a:lnTo>
                  <a:lnTo>
                    <a:pt x="537376" y="527956"/>
                  </a:lnTo>
                  <a:lnTo>
                    <a:pt x="528478" y="527956"/>
                  </a:lnTo>
                  <a:lnTo>
                    <a:pt x="498606" y="527956"/>
                  </a:lnTo>
                  <a:lnTo>
                    <a:pt x="526571" y="619125"/>
                  </a:lnTo>
                  <a:lnTo>
                    <a:pt x="363229" y="527956"/>
                  </a:lnTo>
                  <a:lnTo>
                    <a:pt x="177960" y="527956"/>
                  </a:lnTo>
                  <a:lnTo>
                    <a:pt x="169062" y="527956"/>
                  </a:lnTo>
                  <a:lnTo>
                    <a:pt x="159847" y="527003"/>
                  </a:lnTo>
                  <a:lnTo>
                    <a:pt x="150949" y="526050"/>
                  </a:lnTo>
                  <a:lnTo>
                    <a:pt x="142368" y="524462"/>
                  </a:lnTo>
                  <a:lnTo>
                    <a:pt x="133470" y="522556"/>
                  </a:lnTo>
                  <a:lnTo>
                    <a:pt x="125208" y="520014"/>
                  </a:lnTo>
                  <a:lnTo>
                    <a:pt x="116945" y="517155"/>
                  </a:lnTo>
                  <a:lnTo>
                    <a:pt x="108683" y="513979"/>
                  </a:lnTo>
                  <a:lnTo>
                    <a:pt x="100738" y="510484"/>
                  </a:lnTo>
                  <a:lnTo>
                    <a:pt x="93429" y="506355"/>
                  </a:lnTo>
                  <a:lnTo>
                    <a:pt x="85802" y="502225"/>
                  </a:lnTo>
                  <a:lnTo>
                    <a:pt x="78493" y="497778"/>
                  </a:lnTo>
                  <a:lnTo>
                    <a:pt x="71502" y="492378"/>
                  </a:lnTo>
                  <a:lnTo>
                    <a:pt x="65146" y="487295"/>
                  </a:lnTo>
                  <a:lnTo>
                    <a:pt x="58155" y="481895"/>
                  </a:lnTo>
                  <a:lnTo>
                    <a:pt x="52435" y="475859"/>
                  </a:lnTo>
                  <a:lnTo>
                    <a:pt x="46397" y="469506"/>
                  </a:lnTo>
                  <a:lnTo>
                    <a:pt x="40677" y="463153"/>
                  </a:lnTo>
                  <a:lnTo>
                    <a:pt x="35274" y="456482"/>
                  </a:lnTo>
                  <a:lnTo>
                    <a:pt x="30508" y="449493"/>
                  </a:lnTo>
                  <a:lnTo>
                    <a:pt x="26059" y="442505"/>
                  </a:lnTo>
                  <a:lnTo>
                    <a:pt x="21292" y="434881"/>
                  </a:lnTo>
                  <a:lnTo>
                    <a:pt x="17796" y="426939"/>
                  </a:lnTo>
                  <a:lnTo>
                    <a:pt x="14301" y="419315"/>
                  </a:lnTo>
                  <a:lnTo>
                    <a:pt x="10805" y="411056"/>
                  </a:lnTo>
                  <a:lnTo>
                    <a:pt x="8263" y="402797"/>
                  </a:lnTo>
                  <a:lnTo>
                    <a:pt x="5720" y="394537"/>
                  </a:lnTo>
                  <a:lnTo>
                    <a:pt x="3814" y="385961"/>
                  </a:lnTo>
                  <a:lnTo>
                    <a:pt x="2225" y="377066"/>
                  </a:lnTo>
                  <a:lnTo>
                    <a:pt x="954" y="368171"/>
                  </a:lnTo>
                  <a:lnTo>
                    <a:pt x="318" y="359277"/>
                  </a:lnTo>
                  <a:lnTo>
                    <a:pt x="0" y="349747"/>
                  </a:lnTo>
                  <a:lnTo>
                    <a:pt x="0" y="177891"/>
                  </a:lnTo>
                  <a:lnTo>
                    <a:pt x="318" y="168997"/>
                  </a:lnTo>
                  <a:lnTo>
                    <a:pt x="954" y="159785"/>
                  </a:lnTo>
                  <a:lnTo>
                    <a:pt x="2225" y="150890"/>
                  </a:lnTo>
                  <a:lnTo>
                    <a:pt x="3814" y="142313"/>
                  </a:lnTo>
                  <a:lnTo>
                    <a:pt x="5720" y="133419"/>
                  </a:lnTo>
                  <a:lnTo>
                    <a:pt x="8263" y="124842"/>
                  </a:lnTo>
                  <a:lnTo>
                    <a:pt x="10805" y="116582"/>
                  </a:lnTo>
                  <a:lnTo>
                    <a:pt x="14301" y="108641"/>
                  </a:lnTo>
                  <a:lnTo>
                    <a:pt x="17796" y="100699"/>
                  </a:lnTo>
                  <a:lnTo>
                    <a:pt x="21292" y="93393"/>
                  </a:lnTo>
                  <a:lnTo>
                    <a:pt x="26059" y="85769"/>
                  </a:lnTo>
                  <a:lnTo>
                    <a:pt x="30508" y="78781"/>
                  </a:lnTo>
                  <a:lnTo>
                    <a:pt x="35274" y="71474"/>
                  </a:lnTo>
                  <a:lnTo>
                    <a:pt x="40677" y="64803"/>
                  </a:lnTo>
                  <a:lnTo>
                    <a:pt x="46397" y="58450"/>
                  </a:lnTo>
                  <a:lnTo>
                    <a:pt x="52435" y="52414"/>
                  </a:lnTo>
                  <a:lnTo>
                    <a:pt x="58155" y="46379"/>
                  </a:lnTo>
                  <a:lnTo>
                    <a:pt x="65146" y="40661"/>
                  </a:lnTo>
                  <a:lnTo>
                    <a:pt x="71502" y="35261"/>
                  </a:lnTo>
                  <a:lnTo>
                    <a:pt x="78493" y="30496"/>
                  </a:lnTo>
                  <a:lnTo>
                    <a:pt x="85802" y="26048"/>
                  </a:lnTo>
                  <a:lnTo>
                    <a:pt x="93429" y="21601"/>
                  </a:lnTo>
                  <a:lnTo>
                    <a:pt x="100738" y="17789"/>
                  </a:lnTo>
                  <a:lnTo>
                    <a:pt x="108683" y="13977"/>
                  </a:lnTo>
                  <a:lnTo>
                    <a:pt x="116945" y="10801"/>
                  </a:lnTo>
                  <a:lnTo>
                    <a:pt x="125208" y="7942"/>
                  </a:lnTo>
                  <a:lnTo>
                    <a:pt x="133470" y="5718"/>
                  </a:lnTo>
                  <a:lnTo>
                    <a:pt x="142368" y="3812"/>
                  </a:lnTo>
                  <a:lnTo>
                    <a:pt x="150949" y="2224"/>
                  </a:lnTo>
                  <a:lnTo>
                    <a:pt x="159847" y="635"/>
                  </a:lnTo>
                  <a:lnTo>
                    <a:pt x="169062" y="318"/>
                  </a:lnTo>
                  <a:lnTo>
                    <a:pt x="177960" y="0"/>
                  </a:lnTo>
                  <a:close/>
                </a:path>
              </a:pathLst>
            </a:custGeom>
            <a:solidFill>
              <a:sysClr val="window" lastClr="FFFFFF">
                <a:lumMod val="95000"/>
              </a:sysClr>
            </a:solidFill>
            <a:ln>
              <a:noFill/>
            </a:ln>
            <a:extLst/>
          </p:spPr>
          <p:txBody>
            <a:bodyPr anchor="ctr">
              <a:scene3d>
                <a:camera prst="orthographicFront"/>
                <a:lightRig rig="threePt" dir="t"/>
              </a:scene3d>
              <a:sp3d>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FFFFFF"/>
                </a:solidFill>
                <a:effectLst/>
                <a:uLnTx/>
                <a:uFillTx/>
                <a:ea typeface="宋体" panose="02010600030101010101" pitchFamily="2" charset="-122"/>
              </a:endParaRPr>
            </a:p>
          </p:txBody>
        </p:sp>
        <p:sp>
          <p:nvSpPr>
            <p:cNvPr id="106" name="KSO_Shape"/>
            <p:cNvSpPr>
              <a:spLocks/>
            </p:cNvSpPr>
            <p:nvPr/>
          </p:nvSpPr>
          <p:spPr bwMode="auto">
            <a:xfrm>
              <a:off x="6248511" y="2722736"/>
              <a:ext cx="339335" cy="256763"/>
            </a:xfrm>
            <a:custGeom>
              <a:avLst/>
              <a:gdLst>
                <a:gd name="T0" fmla="*/ 354414 w 2295525"/>
                <a:gd name="T1" fmla="*/ 1437494 h 1735138"/>
                <a:gd name="T2" fmla="*/ 223983 w 2295525"/>
                <a:gd name="T3" fmla="*/ 1389407 h 1735138"/>
                <a:gd name="T4" fmla="*/ 200120 w 2295525"/>
                <a:gd name="T5" fmla="*/ 1433678 h 1735138"/>
                <a:gd name="T6" fmla="*/ 1871799 w 2295525"/>
                <a:gd name="T7" fmla="*/ 1202082 h 1735138"/>
                <a:gd name="T8" fmla="*/ 1862595 w 2295525"/>
                <a:gd name="T9" fmla="*/ 1430571 h 1735138"/>
                <a:gd name="T10" fmla="*/ 1585813 w 2295525"/>
                <a:gd name="T11" fmla="*/ 1207999 h 1735138"/>
                <a:gd name="T12" fmla="*/ 1490656 w 2295525"/>
                <a:gd name="T13" fmla="*/ 1402297 h 1735138"/>
                <a:gd name="T14" fmla="*/ 1152749 w 2295525"/>
                <a:gd name="T15" fmla="*/ 1383558 h 1735138"/>
                <a:gd name="T16" fmla="*/ 1090837 w 2295525"/>
                <a:gd name="T17" fmla="*/ 1220821 h 1735138"/>
                <a:gd name="T18" fmla="*/ 783516 w 2295525"/>
                <a:gd name="T19" fmla="*/ 1424982 h 1735138"/>
                <a:gd name="T20" fmla="*/ 1483025 w 2295525"/>
                <a:gd name="T21" fmla="*/ 1122300 h 1735138"/>
                <a:gd name="T22" fmla="*/ 1518730 w 2295525"/>
                <a:gd name="T23" fmla="*/ 1215802 h 1735138"/>
                <a:gd name="T24" fmla="*/ 1183050 w 2295525"/>
                <a:gd name="T25" fmla="*/ 1170419 h 1735138"/>
                <a:gd name="T26" fmla="*/ 1093135 w 2295525"/>
                <a:gd name="T27" fmla="*/ 1129269 h 1735138"/>
                <a:gd name="T28" fmla="*/ 556942 w 2295525"/>
                <a:gd name="T29" fmla="*/ 1349470 h 1735138"/>
                <a:gd name="T30" fmla="*/ 575056 w 2295525"/>
                <a:gd name="T31" fmla="*/ 1122300 h 1735138"/>
                <a:gd name="T32" fmla="*/ 1862842 w 2295525"/>
                <a:gd name="T33" fmla="*/ 1073163 h 1735138"/>
                <a:gd name="T34" fmla="*/ 1818708 w 2295525"/>
                <a:gd name="T35" fmla="*/ 1141187 h 1735138"/>
                <a:gd name="T36" fmla="*/ 1616812 w 2295525"/>
                <a:gd name="T37" fmla="*/ 1141187 h 1735138"/>
                <a:gd name="T38" fmla="*/ 1710350 w 2295525"/>
                <a:gd name="T39" fmla="*/ 973592 h 1735138"/>
                <a:gd name="T40" fmla="*/ 1049969 w 2295525"/>
                <a:gd name="T41" fmla="*/ 1053775 h 1735138"/>
                <a:gd name="T42" fmla="*/ 1014682 w 2295525"/>
                <a:gd name="T43" fmla="*/ 1139873 h 1735138"/>
                <a:gd name="T44" fmla="*/ 810877 w 2295525"/>
                <a:gd name="T45" fmla="*/ 1148088 h 1735138"/>
                <a:gd name="T46" fmla="*/ 894641 w 2295525"/>
                <a:gd name="T47" fmla="*/ 977206 h 1735138"/>
                <a:gd name="T48" fmla="*/ 1442943 w 2295525"/>
                <a:gd name="T49" fmla="*/ 1075103 h 1735138"/>
                <a:gd name="T50" fmla="*/ 1436373 w 2295525"/>
                <a:gd name="T51" fmla="*/ 1150050 h 1735138"/>
                <a:gd name="T52" fmla="*/ 1208721 w 2295525"/>
                <a:gd name="T53" fmla="*/ 1078390 h 1735138"/>
                <a:gd name="T54" fmla="*/ 1323368 w 2295525"/>
                <a:gd name="T55" fmla="*/ 948876 h 1735138"/>
                <a:gd name="T56" fmla="*/ 1621695 w 2295525"/>
                <a:gd name="T57" fmla="*/ 933562 h 1735138"/>
                <a:gd name="T58" fmla="*/ 1479674 w 2295525"/>
                <a:gd name="T59" fmla="*/ 1082709 h 1735138"/>
                <a:gd name="T60" fmla="*/ 1414939 w 2295525"/>
                <a:gd name="T61" fmla="*/ 921326 h 1735138"/>
                <a:gd name="T62" fmla="*/ 734217 w 2295525"/>
                <a:gd name="T63" fmla="*/ 885923 h 1735138"/>
                <a:gd name="T64" fmla="*/ 821379 w 2295525"/>
                <a:gd name="T65" fmla="*/ 995880 h 1735138"/>
                <a:gd name="T66" fmla="*/ 569798 w 2295525"/>
                <a:gd name="T67" fmla="*/ 1011399 h 1735138"/>
                <a:gd name="T68" fmla="*/ 708465 w 2295525"/>
                <a:gd name="T69" fmla="*/ 874696 h 1735138"/>
                <a:gd name="T70" fmla="*/ 1179427 w 2295525"/>
                <a:gd name="T71" fmla="*/ 987627 h 1735138"/>
                <a:gd name="T72" fmla="*/ 1053942 w 2295525"/>
                <a:gd name="T73" fmla="*/ 998854 h 1735138"/>
                <a:gd name="T74" fmla="*/ 1081279 w 2295525"/>
                <a:gd name="T75" fmla="*/ 872390 h 1735138"/>
                <a:gd name="T76" fmla="*/ 630962 w 2295525"/>
                <a:gd name="T77" fmla="*/ 582190 h 1735138"/>
                <a:gd name="T78" fmla="*/ 650134 w 2295525"/>
                <a:gd name="T79" fmla="*/ 606180 h 1735138"/>
                <a:gd name="T80" fmla="*/ 568156 w 2295525"/>
                <a:gd name="T81" fmla="*/ 576931 h 1735138"/>
                <a:gd name="T82" fmla="*/ 423066 w 2295525"/>
                <a:gd name="T83" fmla="*/ 442769 h 1735138"/>
                <a:gd name="T84" fmla="*/ 467582 w 2295525"/>
                <a:gd name="T85" fmla="*/ 701168 h 1735138"/>
                <a:gd name="T86" fmla="*/ 431639 w 2295525"/>
                <a:gd name="T87" fmla="*/ 840254 h 1735138"/>
                <a:gd name="T88" fmla="*/ 233461 w 2295525"/>
                <a:gd name="T89" fmla="*/ 1059432 h 1735138"/>
                <a:gd name="T90" fmla="*/ 24401 w 2295525"/>
                <a:gd name="T91" fmla="*/ 753902 h 1735138"/>
                <a:gd name="T92" fmla="*/ 24071 w 2295525"/>
                <a:gd name="T93" fmla="*/ 496162 h 1735138"/>
                <a:gd name="T94" fmla="*/ 271712 w 2295525"/>
                <a:gd name="T95" fmla="*/ 589107 h 1735138"/>
                <a:gd name="T96" fmla="*/ 114945 w 2295525"/>
                <a:gd name="T97" fmla="*/ 167158 h 1735138"/>
                <a:gd name="T98" fmla="*/ 805855 w 2295525"/>
                <a:gd name="T99" fmla="*/ 635663 h 1735138"/>
                <a:gd name="T100" fmla="*/ 259204 w 2295525"/>
                <a:gd name="T101" fmla="*/ 33300 h 1735138"/>
                <a:gd name="T102" fmla="*/ 328699 w 2295525"/>
                <a:gd name="T103" fmla="*/ 129902 h 1735138"/>
                <a:gd name="T104" fmla="*/ 367892 w 2295525"/>
                <a:gd name="T105" fmla="*/ 169466 h 1735138"/>
                <a:gd name="T106" fmla="*/ 336932 w 2295525"/>
                <a:gd name="T107" fmla="*/ 328712 h 1735138"/>
                <a:gd name="T108" fmla="*/ 211447 w 2295525"/>
                <a:gd name="T109" fmla="*/ 381464 h 1735138"/>
                <a:gd name="T110" fmla="*/ 106711 w 2295525"/>
                <a:gd name="T111" fmla="*/ 261452 h 1735138"/>
                <a:gd name="T112" fmla="*/ 105065 w 2295525"/>
                <a:gd name="T113" fmla="*/ 98581 h 1735138"/>
                <a:gd name="T114" fmla="*/ 1739362 w 2295525"/>
                <a:gd name="T115" fmla="*/ 11210 h 1735138"/>
                <a:gd name="T116" fmla="*/ 1780178 w 2295525"/>
                <a:gd name="T117" fmla="*/ 665335 h 1735138"/>
                <a:gd name="T118" fmla="*/ 801905 w 2295525"/>
                <a:gd name="T119" fmla="*/ 719736 h 1735138"/>
                <a:gd name="T120" fmla="*/ 728501 w 2295525"/>
                <a:gd name="T121" fmla="*/ 578954 h 1735138"/>
                <a:gd name="T122" fmla="*/ 797296 w 2295525"/>
                <a:gd name="T123" fmla="*/ 2967 h 17351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95525" h="1735138">
                  <a:moveTo>
                    <a:pt x="350837" y="1671638"/>
                  </a:moveTo>
                  <a:lnTo>
                    <a:pt x="438244" y="1671638"/>
                  </a:lnTo>
                  <a:lnTo>
                    <a:pt x="442634" y="1674019"/>
                  </a:lnTo>
                  <a:lnTo>
                    <a:pt x="452213" y="1680766"/>
                  </a:lnTo>
                  <a:lnTo>
                    <a:pt x="458599" y="1685132"/>
                  </a:lnTo>
                  <a:lnTo>
                    <a:pt x="465384" y="1690291"/>
                  </a:lnTo>
                  <a:lnTo>
                    <a:pt x="472169" y="1695847"/>
                  </a:lnTo>
                  <a:lnTo>
                    <a:pt x="478156" y="1701404"/>
                  </a:lnTo>
                  <a:lnTo>
                    <a:pt x="483743" y="1706960"/>
                  </a:lnTo>
                  <a:lnTo>
                    <a:pt x="488533" y="1712913"/>
                  </a:lnTo>
                  <a:lnTo>
                    <a:pt x="490129" y="1715691"/>
                  </a:lnTo>
                  <a:lnTo>
                    <a:pt x="490928" y="1718072"/>
                  </a:lnTo>
                  <a:lnTo>
                    <a:pt x="491726" y="1720454"/>
                  </a:lnTo>
                  <a:lnTo>
                    <a:pt x="492125" y="1723232"/>
                  </a:lnTo>
                  <a:lnTo>
                    <a:pt x="491726" y="1725216"/>
                  </a:lnTo>
                  <a:lnTo>
                    <a:pt x="490928" y="1727201"/>
                  </a:lnTo>
                  <a:lnTo>
                    <a:pt x="489331" y="1729582"/>
                  </a:lnTo>
                  <a:lnTo>
                    <a:pt x="486537" y="1730772"/>
                  </a:lnTo>
                  <a:lnTo>
                    <a:pt x="483743" y="1732360"/>
                  </a:lnTo>
                  <a:lnTo>
                    <a:pt x="479752" y="1733551"/>
                  </a:lnTo>
                  <a:lnTo>
                    <a:pt x="475362" y="1734344"/>
                  </a:lnTo>
                  <a:lnTo>
                    <a:pt x="469774" y="1734741"/>
                  </a:lnTo>
                  <a:lnTo>
                    <a:pt x="462590" y="1735138"/>
                  </a:lnTo>
                  <a:lnTo>
                    <a:pt x="455805" y="1735138"/>
                  </a:lnTo>
                  <a:lnTo>
                    <a:pt x="449419" y="1734741"/>
                  </a:lnTo>
                  <a:lnTo>
                    <a:pt x="443432" y="1733947"/>
                  </a:lnTo>
                  <a:lnTo>
                    <a:pt x="437446" y="1733154"/>
                  </a:lnTo>
                  <a:lnTo>
                    <a:pt x="431858" y="1731566"/>
                  </a:lnTo>
                  <a:lnTo>
                    <a:pt x="427069" y="1730376"/>
                  </a:lnTo>
                  <a:lnTo>
                    <a:pt x="421481" y="1727994"/>
                  </a:lnTo>
                  <a:lnTo>
                    <a:pt x="416691" y="1726010"/>
                  </a:lnTo>
                  <a:lnTo>
                    <a:pt x="411902" y="1724026"/>
                  </a:lnTo>
                  <a:lnTo>
                    <a:pt x="402722" y="1718866"/>
                  </a:lnTo>
                  <a:lnTo>
                    <a:pt x="394341" y="1712913"/>
                  </a:lnTo>
                  <a:lnTo>
                    <a:pt x="385560" y="1706960"/>
                  </a:lnTo>
                  <a:lnTo>
                    <a:pt x="381968" y="1704579"/>
                  </a:lnTo>
                  <a:lnTo>
                    <a:pt x="379573" y="1703785"/>
                  </a:lnTo>
                  <a:lnTo>
                    <a:pt x="377578" y="1703785"/>
                  </a:lnTo>
                  <a:lnTo>
                    <a:pt x="376780" y="1704182"/>
                  </a:lnTo>
                  <a:lnTo>
                    <a:pt x="376380" y="1705372"/>
                  </a:lnTo>
                  <a:lnTo>
                    <a:pt x="375582" y="1706563"/>
                  </a:lnTo>
                  <a:lnTo>
                    <a:pt x="375183" y="1707357"/>
                  </a:lnTo>
                  <a:lnTo>
                    <a:pt x="373986" y="1707754"/>
                  </a:lnTo>
                  <a:lnTo>
                    <a:pt x="364008" y="1707357"/>
                  </a:lnTo>
                  <a:lnTo>
                    <a:pt x="358420" y="1706563"/>
                  </a:lnTo>
                  <a:lnTo>
                    <a:pt x="356425" y="1706166"/>
                  </a:lnTo>
                  <a:lnTo>
                    <a:pt x="355227" y="1705769"/>
                  </a:lnTo>
                  <a:lnTo>
                    <a:pt x="353232" y="1697435"/>
                  </a:lnTo>
                  <a:lnTo>
                    <a:pt x="352433" y="1690688"/>
                  </a:lnTo>
                  <a:lnTo>
                    <a:pt x="351635" y="1685132"/>
                  </a:lnTo>
                  <a:lnTo>
                    <a:pt x="351236" y="1680766"/>
                  </a:lnTo>
                  <a:lnTo>
                    <a:pt x="351635" y="1677988"/>
                  </a:lnTo>
                  <a:lnTo>
                    <a:pt x="351635" y="1676004"/>
                  </a:lnTo>
                  <a:lnTo>
                    <a:pt x="352433" y="1674019"/>
                  </a:lnTo>
                  <a:lnTo>
                    <a:pt x="350837" y="1671638"/>
                  </a:lnTo>
                  <a:close/>
                  <a:moveTo>
                    <a:pt x="168275" y="1670050"/>
                  </a:moveTo>
                  <a:lnTo>
                    <a:pt x="265566" y="1670050"/>
                  </a:lnTo>
                  <a:lnTo>
                    <a:pt x="269899" y="1672491"/>
                  </a:lnTo>
                  <a:lnTo>
                    <a:pt x="281322" y="1679406"/>
                  </a:lnTo>
                  <a:lnTo>
                    <a:pt x="288018" y="1683881"/>
                  </a:lnTo>
                  <a:lnTo>
                    <a:pt x="295502" y="1689170"/>
                  </a:lnTo>
                  <a:lnTo>
                    <a:pt x="302986" y="1694458"/>
                  </a:lnTo>
                  <a:lnTo>
                    <a:pt x="309682" y="1700560"/>
                  </a:lnTo>
                  <a:lnTo>
                    <a:pt x="315984" y="1706255"/>
                  </a:lnTo>
                  <a:lnTo>
                    <a:pt x="318742" y="1709510"/>
                  </a:lnTo>
                  <a:lnTo>
                    <a:pt x="321105" y="1711950"/>
                  </a:lnTo>
                  <a:lnTo>
                    <a:pt x="322681" y="1714798"/>
                  </a:lnTo>
                  <a:lnTo>
                    <a:pt x="323862" y="1717646"/>
                  </a:lnTo>
                  <a:lnTo>
                    <a:pt x="325044" y="1720086"/>
                  </a:lnTo>
                  <a:lnTo>
                    <a:pt x="325438" y="1722934"/>
                  </a:lnTo>
                  <a:lnTo>
                    <a:pt x="325044" y="1724968"/>
                  </a:lnTo>
                  <a:lnTo>
                    <a:pt x="323862" y="1727002"/>
                  </a:lnTo>
                  <a:lnTo>
                    <a:pt x="321893" y="1728629"/>
                  </a:lnTo>
                  <a:lnTo>
                    <a:pt x="319529" y="1730663"/>
                  </a:lnTo>
                  <a:lnTo>
                    <a:pt x="315984" y="1732290"/>
                  </a:lnTo>
                  <a:lnTo>
                    <a:pt x="312046" y="1733104"/>
                  </a:lnTo>
                  <a:lnTo>
                    <a:pt x="306531" y="1734324"/>
                  </a:lnTo>
                  <a:lnTo>
                    <a:pt x="300229" y="1734731"/>
                  </a:lnTo>
                  <a:lnTo>
                    <a:pt x="292351" y="1735138"/>
                  </a:lnTo>
                  <a:lnTo>
                    <a:pt x="285261" y="1735138"/>
                  </a:lnTo>
                  <a:lnTo>
                    <a:pt x="278171" y="1734731"/>
                  </a:lnTo>
                  <a:lnTo>
                    <a:pt x="271475" y="1733918"/>
                  </a:lnTo>
                  <a:lnTo>
                    <a:pt x="264778" y="1732697"/>
                  </a:lnTo>
                  <a:lnTo>
                    <a:pt x="258476" y="1731477"/>
                  </a:lnTo>
                  <a:lnTo>
                    <a:pt x="252568" y="1729850"/>
                  </a:lnTo>
                  <a:lnTo>
                    <a:pt x="247053" y="1727816"/>
                  </a:lnTo>
                  <a:lnTo>
                    <a:pt x="241145" y="1725782"/>
                  </a:lnTo>
                  <a:lnTo>
                    <a:pt x="236024" y="1723748"/>
                  </a:lnTo>
                  <a:lnTo>
                    <a:pt x="225783" y="1718052"/>
                  </a:lnTo>
                  <a:lnTo>
                    <a:pt x="215936" y="1712357"/>
                  </a:lnTo>
                  <a:lnTo>
                    <a:pt x="206876" y="1706255"/>
                  </a:lnTo>
                  <a:lnTo>
                    <a:pt x="202543" y="1703814"/>
                  </a:lnTo>
                  <a:lnTo>
                    <a:pt x="200180" y="1703001"/>
                  </a:lnTo>
                  <a:lnTo>
                    <a:pt x="198211" y="1703001"/>
                  </a:lnTo>
                  <a:lnTo>
                    <a:pt x="197423" y="1703408"/>
                  </a:lnTo>
                  <a:lnTo>
                    <a:pt x="196241" y="1704628"/>
                  </a:lnTo>
                  <a:lnTo>
                    <a:pt x="195847" y="1705848"/>
                  </a:lnTo>
                  <a:lnTo>
                    <a:pt x="195060" y="1706662"/>
                  </a:lnTo>
                  <a:lnTo>
                    <a:pt x="193878" y="1707069"/>
                  </a:lnTo>
                  <a:lnTo>
                    <a:pt x="182455" y="1706662"/>
                  </a:lnTo>
                  <a:lnTo>
                    <a:pt x="176941" y="1705848"/>
                  </a:lnTo>
                  <a:lnTo>
                    <a:pt x="174183" y="1705442"/>
                  </a:lnTo>
                  <a:lnTo>
                    <a:pt x="173002" y="1705035"/>
                  </a:lnTo>
                  <a:lnTo>
                    <a:pt x="171032" y="1696492"/>
                  </a:lnTo>
                  <a:lnTo>
                    <a:pt x="169457" y="1689576"/>
                  </a:lnTo>
                  <a:lnTo>
                    <a:pt x="169063" y="1683881"/>
                  </a:lnTo>
                  <a:lnTo>
                    <a:pt x="168669" y="1679406"/>
                  </a:lnTo>
                  <a:lnTo>
                    <a:pt x="169063" y="1676152"/>
                  </a:lnTo>
                  <a:lnTo>
                    <a:pt x="169063" y="1674118"/>
                  </a:lnTo>
                  <a:lnTo>
                    <a:pt x="169457" y="1672491"/>
                  </a:lnTo>
                  <a:lnTo>
                    <a:pt x="168275" y="1670050"/>
                  </a:lnTo>
                  <a:close/>
                  <a:moveTo>
                    <a:pt x="1942197" y="1444625"/>
                  </a:moveTo>
                  <a:lnTo>
                    <a:pt x="2238486" y="1444625"/>
                  </a:lnTo>
                  <a:lnTo>
                    <a:pt x="2244427" y="1445021"/>
                  </a:lnTo>
                  <a:lnTo>
                    <a:pt x="2249973" y="1445812"/>
                  </a:lnTo>
                  <a:lnTo>
                    <a:pt x="2255518" y="1447000"/>
                  </a:lnTo>
                  <a:lnTo>
                    <a:pt x="2260272" y="1448978"/>
                  </a:lnTo>
                  <a:lnTo>
                    <a:pt x="2265421" y="1451748"/>
                  </a:lnTo>
                  <a:lnTo>
                    <a:pt x="2270174" y="1454123"/>
                  </a:lnTo>
                  <a:lnTo>
                    <a:pt x="2274532" y="1457289"/>
                  </a:lnTo>
                  <a:lnTo>
                    <a:pt x="2278493" y="1461246"/>
                  </a:lnTo>
                  <a:lnTo>
                    <a:pt x="2282454" y="1465204"/>
                  </a:lnTo>
                  <a:lnTo>
                    <a:pt x="2285623" y="1469557"/>
                  </a:lnTo>
                  <a:lnTo>
                    <a:pt x="2287999" y="1474306"/>
                  </a:lnTo>
                  <a:lnTo>
                    <a:pt x="2290772" y="1479451"/>
                  </a:lnTo>
                  <a:lnTo>
                    <a:pt x="2292356" y="1484200"/>
                  </a:lnTo>
                  <a:lnTo>
                    <a:pt x="2293941" y="1489740"/>
                  </a:lnTo>
                  <a:lnTo>
                    <a:pt x="2294733" y="1495280"/>
                  </a:lnTo>
                  <a:lnTo>
                    <a:pt x="2295525" y="1501217"/>
                  </a:lnTo>
                  <a:lnTo>
                    <a:pt x="2295525" y="1665451"/>
                  </a:lnTo>
                  <a:lnTo>
                    <a:pt x="2294733" y="1671387"/>
                  </a:lnTo>
                  <a:lnTo>
                    <a:pt x="2293941" y="1676927"/>
                  </a:lnTo>
                  <a:lnTo>
                    <a:pt x="2292356" y="1682468"/>
                  </a:lnTo>
                  <a:lnTo>
                    <a:pt x="2290772" y="1688008"/>
                  </a:lnTo>
                  <a:lnTo>
                    <a:pt x="2287999" y="1692361"/>
                  </a:lnTo>
                  <a:lnTo>
                    <a:pt x="2285623" y="1697110"/>
                  </a:lnTo>
                  <a:lnTo>
                    <a:pt x="2282454" y="1701859"/>
                  </a:lnTo>
                  <a:lnTo>
                    <a:pt x="2278493" y="1705421"/>
                  </a:lnTo>
                  <a:lnTo>
                    <a:pt x="2274532" y="1709378"/>
                  </a:lnTo>
                  <a:lnTo>
                    <a:pt x="2270174" y="1712544"/>
                  </a:lnTo>
                  <a:lnTo>
                    <a:pt x="2265421" y="1715315"/>
                  </a:lnTo>
                  <a:lnTo>
                    <a:pt x="2260272" y="1717689"/>
                  </a:lnTo>
                  <a:lnTo>
                    <a:pt x="2255518" y="1719668"/>
                  </a:lnTo>
                  <a:lnTo>
                    <a:pt x="2249973" y="1720855"/>
                  </a:lnTo>
                  <a:lnTo>
                    <a:pt x="2244427" y="1722042"/>
                  </a:lnTo>
                  <a:lnTo>
                    <a:pt x="2238486" y="1722438"/>
                  </a:lnTo>
                  <a:lnTo>
                    <a:pt x="1942197" y="1722438"/>
                  </a:lnTo>
                  <a:lnTo>
                    <a:pt x="1936652" y="1722042"/>
                  </a:lnTo>
                  <a:lnTo>
                    <a:pt x="1931106" y="1720855"/>
                  </a:lnTo>
                  <a:lnTo>
                    <a:pt x="1925561" y="1719668"/>
                  </a:lnTo>
                  <a:lnTo>
                    <a:pt x="1920412" y="1717689"/>
                  </a:lnTo>
                  <a:lnTo>
                    <a:pt x="1915262" y="1715315"/>
                  </a:lnTo>
                  <a:lnTo>
                    <a:pt x="1910905" y="1712544"/>
                  </a:lnTo>
                  <a:lnTo>
                    <a:pt x="1906548" y="1709378"/>
                  </a:lnTo>
                  <a:lnTo>
                    <a:pt x="1902191" y="1705421"/>
                  </a:lnTo>
                  <a:lnTo>
                    <a:pt x="1899022" y="1701859"/>
                  </a:lnTo>
                  <a:lnTo>
                    <a:pt x="1895457" y="1697110"/>
                  </a:lnTo>
                  <a:lnTo>
                    <a:pt x="1892684" y="1692361"/>
                  </a:lnTo>
                  <a:lnTo>
                    <a:pt x="1890307" y="1688008"/>
                  </a:lnTo>
                  <a:lnTo>
                    <a:pt x="1888327" y="1682468"/>
                  </a:lnTo>
                  <a:lnTo>
                    <a:pt x="1887139" y="1676927"/>
                  </a:lnTo>
                  <a:lnTo>
                    <a:pt x="1886346" y="1671387"/>
                  </a:lnTo>
                  <a:lnTo>
                    <a:pt x="1885950" y="1665451"/>
                  </a:lnTo>
                  <a:lnTo>
                    <a:pt x="1885950" y="1501217"/>
                  </a:lnTo>
                  <a:lnTo>
                    <a:pt x="1886346" y="1495280"/>
                  </a:lnTo>
                  <a:lnTo>
                    <a:pt x="1887139" y="1489740"/>
                  </a:lnTo>
                  <a:lnTo>
                    <a:pt x="1888327" y="1484200"/>
                  </a:lnTo>
                  <a:lnTo>
                    <a:pt x="1890307" y="1479451"/>
                  </a:lnTo>
                  <a:lnTo>
                    <a:pt x="1892684" y="1474306"/>
                  </a:lnTo>
                  <a:lnTo>
                    <a:pt x="1895457" y="1469557"/>
                  </a:lnTo>
                  <a:lnTo>
                    <a:pt x="1899022" y="1465204"/>
                  </a:lnTo>
                  <a:lnTo>
                    <a:pt x="1902191" y="1461246"/>
                  </a:lnTo>
                  <a:lnTo>
                    <a:pt x="1906548" y="1457289"/>
                  </a:lnTo>
                  <a:lnTo>
                    <a:pt x="1910905" y="1454123"/>
                  </a:lnTo>
                  <a:lnTo>
                    <a:pt x="1915262" y="1451748"/>
                  </a:lnTo>
                  <a:lnTo>
                    <a:pt x="1920412" y="1448978"/>
                  </a:lnTo>
                  <a:lnTo>
                    <a:pt x="1925561" y="1447000"/>
                  </a:lnTo>
                  <a:lnTo>
                    <a:pt x="1931106" y="1445812"/>
                  </a:lnTo>
                  <a:lnTo>
                    <a:pt x="1936652" y="1445021"/>
                  </a:lnTo>
                  <a:lnTo>
                    <a:pt x="1942197" y="1444625"/>
                  </a:lnTo>
                  <a:close/>
                  <a:moveTo>
                    <a:pt x="1445637" y="1444625"/>
                  </a:moveTo>
                  <a:lnTo>
                    <a:pt x="1743650" y="1444625"/>
                  </a:lnTo>
                  <a:lnTo>
                    <a:pt x="1749627" y="1445021"/>
                  </a:lnTo>
                  <a:lnTo>
                    <a:pt x="1755204" y="1445812"/>
                  </a:lnTo>
                  <a:lnTo>
                    <a:pt x="1760384" y="1447000"/>
                  </a:lnTo>
                  <a:lnTo>
                    <a:pt x="1765563" y="1448978"/>
                  </a:lnTo>
                  <a:lnTo>
                    <a:pt x="1770743" y="1451748"/>
                  </a:lnTo>
                  <a:lnTo>
                    <a:pt x="1775524" y="1454123"/>
                  </a:lnTo>
                  <a:lnTo>
                    <a:pt x="1779508" y="1457289"/>
                  </a:lnTo>
                  <a:lnTo>
                    <a:pt x="1783890" y="1461246"/>
                  </a:lnTo>
                  <a:lnTo>
                    <a:pt x="1787476" y="1465204"/>
                  </a:lnTo>
                  <a:lnTo>
                    <a:pt x="1790663" y="1469557"/>
                  </a:lnTo>
                  <a:lnTo>
                    <a:pt x="1793452" y="1474306"/>
                  </a:lnTo>
                  <a:lnTo>
                    <a:pt x="1796241" y="1479451"/>
                  </a:lnTo>
                  <a:lnTo>
                    <a:pt x="1797835" y="1484200"/>
                  </a:lnTo>
                  <a:lnTo>
                    <a:pt x="1799428" y="1489740"/>
                  </a:lnTo>
                  <a:lnTo>
                    <a:pt x="1800225" y="1495280"/>
                  </a:lnTo>
                  <a:lnTo>
                    <a:pt x="1800225" y="1501217"/>
                  </a:lnTo>
                  <a:lnTo>
                    <a:pt x="1800225" y="1665451"/>
                  </a:lnTo>
                  <a:lnTo>
                    <a:pt x="1800225" y="1671387"/>
                  </a:lnTo>
                  <a:lnTo>
                    <a:pt x="1799428" y="1676927"/>
                  </a:lnTo>
                  <a:lnTo>
                    <a:pt x="1797835" y="1682468"/>
                  </a:lnTo>
                  <a:lnTo>
                    <a:pt x="1796241" y="1688008"/>
                  </a:lnTo>
                  <a:lnTo>
                    <a:pt x="1793452" y="1692361"/>
                  </a:lnTo>
                  <a:lnTo>
                    <a:pt x="1790663" y="1697110"/>
                  </a:lnTo>
                  <a:lnTo>
                    <a:pt x="1787476" y="1701859"/>
                  </a:lnTo>
                  <a:lnTo>
                    <a:pt x="1783890" y="1705421"/>
                  </a:lnTo>
                  <a:lnTo>
                    <a:pt x="1779508" y="1709378"/>
                  </a:lnTo>
                  <a:lnTo>
                    <a:pt x="1775524" y="1712544"/>
                  </a:lnTo>
                  <a:lnTo>
                    <a:pt x="1770743" y="1715315"/>
                  </a:lnTo>
                  <a:lnTo>
                    <a:pt x="1765563" y="1717689"/>
                  </a:lnTo>
                  <a:lnTo>
                    <a:pt x="1760384" y="1719668"/>
                  </a:lnTo>
                  <a:lnTo>
                    <a:pt x="1755204" y="1720855"/>
                  </a:lnTo>
                  <a:lnTo>
                    <a:pt x="1749627" y="1722042"/>
                  </a:lnTo>
                  <a:lnTo>
                    <a:pt x="1743650" y="1722438"/>
                  </a:lnTo>
                  <a:lnTo>
                    <a:pt x="1445637" y="1722438"/>
                  </a:lnTo>
                  <a:lnTo>
                    <a:pt x="1439661" y="1722042"/>
                  </a:lnTo>
                  <a:lnTo>
                    <a:pt x="1434083" y="1720855"/>
                  </a:lnTo>
                  <a:lnTo>
                    <a:pt x="1428904" y="1719668"/>
                  </a:lnTo>
                  <a:lnTo>
                    <a:pt x="1423724" y="1717689"/>
                  </a:lnTo>
                  <a:lnTo>
                    <a:pt x="1418545" y="1715315"/>
                  </a:lnTo>
                  <a:lnTo>
                    <a:pt x="1413764" y="1712544"/>
                  </a:lnTo>
                  <a:lnTo>
                    <a:pt x="1409780" y="1709378"/>
                  </a:lnTo>
                  <a:lnTo>
                    <a:pt x="1405397" y="1705421"/>
                  </a:lnTo>
                  <a:lnTo>
                    <a:pt x="1401811" y="1701859"/>
                  </a:lnTo>
                  <a:lnTo>
                    <a:pt x="1398624" y="1697110"/>
                  </a:lnTo>
                  <a:lnTo>
                    <a:pt x="1395835" y="1692361"/>
                  </a:lnTo>
                  <a:lnTo>
                    <a:pt x="1393046" y="1688008"/>
                  </a:lnTo>
                  <a:lnTo>
                    <a:pt x="1391453" y="1682468"/>
                  </a:lnTo>
                  <a:lnTo>
                    <a:pt x="1389859" y="1676927"/>
                  </a:lnTo>
                  <a:lnTo>
                    <a:pt x="1389062" y="1671387"/>
                  </a:lnTo>
                  <a:lnTo>
                    <a:pt x="1389062" y="1665451"/>
                  </a:lnTo>
                  <a:lnTo>
                    <a:pt x="1389062" y="1501217"/>
                  </a:lnTo>
                  <a:lnTo>
                    <a:pt x="1389062" y="1495280"/>
                  </a:lnTo>
                  <a:lnTo>
                    <a:pt x="1389859" y="1489740"/>
                  </a:lnTo>
                  <a:lnTo>
                    <a:pt x="1391453" y="1484200"/>
                  </a:lnTo>
                  <a:lnTo>
                    <a:pt x="1393046" y="1479451"/>
                  </a:lnTo>
                  <a:lnTo>
                    <a:pt x="1395835" y="1474306"/>
                  </a:lnTo>
                  <a:lnTo>
                    <a:pt x="1398624" y="1469557"/>
                  </a:lnTo>
                  <a:lnTo>
                    <a:pt x="1401811" y="1465204"/>
                  </a:lnTo>
                  <a:lnTo>
                    <a:pt x="1405397" y="1461246"/>
                  </a:lnTo>
                  <a:lnTo>
                    <a:pt x="1409780" y="1457289"/>
                  </a:lnTo>
                  <a:lnTo>
                    <a:pt x="1413764" y="1454123"/>
                  </a:lnTo>
                  <a:lnTo>
                    <a:pt x="1418545" y="1451748"/>
                  </a:lnTo>
                  <a:lnTo>
                    <a:pt x="1423724" y="1448978"/>
                  </a:lnTo>
                  <a:lnTo>
                    <a:pt x="1428904" y="1447000"/>
                  </a:lnTo>
                  <a:lnTo>
                    <a:pt x="1434083" y="1445812"/>
                  </a:lnTo>
                  <a:lnTo>
                    <a:pt x="1439661" y="1445021"/>
                  </a:lnTo>
                  <a:lnTo>
                    <a:pt x="1445637" y="1444625"/>
                  </a:lnTo>
                  <a:close/>
                  <a:moveTo>
                    <a:pt x="971098" y="1444625"/>
                  </a:moveTo>
                  <a:lnTo>
                    <a:pt x="1267674" y="1444625"/>
                  </a:lnTo>
                  <a:lnTo>
                    <a:pt x="1273224" y="1445021"/>
                  </a:lnTo>
                  <a:lnTo>
                    <a:pt x="1278775" y="1445812"/>
                  </a:lnTo>
                  <a:lnTo>
                    <a:pt x="1284326" y="1447000"/>
                  </a:lnTo>
                  <a:lnTo>
                    <a:pt x="1289481" y="1448978"/>
                  </a:lnTo>
                  <a:lnTo>
                    <a:pt x="1294635" y="1451748"/>
                  </a:lnTo>
                  <a:lnTo>
                    <a:pt x="1298996" y="1454123"/>
                  </a:lnTo>
                  <a:lnTo>
                    <a:pt x="1303358" y="1457289"/>
                  </a:lnTo>
                  <a:lnTo>
                    <a:pt x="1307719" y="1461246"/>
                  </a:lnTo>
                  <a:lnTo>
                    <a:pt x="1311288" y="1465204"/>
                  </a:lnTo>
                  <a:lnTo>
                    <a:pt x="1314459" y="1469557"/>
                  </a:lnTo>
                  <a:lnTo>
                    <a:pt x="1317235" y="1474306"/>
                  </a:lnTo>
                  <a:lnTo>
                    <a:pt x="1319614" y="1479451"/>
                  </a:lnTo>
                  <a:lnTo>
                    <a:pt x="1321596" y="1484200"/>
                  </a:lnTo>
                  <a:lnTo>
                    <a:pt x="1323182" y="1489740"/>
                  </a:lnTo>
                  <a:lnTo>
                    <a:pt x="1323975" y="1495280"/>
                  </a:lnTo>
                  <a:lnTo>
                    <a:pt x="1323975" y="1501217"/>
                  </a:lnTo>
                  <a:lnTo>
                    <a:pt x="1323975" y="1665451"/>
                  </a:lnTo>
                  <a:lnTo>
                    <a:pt x="1323975" y="1671387"/>
                  </a:lnTo>
                  <a:lnTo>
                    <a:pt x="1323182" y="1676927"/>
                  </a:lnTo>
                  <a:lnTo>
                    <a:pt x="1321596" y="1682468"/>
                  </a:lnTo>
                  <a:lnTo>
                    <a:pt x="1319614" y="1688008"/>
                  </a:lnTo>
                  <a:lnTo>
                    <a:pt x="1317235" y="1692361"/>
                  </a:lnTo>
                  <a:lnTo>
                    <a:pt x="1314459" y="1697110"/>
                  </a:lnTo>
                  <a:lnTo>
                    <a:pt x="1311288" y="1701859"/>
                  </a:lnTo>
                  <a:lnTo>
                    <a:pt x="1307719" y="1705421"/>
                  </a:lnTo>
                  <a:lnTo>
                    <a:pt x="1303358" y="1709378"/>
                  </a:lnTo>
                  <a:lnTo>
                    <a:pt x="1298996" y="1712544"/>
                  </a:lnTo>
                  <a:lnTo>
                    <a:pt x="1294635" y="1715315"/>
                  </a:lnTo>
                  <a:lnTo>
                    <a:pt x="1289481" y="1717689"/>
                  </a:lnTo>
                  <a:lnTo>
                    <a:pt x="1284326" y="1719668"/>
                  </a:lnTo>
                  <a:lnTo>
                    <a:pt x="1278775" y="1720855"/>
                  </a:lnTo>
                  <a:lnTo>
                    <a:pt x="1273224" y="1722042"/>
                  </a:lnTo>
                  <a:lnTo>
                    <a:pt x="1267674" y="1722438"/>
                  </a:lnTo>
                  <a:lnTo>
                    <a:pt x="971098" y="1722438"/>
                  </a:lnTo>
                  <a:lnTo>
                    <a:pt x="965151" y="1722042"/>
                  </a:lnTo>
                  <a:lnTo>
                    <a:pt x="959600" y="1720855"/>
                  </a:lnTo>
                  <a:lnTo>
                    <a:pt x="954049" y="1719668"/>
                  </a:lnTo>
                  <a:lnTo>
                    <a:pt x="949291" y="1717689"/>
                  </a:lnTo>
                  <a:lnTo>
                    <a:pt x="944137" y="1715315"/>
                  </a:lnTo>
                  <a:lnTo>
                    <a:pt x="939379" y="1712544"/>
                  </a:lnTo>
                  <a:lnTo>
                    <a:pt x="935414" y="1709378"/>
                  </a:lnTo>
                  <a:lnTo>
                    <a:pt x="931053" y="1705421"/>
                  </a:lnTo>
                  <a:lnTo>
                    <a:pt x="927088" y="1701859"/>
                  </a:lnTo>
                  <a:lnTo>
                    <a:pt x="924312" y="1697110"/>
                  </a:lnTo>
                  <a:lnTo>
                    <a:pt x="921140" y="1692361"/>
                  </a:lnTo>
                  <a:lnTo>
                    <a:pt x="918762" y="1688008"/>
                  </a:lnTo>
                  <a:lnTo>
                    <a:pt x="917176" y="1682468"/>
                  </a:lnTo>
                  <a:lnTo>
                    <a:pt x="915590" y="1676927"/>
                  </a:lnTo>
                  <a:lnTo>
                    <a:pt x="914400" y="1671387"/>
                  </a:lnTo>
                  <a:lnTo>
                    <a:pt x="914400" y="1665451"/>
                  </a:lnTo>
                  <a:lnTo>
                    <a:pt x="914400" y="1501217"/>
                  </a:lnTo>
                  <a:lnTo>
                    <a:pt x="914400" y="1495280"/>
                  </a:lnTo>
                  <a:lnTo>
                    <a:pt x="915590" y="1489740"/>
                  </a:lnTo>
                  <a:lnTo>
                    <a:pt x="917176" y="1484200"/>
                  </a:lnTo>
                  <a:lnTo>
                    <a:pt x="918762" y="1479451"/>
                  </a:lnTo>
                  <a:lnTo>
                    <a:pt x="921140" y="1474306"/>
                  </a:lnTo>
                  <a:lnTo>
                    <a:pt x="924312" y="1469557"/>
                  </a:lnTo>
                  <a:lnTo>
                    <a:pt x="927088" y="1465204"/>
                  </a:lnTo>
                  <a:lnTo>
                    <a:pt x="931053" y="1461246"/>
                  </a:lnTo>
                  <a:lnTo>
                    <a:pt x="935414" y="1457289"/>
                  </a:lnTo>
                  <a:lnTo>
                    <a:pt x="939379" y="1454123"/>
                  </a:lnTo>
                  <a:lnTo>
                    <a:pt x="944137" y="1451748"/>
                  </a:lnTo>
                  <a:lnTo>
                    <a:pt x="949291" y="1448978"/>
                  </a:lnTo>
                  <a:lnTo>
                    <a:pt x="954049" y="1447000"/>
                  </a:lnTo>
                  <a:lnTo>
                    <a:pt x="959600" y="1445812"/>
                  </a:lnTo>
                  <a:lnTo>
                    <a:pt x="965151" y="1445021"/>
                  </a:lnTo>
                  <a:lnTo>
                    <a:pt x="971098" y="1444625"/>
                  </a:lnTo>
                  <a:close/>
                  <a:moveTo>
                    <a:pt x="1787045" y="1350963"/>
                  </a:moveTo>
                  <a:lnTo>
                    <a:pt x="1913358" y="1350963"/>
                  </a:lnTo>
                  <a:lnTo>
                    <a:pt x="1913358" y="1366815"/>
                  </a:lnTo>
                  <a:lnTo>
                    <a:pt x="1914148" y="1381479"/>
                  </a:lnTo>
                  <a:lnTo>
                    <a:pt x="1915332" y="1395746"/>
                  </a:lnTo>
                  <a:lnTo>
                    <a:pt x="1917700" y="1409617"/>
                  </a:lnTo>
                  <a:lnTo>
                    <a:pt x="1910200" y="1412391"/>
                  </a:lnTo>
                  <a:lnTo>
                    <a:pt x="1903095" y="1414769"/>
                  </a:lnTo>
                  <a:lnTo>
                    <a:pt x="1896385" y="1418732"/>
                  </a:lnTo>
                  <a:lnTo>
                    <a:pt x="1890069" y="1422299"/>
                  </a:lnTo>
                  <a:lnTo>
                    <a:pt x="1883753" y="1427055"/>
                  </a:lnTo>
                  <a:lnTo>
                    <a:pt x="1877833" y="1431810"/>
                  </a:lnTo>
                  <a:lnTo>
                    <a:pt x="1872306" y="1437359"/>
                  </a:lnTo>
                  <a:lnTo>
                    <a:pt x="1867570" y="1442907"/>
                  </a:lnTo>
                  <a:lnTo>
                    <a:pt x="1863228" y="1448852"/>
                  </a:lnTo>
                  <a:lnTo>
                    <a:pt x="1859280" y="1455589"/>
                  </a:lnTo>
                  <a:lnTo>
                    <a:pt x="1856122" y="1462326"/>
                  </a:lnTo>
                  <a:lnTo>
                    <a:pt x="1852965" y="1469460"/>
                  </a:lnTo>
                  <a:lnTo>
                    <a:pt x="1850596" y="1476990"/>
                  </a:lnTo>
                  <a:lnTo>
                    <a:pt x="1849017" y="1484916"/>
                  </a:lnTo>
                  <a:lnTo>
                    <a:pt x="1847833" y="1492842"/>
                  </a:lnTo>
                  <a:lnTo>
                    <a:pt x="1847438" y="1500768"/>
                  </a:lnTo>
                  <a:lnTo>
                    <a:pt x="1847438" y="1628776"/>
                  </a:lnTo>
                  <a:lnTo>
                    <a:pt x="1837570" y="1628776"/>
                  </a:lnTo>
                  <a:lnTo>
                    <a:pt x="1837570" y="1500768"/>
                  </a:lnTo>
                  <a:lnTo>
                    <a:pt x="1837175" y="1492842"/>
                  </a:lnTo>
                  <a:lnTo>
                    <a:pt x="1836386" y="1485312"/>
                  </a:lnTo>
                  <a:lnTo>
                    <a:pt x="1834412" y="1478178"/>
                  </a:lnTo>
                  <a:lnTo>
                    <a:pt x="1832439" y="1470252"/>
                  </a:lnTo>
                  <a:lnTo>
                    <a:pt x="1830070" y="1463515"/>
                  </a:lnTo>
                  <a:lnTo>
                    <a:pt x="1826518" y="1456778"/>
                  </a:lnTo>
                  <a:lnTo>
                    <a:pt x="1822965" y="1450833"/>
                  </a:lnTo>
                  <a:lnTo>
                    <a:pt x="1818623" y="1444888"/>
                  </a:lnTo>
                  <a:lnTo>
                    <a:pt x="1813886" y="1438944"/>
                  </a:lnTo>
                  <a:lnTo>
                    <a:pt x="1809150" y="1433792"/>
                  </a:lnTo>
                  <a:lnTo>
                    <a:pt x="1803623" y="1428640"/>
                  </a:lnTo>
                  <a:lnTo>
                    <a:pt x="1798097" y="1424280"/>
                  </a:lnTo>
                  <a:lnTo>
                    <a:pt x="1791781" y="1420317"/>
                  </a:lnTo>
                  <a:lnTo>
                    <a:pt x="1785466" y="1416354"/>
                  </a:lnTo>
                  <a:lnTo>
                    <a:pt x="1778755" y="1413580"/>
                  </a:lnTo>
                  <a:lnTo>
                    <a:pt x="1771650" y="1411202"/>
                  </a:lnTo>
                  <a:lnTo>
                    <a:pt x="1774808" y="1406446"/>
                  </a:lnTo>
                  <a:lnTo>
                    <a:pt x="1777571" y="1401294"/>
                  </a:lnTo>
                  <a:lnTo>
                    <a:pt x="1779940" y="1394953"/>
                  </a:lnTo>
                  <a:lnTo>
                    <a:pt x="1782308" y="1388216"/>
                  </a:lnTo>
                  <a:lnTo>
                    <a:pt x="1784282" y="1380290"/>
                  </a:lnTo>
                  <a:lnTo>
                    <a:pt x="1785466" y="1371571"/>
                  </a:lnTo>
                  <a:lnTo>
                    <a:pt x="1786650" y="1361663"/>
                  </a:lnTo>
                  <a:lnTo>
                    <a:pt x="1787045" y="1350963"/>
                  </a:lnTo>
                  <a:close/>
                  <a:moveTo>
                    <a:pt x="1316831" y="1350963"/>
                  </a:moveTo>
                  <a:lnTo>
                    <a:pt x="1412875" y="1350963"/>
                  </a:lnTo>
                  <a:lnTo>
                    <a:pt x="1413272" y="1360950"/>
                  </a:lnTo>
                  <a:lnTo>
                    <a:pt x="1414066" y="1370138"/>
                  </a:lnTo>
                  <a:lnTo>
                    <a:pt x="1415653" y="1378527"/>
                  </a:lnTo>
                  <a:lnTo>
                    <a:pt x="1416844" y="1386116"/>
                  </a:lnTo>
                  <a:lnTo>
                    <a:pt x="1418828" y="1392907"/>
                  </a:lnTo>
                  <a:lnTo>
                    <a:pt x="1420813" y="1398900"/>
                  </a:lnTo>
                  <a:lnTo>
                    <a:pt x="1423194" y="1404492"/>
                  </a:lnTo>
                  <a:lnTo>
                    <a:pt x="1425575" y="1408886"/>
                  </a:lnTo>
                  <a:lnTo>
                    <a:pt x="1419622" y="1410884"/>
                  </a:lnTo>
                  <a:lnTo>
                    <a:pt x="1413272" y="1412881"/>
                  </a:lnTo>
                  <a:lnTo>
                    <a:pt x="1407716" y="1414878"/>
                  </a:lnTo>
                  <a:lnTo>
                    <a:pt x="1402556" y="1418074"/>
                  </a:lnTo>
                  <a:lnTo>
                    <a:pt x="1397000" y="1420870"/>
                  </a:lnTo>
                  <a:lnTo>
                    <a:pt x="1391841" y="1424466"/>
                  </a:lnTo>
                  <a:lnTo>
                    <a:pt x="1386681" y="1427661"/>
                  </a:lnTo>
                  <a:lnTo>
                    <a:pt x="1382316" y="1432056"/>
                  </a:lnTo>
                  <a:lnTo>
                    <a:pt x="1377950" y="1436050"/>
                  </a:lnTo>
                  <a:lnTo>
                    <a:pt x="1374378" y="1440844"/>
                  </a:lnTo>
                  <a:lnTo>
                    <a:pt x="1370410" y="1445638"/>
                  </a:lnTo>
                  <a:lnTo>
                    <a:pt x="1366441" y="1450431"/>
                  </a:lnTo>
                  <a:lnTo>
                    <a:pt x="1363663" y="1456024"/>
                  </a:lnTo>
                  <a:lnTo>
                    <a:pt x="1360885" y="1461616"/>
                  </a:lnTo>
                  <a:lnTo>
                    <a:pt x="1358106" y="1467209"/>
                  </a:lnTo>
                  <a:lnTo>
                    <a:pt x="1356519" y="1473201"/>
                  </a:lnTo>
                  <a:lnTo>
                    <a:pt x="1352947" y="1464413"/>
                  </a:lnTo>
                  <a:lnTo>
                    <a:pt x="1348978" y="1456423"/>
                  </a:lnTo>
                  <a:lnTo>
                    <a:pt x="1344216" y="1448833"/>
                  </a:lnTo>
                  <a:lnTo>
                    <a:pt x="1339056" y="1441643"/>
                  </a:lnTo>
                  <a:lnTo>
                    <a:pt x="1332706" y="1434852"/>
                  </a:lnTo>
                  <a:lnTo>
                    <a:pt x="1325960" y="1428860"/>
                  </a:lnTo>
                  <a:lnTo>
                    <a:pt x="1318816" y="1423267"/>
                  </a:lnTo>
                  <a:lnTo>
                    <a:pt x="1311275" y="1418873"/>
                  </a:lnTo>
                  <a:lnTo>
                    <a:pt x="1314053" y="1401696"/>
                  </a:lnTo>
                  <a:lnTo>
                    <a:pt x="1316038" y="1384918"/>
                  </a:lnTo>
                  <a:lnTo>
                    <a:pt x="1316435" y="1376130"/>
                  </a:lnTo>
                  <a:lnTo>
                    <a:pt x="1316831" y="1367741"/>
                  </a:lnTo>
                  <a:lnTo>
                    <a:pt x="1317228" y="1359352"/>
                  </a:lnTo>
                  <a:lnTo>
                    <a:pt x="1316831" y="1350963"/>
                  </a:lnTo>
                  <a:close/>
                  <a:moveTo>
                    <a:pt x="692943" y="1350963"/>
                  </a:moveTo>
                  <a:lnTo>
                    <a:pt x="941785" y="1350963"/>
                  </a:lnTo>
                  <a:lnTo>
                    <a:pt x="941785" y="1366815"/>
                  </a:lnTo>
                  <a:lnTo>
                    <a:pt x="942578" y="1381479"/>
                  </a:lnTo>
                  <a:lnTo>
                    <a:pt x="944166" y="1395746"/>
                  </a:lnTo>
                  <a:lnTo>
                    <a:pt x="946150" y="1409617"/>
                  </a:lnTo>
                  <a:lnTo>
                    <a:pt x="938610" y="1412391"/>
                  </a:lnTo>
                  <a:lnTo>
                    <a:pt x="931466" y="1414769"/>
                  </a:lnTo>
                  <a:lnTo>
                    <a:pt x="924719" y="1418732"/>
                  </a:lnTo>
                  <a:lnTo>
                    <a:pt x="917972" y="1422299"/>
                  </a:lnTo>
                  <a:lnTo>
                    <a:pt x="912019" y="1427055"/>
                  </a:lnTo>
                  <a:lnTo>
                    <a:pt x="906066" y="1431810"/>
                  </a:lnTo>
                  <a:lnTo>
                    <a:pt x="900906" y="1437359"/>
                  </a:lnTo>
                  <a:lnTo>
                    <a:pt x="896144" y="1442907"/>
                  </a:lnTo>
                  <a:lnTo>
                    <a:pt x="891381" y="1448852"/>
                  </a:lnTo>
                  <a:lnTo>
                    <a:pt x="887809" y="1455589"/>
                  </a:lnTo>
                  <a:lnTo>
                    <a:pt x="883841" y="1462326"/>
                  </a:lnTo>
                  <a:lnTo>
                    <a:pt x="881459" y="1469460"/>
                  </a:lnTo>
                  <a:lnTo>
                    <a:pt x="878681" y="1476990"/>
                  </a:lnTo>
                  <a:lnTo>
                    <a:pt x="877094" y="1484916"/>
                  </a:lnTo>
                  <a:lnTo>
                    <a:pt x="876300" y="1492842"/>
                  </a:lnTo>
                  <a:lnTo>
                    <a:pt x="875903" y="1500768"/>
                  </a:lnTo>
                  <a:lnTo>
                    <a:pt x="875903" y="1628776"/>
                  </a:lnTo>
                  <a:lnTo>
                    <a:pt x="692943" y="1628776"/>
                  </a:lnTo>
                  <a:lnTo>
                    <a:pt x="686990" y="1628776"/>
                  </a:lnTo>
                  <a:lnTo>
                    <a:pt x="681434" y="1627983"/>
                  </a:lnTo>
                  <a:lnTo>
                    <a:pt x="675878" y="1626002"/>
                  </a:lnTo>
                  <a:lnTo>
                    <a:pt x="671115" y="1624417"/>
                  </a:lnTo>
                  <a:lnTo>
                    <a:pt x="665956" y="1622039"/>
                  </a:lnTo>
                  <a:lnTo>
                    <a:pt x="661193" y="1618868"/>
                  </a:lnTo>
                  <a:lnTo>
                    <a:pt x="657224" y="1616094"/>
                  </a:lnTo>
                  <a:lnTo>
                    <a:pt x="652859" y="1612131"/>
                  </a:lnTo>
                  <a:lnTo>
                    <a:pt x="648890" y="1608168"/>
                  </a:lnTo>
                  <a:lnTo>
                    <a:pt x="646112" y="1603809"/>
                  </a:lnTo>
                  <a:lnTo>
                    <a:pt x="643334" y="1599053"/>
                  </a:lnTo>
                  <a:lnTo>
                    <a:pt x="640556" y="1594297"/>
                  </a:lnTo>
                  <a:lnTo>
                    <a:pt x="638968" y="1589145"/>
                  </a:lnTo>
                  <a:lnTo>
                    <a:pt x="637381" y="1583597"/>
                  </a:lnTo>
                  <a:lnTo>
                    <a:pt x="636587" y="1578048"/>
                  </a:lnTo>
                  <a:lnTo>
                    <a:pt x="636587" y="1572104"/>
                  </a:lnTo>
                  <a:lnTo>
                    <a:pt x="636587" y="1407635"/>
                  </a:lnTo>
                  <a:lnTo>
                    <a:pt x="636587" y="1401691"/>
                  </a:lnTo>
                  <a:lnTo>
                    <a:pt x="637381" y="1396142"/>
                  </a:lnTo>
                  <a:lnTo>
                    <a:pt x="638968" y="1390990"/>
                  </a:lnTo>
                  <a:lnTo>
                    <a:pt x="640556" y="1385442"/>
                  </a:lnTo>
                  <a:lnTo>
                    <a:pt x="643334" y="1380686"/>
                  </a:lnTo>
                  <a:lnTo>
                    <a:pt x="646112" y="1375534"/>
                  </a:lnTo>
                  <a:lnTo>
                    <a:pt x="648890" y="1371571"/>
                  </a:lnTo>
                  <a:lnTo>
                    <a:pt x="652859" y="1367608"/>
                  </a:lnTo>
                  <a:lnTo>
                    <a:pt x="657224" y="1364041"/>
                  </a:lnTo>
                  <a:lnTo>
                    <a:pt x="661193" y="1360474"/>
                  </a:lnTo>
                  <a:lnTo>
                    <a:pt x="665956" y="1357700"/>
                  </a:lnTo>
                  <a:lnTo>
                    <a:pt x="671115" y="1355322"/>
                  </a:lnTo>
                  <a:lnTo>
                    <a:pt x="675878" y="1353341"/>
                  </a:lnTo>
                  <a:lnTo>
                    <a:pt x="681434" y="1352152"/>
                  </a:lnTo>
                  <a:lnTo>
                    <a:pt x="686990" y="1351359"/>
                  </a:lnTo>
                  <a:lnTo>
                    <a:pt x="692943" y="1350963"/>
                  </a:lnTo>
                  <a:close/>
                  <a:moveTo>
                    <a:pt x="2082006" y="1166813"/>
                  </a:moveTo>
                  <a:lnTo>
                    <a:pt x="2083990" y="1169978"/>
                  </a:lnTo>
                  <a:lnTo>
                    <a:pt x="2086768" y="1172747"/>
                  </a:lnTo>
                  <a:lnTo>
                    <a:pt x="2089547" y="1175120"/>
                  </a:lnTo>
                  <a:lnTo>
                    <a:pt x="2093515" y="1176702"/>
                  </a:lnTo>
                  <a:lnTo>
                    <a:pt x="2096293" y="1177494"/>
                  </a:lnTo>
                  <a:lnTo>
                    <a:pt x="2100262" y="1177494"/>
                  </a:lnTo>
                  <a:lnTo>
                    <a:pt x="2107803" y="1177098"/>
                  </a:lnTo>
                  <a:lnTo>
                    <a:pt x="2116137" y="1176702"/>
                  </a:lnTo>
                  <a:lnTo>
                    <a:pt x="2125662" y="1177098"/>
                  </a:lnTo>
                  <a:lnTo>
                    <a:pt x="2135584" y="1177889"/>
                  </a:lnTo>
                  <a:lnTo>
                    <a:pt x="2144315" y="1179076"/>
                  </a:lnTo>
                  <a:lnTo>
                    <a:pt x="2152650" y="1180658"/>
                  </a:lnTo>
                  <a:lnTo>
                    <a:pt x="2161381" y="1183427"/>
                  </a:lnTo>
                  <a:lnTo>
                    <a:pt x="2169318" y="1186196"/>
                  </a:lnTo>
                  <a:lnTo>
                    <a:pt x="2176462" y="1189756"/>
                  </a:lnTo>
                  <a:lnTo>
                    <a:pt x="2183606" y="1193317"/>
                  </a:lnTo>
                  <a:lnTo>
                    <a:pt x="2190353" y="1197668"/>
                  </a:lnTo>
                  <a:lnTo>
                    <a:pt x="2196703" y="1202810"/>
                  </a:lnTo>
                  <a:lnTo>
                    <a:pt x="2202656" y="1208348"/>
                  </a:lnTo>
                  <a:lnTo>
                    <a:pt x="2207815" y="1213886"/>
                  </a:lnTo>
                  <a:lnTo>
                    <a:pt x="2212975" y="1220611"/>
                  </a:lnTo>
                  <a:lnTo>
                    <a:pt x="2217737" y="1227731"/>
                  </a:lnTo>
                  <a:lnTo>
                    <a:pt x="2222500" y="1234852"/>
                  </a:lnTo>
                  <a:lnTo>
                    <a:pt x="2226072" y="1243554"/>
                  </a:lnTo>
                  <a:lnTo>
                    <a:pt x="2231628" y="1256213"/>
                  </a:lnTo>
                  <a:lnTo>
                    <a:pt x="2236787" y="1268476"/>
                  </a:lnTo>
                  <a:lnTo>
                    <a:pt x="2240756" y="1280343"/>
                  </a:lnTo>
                  <a:lnTo>
                    <a:pt x="2244725" y="1291814"/>
                  </a:lnTo>
                  <a:lnTo>
                    <a:pt x="2247503" y="1302890"/>
                  </a:lnTo>
                  <a:lnTo>
                    <a:pt x="2250281" y="1313175"/>
                  </a:lnTo>
                  <a:lnTo>
                    <a:pt x="2252265" y="1323460"/>
                  </a:lnTo>
                  <a:lnTo>
                    <a:pt x="2253853" y="1333350"/>
                  </a:lnTo>
                  <a:lnTo>
                    <a:pt x="2254647" y="1342843"/>
                  </a:lnTo>
                  <a:lnTo>
                    <a:pt x="2255043" y="1352337"/>
                  </a:lnTo>
                  <a:lnTo>
                    <a:pt x="2255837" y="1361831"/>
                  </a:lnTo>
                  <a:lnTo>
                    <a:pt x="2255043" y="1371325"/>
                  </a:lnTo>
                  <a:lnTo>
                    <a:pt x="2254647" y="1380027"/>
                  </a:lnTo>
                  <a:lnTo>
                    <a:pt x="2253853" y="1389126"/>
                  </a:lnTo>
                  <a:lnTo>
                    <a:pt x="2252662" y="1398619"/>
                  </a:lnTo>
                  <a:lnTo>
                    <a:pt x="2251075" y="1408113"/>
                  </a:lnTo>
                  <a:lnTo>
                    <a:pt x="2245122" y="1407322"/>
                  </a:lnTo>
                  <a:lnTo>
                    <a:pt x="2239168" y="1406926"/>
                  </a:lnTo>
                  <a:lnTo>
                    <a:pt x="2220118" y="1406926"/>
                  </a:lnTo>
                  <a:lnTo>
                    <a:pt x="2219722" y="1396246"/>
                  </a:lnTo>
                  <a:lnTo>
                    <a:pt x="2219325" y="1385961"/>
                  </a:lnTo>
                  <a:lnTo>
                    <a:pt x="2218928" y="1382401"/>
                  </a:lnTo>
                  <a:lnTo>
                    <a:pt x="2218134" y="1379632"/>
                  </a:lnTo>
                  <a:lnTo>
                    <a:pt x="2216547" y="1377258"/>
                  </a:lnTo>
                  <a:lnTo>
                    <a:pt x="2214165" y="1374489"/>
                  </a:lnTo>
                  <a:lnTo>
                    <a:pt x="2212181" y="1372907"/>
                  </a:lnTo>
                  <a:lnTo>
                    <a:pt x="2209403" y="1371325"/>
                  </a:lnTo>
                  <a:lnTo>
                    <a:pt x="2206228" y="1370534"/>
                  </a:lnTo>
                  <a:lnTo>
                    <a:pt x="2203053" y="1369742"/>
                  </a:lnTo>
                  <a:lnTo>
                    <a:pt x="2199878" y="1369742"/>
                  </a:lnTo>
                  <a:lnTo>
                    <a:pt x="2196703" y="1370929"/>
                  </a:lnTo>
                  <a:lnTo>
                    <a:pt x="2193925" y="1372116"/>
                  </a:lnTo>
                  <a:lnTo>
                    <a:pt x="2191543" y="1373698"/>
                  </a:lnTo>
                  <a:lnTo>
                    <a:pt x="2189559" y="1376072"/>
                  </a:lnTo>
                  <a:lnTo>
                    <a:pt x="2187178" y="1378841"/>
                  </a:lnTo>
                  <a:lnTo>
                    <a:pt x="2185987" y="1381214"/>
                  </a:lnTo>
                  <a:lnTo>
                    <a:pt x="2185590" y="1384774"/>
                  </a:lnTo>
                  <a:lnTo>
                    <a:pt x="2184003" y="1395455"/>
                  </a:lnTo>
                  <a:lnTo>
                    <a:pt x="2182018" y="1406926"/>
                  </a:lnTo>
                  <a:lnTo>
                    <a:pt x="2013743" y="1406926"/>
                  </a:lnTo>
                  <a:lnTo>
                    <a:pt x="2010965" y="1399015"/>
                  </a:lnTo>
                  <a:lnTo>
                    <a:pt x="2009775" y="1395850"/>
                  </a:lnTo>
                  <a:lnTo>
                    <a:pt x="2008584" y="1393477"/>
                  </a:lnTo>
                  <a:lnTo>
                    <a:pt x="2006600" y="1391499"/>
                  </a:lnTo>
                  <a:lnTo>
                    <a:pt x="2003822" y="1389126"/>
                  </a:lnTo>
                  <a:lnTo>
                    <a:pt x="2001440" y="1387939"/>
                  </a:lnTo>
                  <a:lnTo>
                    <a:pt x="1998662" y="1387148"/>
                  </a:lnTo>
                  <a:lnTo>
                    <a:pt x="1995090" y="1386752"/>
                  </a:lnTo>
                  <a:lnTo>
                    <a:pt x="1992312" y="1386752"/>
                  </a:lnTo>
                  <a:lnTo>
                    <a:pt x="1988740" y="1387543"/>
                  </a:lnTo>
                  <a:lnTo>
                    <a:pt x="1986359" y="1388730"/>
                  </a:lnTo>
                  <a:lnTo>
                    <a:pt x="1983581" y="1390708"/>
                  </a:lnTo>
                  <a:lnTo>
                    <a:pt x="1981597" y="1393081"/>
                  </a:lnTo>
                  <a:lnTo>
                    <a:pt x="1980009" y="1395455"/>
                  </a:lnTo>
                  <a:lnTo>
                    <a:pt x="1978818" y="1398224"/>
                  </a:lnTo>
                  <a:lnTo>
                    <a:pt x="1978025" y="1400993"/>
                  </a:lnTo>
                  <a:lnTo>
                    <a:pt x="1978025" y="1404553"/>
                  </a:lnTo>
                  <a:lnTo>
                    <a:pt x="1978025" y="1406926"/>
                  </a:lnTo>
                  <a:lnTo>
                    <a:pt x="1952625" y="1406926"/>
                  </a:lnTo>
                  <a:lnTo>
                    <a:pt x="1949847" y="1390708"/>
                  </a:lnTo>
                  <a:lnTo>
                    <a:pt x="1949053" y="1382005"/>
                  </a:lnTo>
                  <a:lnTo>
                    <a:pt x="1948259" y="1373698"/>
                  </a:lnTo>
                  <a:lnTo>
                    <a:pt x="1947862" y="1364996"/>
                  </a:lnTo>
                  <a:lnTo>
                    <a:pt x="1947862" y="1355897"/>
                  </a:lnTo>
                  <a:lnTo>
                    <a:pt x="1948259" y="1346404"/>
                  </a:lnTo>
                  <a:lnTo>
                    <a:pt x="1949053" y="1337305"/>
                  </a:lnTo>
                  <a:lnTo>
                    <a:pt x="1950243" y="1327020"/>
                  </a:lnTo>
                  <a:lnTo>
                    <a:pt x="1952228" y="1316736"/>
                  </a:lnTo>
                  <a:lnTo>
                    <a:pt x="1954609" y="1305659"/>
                  </a:lnTo>
                  <a:lnTo>
                    <a:pt x="1958181" y="1294188"/>
                  </a:lnTo>
                  <a:lnTo>
                    <a:pt x="1961356" y="1282716"/>
                  </a:lnTo>
                  <a:lnTo>
                    <a:pt x="1966118" y="1270453"/>
                  </a:lnTo>
                  <a:lnTo>
                    <a:pt x="1971675" y="1257399"/>
                  </a:lnTo>
                  <a:lnTo>
                    <a:pt x="1977231" y="1243554"/>
                  </a:lnTo>
                  <a:lnTo>
                    <a:pt x="1980803" y="1237225"/>
                  </a:lnTo>
                  <a:lnTo>
                    <a:pt x="1984772" y="1230896"/>
                  </a:lnTo>
                  <a:lnTo>
                    <a:pt x="1988740" y="1224567"/>
                  </a:lnTo>
                  <a:lnTo>
                    <a:pt x="1993106" y="1218238"/>
                  </a:lnTo>
                  <a:lnTo>
                    <a:pt x="1994693" y="1215864"/>
                  </a:lnTo>
                  <a:lnTo>
                    <a:pt x="1996281" y="1213491"/>
                  </a:lnTo>
                  <a:lnTo>
                    <a:pt x="2001440" y="1208744"/>
                  </a:lnTo>
                  <a:lnTo>
                    <a:pt x="2006600" y="1203601"/>
                  </a:lnTo>
                  <a:lnTo>
                    <a:pt x="2011362" y="1198855"/>
                  </a:lnTo>
                  <a:lnTo>
                    <a:pt x="2016522" y="1194899"/>
                  </a:lnTo>
                  <a:lnTo>
                    <a:pt x="2022078" y="1190943"/>
                  </a:lnTo>
                  <a:lnTo>
                    <a:pt x="2027634" y="1186987"/>
                  </a:lnTo>
                  <a:lnTo>
                    <a:pt x="2033190" y="1184218"/>
                  </a:lnTo>
                  <a:lnTo>
                    <a:pt x="2038350" y="1181449"/>
                  </a:lnTo>
                  <a:lnTo>
                    <a:pt x="2043906" y="1178285"/>
                  </a:lnTo>
                  <a:lnTo>
                    <a:pt x="2049859" y="1176307"/>
                  </a:lnTo>
                  <a:lnTo>
                    <a:pt x="2060972" y="1171956"/>
                  </a:lnTo>
                  <a:lnTo>
                    <a:pt x="2071290" y="1169187"/>
                  </a:lnTo>
                  <a:lnTo>
                    <a:pt x="2082006" y="1166813"/>
                  </a:lnTo>
                  <a:close/>
                  <a:moveTo>
                    <a:pt x="1110232" y="1166813"/>
                  </a:moveTo>
                  <a:lnTo>
                    <a:pt x="1112219" y="1169978"/>
                  </a:lnTo>
                  <a:lnTo>
                    <a:pt x="1115000" y="1172747"/>
                  </a:lnTo>
                  <a:lnTo>
                    <a:pt x="1118179" y="1175120"/>
                  </a:lnTo>
                  <a:lnTo>
                    <a:pt x="1121359" y="1176702"/>
                  </a:lnTo>
                  <a:lnTo>
                    <a:pt x="1124935" y="1177494"/>
                  </a:lnTo>
                  <a:lnTo>
                    <a:pt x="1128114" y="1177494"/>
                  </a:lnTo>
                  <a:lnTo>
                    <a:pt x="1136062" y="1177098"/>
                  </a:lnTo>
                  <a:lnTo>
                    <a:pt x="1144407" y="1176702"/>
                  </a:lnTo>
                  <a:lnTo>
                    <a:pt x="1154342" y="1177098"/>
                  </a:lnTo>
                  <a:lnTo>
                    <a:pt x="1163879" y="1177889"/>
                  </a:lnTo>
                  <a:lnTo>
                    <a:pt x="1173019" y="1179076"/>
                  </a:lnTo>
                  <a:lnTo>
                    <a:pt x="1181364" y="1180658"/>
                  </a:lnTo>
                  <a:lnTo>
                    <a:pt x="1189709" y="1183427"/>
                  </a:lnTo>
                  <a:lnTo>
                    <a:pt x="1197259" y="1186196"/>
                  </a:lnTo>
                  <a:lnTo>
                    <a:pt x="1204810" y="1189756"/>
                  </a:lnTo>
                  <a:lnTo>
                    <a:pt x="1211963" y="1193317"/>
                  </a:lnTo>
                  <a:lnTo>
                    <a:pt x="1218718" y="1197668"/>
                  </a:lnTo>
                  <a:lnTo>
                    <a:pt x="1225077" y="1202810"/>
                  </a:lnTo>
                  <a:lnTo>
                    <a:pt x="1231037" y="1208348"/>
                  </a:lnTo>
                  <a:lnTo>
                    <a:pt x="1236601" y="1213886"/>
                  </a:lnTo>
                  <a:lnTo>
                    <a:pt x="1241767" y="1220611"/>
                  </a:lnTo>
                  <a:lnTo>
                    <a:pt x="1246138" y="1227731"/>
                  </a:lnTo>
                  <a:lnTo>
                    <a:pt x="1250907" y="1234852"/>
                  </a:lnTo>
                  <a:lnTo>
                    <a:pt x="1254881" y="1243554"/>
                  </a:lnTo>
                  <a:lnTo>
                    <a:pt x="1260444" y="1256213"/>
                  </a:lnTo>
                  <a:lnTo>
                    <a:pt x="1265213" y="1268476"/>
                  </a:lnTo>
                  <a:lnTo>
                    <a:pt x="1269584" y="1280343"/>
                  </a:lnTo>
                  <a:lnTo>
                    <a:pt x="1273160" y="1291814"/>
                  </a:lnTo>
                  <a:lnTo>
                    <a:pt x="1276339" y="1302890"/>
                  </a:lnTo>
                  <a:lnTo>
                    <a:pt x="1278724" y="1313175"/>
                  </a:lnTo>
                  <a:lnTo>
                    <a:pt x="1281108" y="1323460"/>
                  </a:lnTo>
                  <a:lnTo>
                    <a:pt x="1282300" y="1333350"/>
                  </a:lnTo>
                  <a:lnTo>
                    <a:pt x="1283492" y="1342843"/>
                  </a:lnTo>
                  <a:lnTo>
                    <a:pt x="1283890" y="1352337"/>
                  </a:lnTo>
                  <a:lnTo>
                    <a:pt x="1284287" y="1361831"/>
                  </a:lnTo>
                  <a:lnTo>
                    <a:pt x="1283890" y="1371325"/>
                  </a:lnTo>
                  <a:lnTo>
                    <a:pt x="1283492" y="1380027"/>
                  </a:lnTo>
                  <a:lnTo>
                    <a:pt x="1282300" y="1389126"/>
                  </a:lnTo>
                  <a:lnTo>
                    <a:pt x="1281506" y="1398619"/>
                  </a:lnTo>
                  <a:lnTo>
                    <a:pt x="1279519" y="1408113"/>
                  </a:lnTo>
                  <a:lnTo>
                    <a:pt x="1273558" y="1407322"/>
                  </a:lnTo>
                  <a:lnTo>
                    <a:pt x="1267994" y="1406926"/>
                  </a:lnTo>
                  <a:lnTo>
                    <a:pt x="1248920" y="1406926"/>
                  </a:lnTo>
                  <a:lnTo>
                    <a:pt x="1248125" y="1385961"/>
                  </a:lnTo>
                  <a:lnTo>
                    <a:pt x="1247728" y="1382401"/>
                  </a:lnTo>
                  <a:lnTo>
                    <a:pt x="1246138" y="1379632"/>
                  </a:lnTo>
                  <a:lnTo>
                    <a:pt x="1244946" y="1377258"/>
                  </a:lnTo>
                  <a:lnTo>
                    <a:pt x="1242959" y="1374489"/>
                  </a:lnTo>
                  <a:lnTo>
                    <a:pt x="1240575" y="1372907"/>
                  </a:lnTo>
                  <a:lnTo>
                    <a:pt x="1237793" y="1371325"/>
                  </a:lnTo>
                  <a:lnTo>
                    <a:pt x="1235011" y="1370534"/>
                  </a:lnTo>
                  <a:lnTo>
                    <a:pt x="1231435" y="1369742"/>
                  </a:lnTo>
                  <a:lnTo>
                    <a:pt x="1228653" y="1369742"/>
                  </a:lnTo>
                  <a:lnTo>
                    <a:pt x="1225077" y="1370929"/>
                  </a:lnTo>
                  <a:lnTo>
                    <a:pt x="1222692" y="1372116"/>
                  </a:lnTo>
                  <a:lnTo>
                    <a:pt x="1220308" y="1373698"/>
                  </a:lnTo>
                  <a:lnTo>
                    <a:pt x="1217526" y="1376072"/>
                  </a:lnTo>
                  <a:lnTo>
                    <a:pt x="1215937" y="1378841"/>
                  </a:lnTo>
                  <a:lnTo>
                    <a:pt x="1214745" y="1381214"/>
                  </a:lnTo>
                  <a:lnTo>
                    <a:pt x="1214347" y="1384774"/>
                  </a:lnTo>
                  <a:lnTo>
                    <a:pt x="1211963" y="1395455"/>
                  </a:lnTo>
                  <a:lnTo>
                    <a:pt x="1209976" y="1406926"/>
                  </a:lnTo>
                  <a:lnTo>
                    <a:pt x="1041881" y="1406926"/>
                  </a:lnTo>
                  <a:lnTo>
                    <a:pt x="1039497" y="1399015"/>
                  </a:lnTo>
                  <a:lnTo>
                    <a:pt x="1038305" y="1395850"/>
                  </a:lnTo>
                  <a:lnTo>
                    <a:pt x="1036715" y="1393477"/>
                  </a:lnTo>
                  <a:lnTo>
                    <a:pt x="1034728" y="1391499"/>
                  </a:lnTo>
                  <a:lnTo>
                    <a:pt x="1032344" y="1389126"/>
                  </a:lnTo>
                  <a:lnTo>
                    <a:pt x="1029960" y="1387939"/>
                  </a:lnTo>
                  <a:lnTo>
                    <a:pt x="1026780" y="1387148"/>
                  </a:lnTo>
                  <a:lnTo>
                    <a:pt x="1023601" y="1386752"/>
                  </a:lnTo>
                  <a:lnTo>
                    <a:pt x="1020422" y="1386752"/>
                  </a:lnTo>
                  <a:lnTo>
                    <a:pt x="1017243" y="1387543"/>
                  </a:lnTo>
                  <a:lnTo>
                    <a:pt x="1014461" y="1388730"/>
                  </a:lnTo>
                  <a:lnTo>
                    <a:pt x="1012077" y="1390708"/>
                  </a:lnTo>
                  <a:lnTo>
                    <a:pt x="1010090" y="1393081"/>
                  </a:lnTo>
                  <a:lnTo>
                    <a:pt x="1008103" y="1395455"/>
                  </a:lnTo>
                  <a:lnTo>
                    <a:pt x="1006911" y="1398224"/>
                  </a:lnTo>
                  <a:lnTo>
                    <a:pt x="1006116" y="1400993"/>
                  </a:lnTo>
                  <a:lnTo>
                    <a:pt x="1006116" y="1404553"/>
                  </a:lnTo>
                  <a:lnTo>
                    <a:pt x="1006116" y="1406926"/>
                  </a:lnTo>
                  <a:lnTo>
                    <a:pt x="980684" y="1406926"/>
                  </a:lnTo>
                  <a:lnTo>
                    <a:pt x="978299" y="1390708"/>
                  </a:lnTo>
                  <a:lnTo>
                    <a:pt x="977107" y="1382005"/>
                  </a:lnTo>
                  <a:lnTo>
                    <a:pt x="976710" y="1373698"/>
                  </a:lnTo>
                  <a:lnTo>
                    <a:pt x="976312" y="1364996"/>
                  </a:lnTo>
                  <a:lnTo>
                    <a:pt x="976312" y="1355897"/>
                  </a:lnTo>
                  <a:lnTo>
                    <a:pt x="976710" y="1346404"/>
                  </a:lnTo>
                  <a:lnTo>
                    <a:pt x="977504" y="1337305"/>
                  </a:lnTo>
                  <a:lnTo>
                    <a:pt x="978697" y="1327020"/>
                  </a:lnTo>
                  <a:lnTo>
                    <a:pt x="980286" y="1316736"/>
                  </a:lnTo>
                  <a:lnTo>
                    <a:pt x="983068" y="1305659"/>
                  </a:lnTo>
                  <a:lnTo>
                    <a:pt x="985850" y="1294188"/>
                  </a:lnTo>
                  <a:lnTo>
                    <a:pt x="989823" y="1282716"/>
                  </a:lnTo>
                  <a:lnTo>
                    <a:pt x="994195" y="1270453"/>
                  </a:lnTo>
                  <a:lnTo>
                    <a:pt x="999758" y="1257399"/>
                  </a:lnTo>
                  <a:lnTo>
                    <a:pt x="1005719" y="1243554"/>
                  </a:lnTo>
                  <a:lnTo>
                    <a:pt x="1008898" y="1237225"/>
                  </a:lnTo>
                  <a:lnTo>
                    <a:pt x="1012872" y="1230500"/>
                  </a:lnTo>
                  <a:lnTo>
                    <a:pt x="1016846" y="1224567"/>
                  </a:lnTo>
                  <a:lnTo>
                    <a:pt x="1021217" y="1218238"/>
                  </a:lnTo>
                  <a:lnTo>
                    <a:pt x="1023204" y="1215864"/>
                  </a:lnTo>
                  <a:lnTo>
                    <a:pt x="1024793" y="1213491"/>
                  </a:lnTo>
                  <a:lnTo>
                    <a:pt x="1029960" y="1208744"/>
                  </a:lnTo>
                  <a:lnTo>
                    <a:pt x="1034331" y="1203601"/>
                  </a:lnTo>
                  <a:lnTo>
                    <a:pt x="1039894" y="1198855"/>
                  </a:lnTo>
                  <a:lnTo>
                    <a:pt x="1045060" y="1194899"/>
                  </a:lnTo>
                  <a:lnTo>
                    <a:pt x="1050624" y="1190943"/>
                  </a:lnTo>
                  <a:lnTo>
                    <a:pt x="1055790" y="1186987"/>
                  </a:lnTo>
                  <a:lnTo>
                    <a:pt x="1061353" y="1184218"/>
                  </a:lnTo>
                  <a:lnTo>
                    <a:pt x="1066917" y="1181449"/>
                  </a:lnTo>
                  <a:lnTo>
                    <a:pt x="1072480" y="1178285"/>
                  </a:lnTo>
                  <a:lnTo>
                    <a:pt x="1078043" y="1176307"/>
                  </a:lnTo>
                  <a:lnTo>
                    <a:pt x="1089170" y="1171956"/>
                  </a:lnTo>
                  <a:lnTo>
                    <a:pt x="1099900" y="1169187"/>
                  </a:lnTo>
                  <a:lnTo>
                    <a:pt x="1110232" y="1166813"/>
                  </a:lnTo>
                  <a:close/>
                  <a:moveTo>
                    <a:pt x="1601784" y="1141413"/>
                  </a:moveTo>
                  <a:lnTo>
                    <a:pt x="1608513" y="1141413"/>
                  </a:lnTo>
                  <a:lnTo>
                    <a:pt x="1616826" y="1141413"/>
                  </a:lnTo>
                  <a:lnTo>
                    <a:pt x="1628701" y="1141809"/>
                  </a:lnTo>
                  <a:lnTo>
                    <a:pt x="1639785" y="1142996"/>
                  </a:lnTo>
                  <a:lnTo>
                    <a:pt x="1644139" y="1143392"/>
                  </a:lnTo>
                  <a:lnTo>
                    <a:pt x="1656410" y="1145766"/>
                  </a:lnTo>
                  <a:lnTo>
                    <a:pt x="1668285" y="1149327"/>
                  </a:lnTo>
                  <a:lnTo>
                    <a:pt x="1673431" y="1150910"/>
                  </a:lnTo>
                  <a:lnTo>
                    <a:pt x="1682140" y="1154075"/>
                  </a:lnTo>
                  <a:lnTo>
                    <a:pt x="1690453" y="1157241"/>
                  </a:lnTo>
                  <a:lnTo>
                    <a:pt x="1694807" y="1158823"/>
                  </a:lnTo>
                  <a:lnTo>
                    <a:pt x="1703516" y="1163572"/>
                  </a:lnTo>
                  <a:lnTo>
                    <a:pt x="1711828" y="1167924"/>
                  </a:lnTo>
                  <a:lnTo>
                    <a:pt x="1714995" y="1169903"/>
                  </a:lnTo>
                  <a:lnTo>
                    <a:pt x="1726079" y="1177421"/>
                  </a:lnTo>
                  <a:lnTo>
                    <a:pt x="1729245" y="1179399"/>
                  </a:lnTo>
                  <a:lnTo>
                    <a:pt x="1739142" y="1186918"/>
                  </a:lnTo>
                  <a:lnTo>
                    <a:pt x="1740329" y="1188105"/>
                  </a:lnTo>
                  <a:lnTo>
                    <a:pt x="1745475" y="1192853"/>
                  </a:lnTo>
                  <a:lnTo>
                    <a:pt x="1747058" y="1194436"/>
                  </a:lnTo>
                  <a:lnTo>
                    <a:pt x="1748642" y="1196018"/>
                  </a:lnTo>
                  <a:lnTo>
                    <a:pt x="1743100" y="1240732"/>
                  </a:lnTo>
                  <a:lnTo>
                    <a:pt x="1739142" y="1274761"/>
                  </a:lnTo>
                  <a:lnTo>
                    <a:pt x="1736766" y="1296128"/>
                  </a:lnTo>
                  <a:lnTo>
                    <a:pt x="1738746" y="1294150"/>
                  </a:lnTo>
                  <a:lnTo>
                    <a:pt x="1739537" y="1293358"/>
                  </a:lnTo>
                  <a:lnTo>
                    <a:pt x="1740725" y="1293358"/>
                  </a:lnTo>
                  <a:lnTo>
                    <a:pt x="1741912" y="1293754"/>
                  </a:lnTo>
                  <a:lnTo>
                    <a:pt x="1743100" y="1294150"/>
                  </a:lnTo>
                  <a:lnTo>
                    <a:pt x="1744288" y="1295733"/>
                  </a:lnTo>
                  <a:lnTo>
                    <a:pt x="1745079" y="1297315"/>
                  </a:lnTo>
                  <a:lnTo>
                    <a:pt x="1747454" y="1301668"/>
                  </a:lnTo>
                  <a:lnTo>
                    <a:pt x="1749038" y="1307603"/>
                  </a:lnTo>
                  <a:lnTo>
                    <a:pt x="1750621" y="1315121"/>
                  </a:lnTo>
                  <a:lnTo>
                    <a:pt x="1751809" y="1323827"/>
                  </a:lnTo>
                  <a:lnTo>
                    <a:pt x="1752204" y="1332928"/>
                  </a:lnTo>
                  <a:lnTo>
                    <a:pt x="1752600" y="1343216"/>
                  </a:lnTo>
                  <a:lnTo>
                    <a:pt x="1752204" y="1352712"/>
                  </a:lnTo>
                  <a:lnTo>
                    <a:pt x="1751809" y="1361813"/>
                  </a:lnTo>
                  <a:lnTo>
                    <a:pt x="1750621" y="1370518"/>
                  </a:lnTo>
                  <a:lnTo>
                    <a:pt x="1749038" y="1378036"/>
                  </a:lnTo>
                  <a:lnTo>
                    <a:pt x="1747454" y="1383972"/>
                  </a:lnTo>
                  <a:lnTo>
                    <a:pt x="1745079" y="1388324"/>
                  </a:lnTo>
                  <a:lnTo>
                    <a:pt x="1744288" y="1390303"/>
                  </a:lnTo>
                  <a:lnTo>
                    <a:pt x="1743100" y="1391490"/>
                  </a:lnTo>
                  <a:lnTo>
                    <a:pt x="1741912" y="1391886"/>
                  </a:lnTo>
                  <a:lnTo>
                    <a:pt x="1740725" y="1392281"/>
                  </a:lnTo>
                  <a:lnTo>
                    <a:pt x="1739142" y="1391886"/>
                  </a:lnTo>
                  <a:lnTo>
                    <a:pt x="1737954" y="1391094"/>
                  </a:lnTo>
                  <a:lnTo>
                    <a:pt x="1736766" y="1389511"/>
                  </a:lnTo>
                  <a:lnTo>
                    <a:pt x="1735975" y="1387929"/>
                  </a:lnTo>
                  <a:lnTo>
                    <a:pt x="1733996" y="1382785"/>
                  </a:lnTo>
                  <a:lnTo>
                    <a:pt x="1731620" y="1376849"/>
                  </a:lnTo>
                  <a:lnTo>
                    <a:pt x="1730829" y="1384367"/>
                  </a:lnTo>
                  <a:lnTo>
                    <a:pt x="1729641" y="1391886"/>
                  </a:lnTo>
                  <a:lnTo>
                    <a:pt x="1725683" y="1406526"/>
                  </a:lnTo>
                  <a:lnTo>
                    <a:pt x="1475905" y="1406526"/>
                  </a:lnTo>
                  <a:lnTo>
                    <a:pt x="1471551" y="1394260"/>
                  </a:lnTo>
                  <a:lnTo>
                    <a:pt x="1469968" y="1388324"/>
                  </a:lnTo>
                  <a:lnTo>
                    <a:pt x="1467592" y="1381993"/>
                  </a:lnTo>
                  <a:lnTo>
                    <a:pt x="1466009" y="1387137"/>
                  </a:lnTo>
                  <a:lnTo>
                    <a:pt x="1464426" y="1391490"/>
                  </a:lnTo>
                  <a:lnTo>
                    <a:pt x="1463238" y="1392677"/>
                  </a:lnTo>
                  <a:lnTo>
                    <a:pt x="1462051" y="1393864"/>
                  </a:lnTo>
                  <a:lnTo>
                    <a:pt x="1460863" y="1394260"/>
                  </a:lnTo>
                  <a:lnTo>
                    <a:pt x="1459676" y="1394655"/>
                  </a:lnTo>
                  <a:lnTo>
                    <a:pt x="1458884" y="1394260"/>
                  </a:lnTo>
                  <a:lnTo>
                    <a:pt x="1457696" y="1393468"/>
                  </a:lnTo>
                  <a:lnTo>
                    <a:pt x="1456509" y="1392281"/>
                  </a:lnTo>
                  <a:lnTo>
                    <a:pt x="1454925" y="1391094"/>
                  </a:lnTo>
                  <a:lnTo>
                    <a:pt x="1452946" y="1386346"/>
                  </a:lnTo>
                  <a:lnTo>
                    <a:pt x="1451363" y="1380015"/>
                  </a:lnTo>
                  <a:lnTo>
                    <a:pt x="1450175" y="1372892"/>
                  </a:lnTo>
                  <a:lnTo>
                    <a:pt x="1448592" y="1364583"/>
                  </a:lnTo>
                  <a:lnTo>
                    <a:pt x="1447800" y="1355086"/>
                  </a:lnTo>
                  <a:lnTo>
                    <a:pt x="1447800" y="1345194"/>
                  </a:lnTo>
                  <a:lnTo>
                    <a:pt x="1447800" y="1334906"/>
                  </a:lnTo>
                  <a:lnTo>
                    <a:pt x="1448592" y="1325805"/>
                  </a:lnTo>
                  <a:lnTo>
                    <a:pt x="1450175" y="1317496"/>
                  </a:lnTo>
                  <a:lnTo>
                    <a:pt x="1451363" y="1310373"/>
                  </a:lnTo>
                  <a:lnTo>
                    <a:pt x="1452946" y="1304438"/>
                  </a:lnTo>
                  <a:lnTo>
                    <a:pt x="1454925" y="1299689"/>
                  </a:lnTo>
                  <a:lnTo>
                    <a:pt x="1456509" y="1298107"/>
                  </a:lnTo>
                  <a:lnTo>
                    <a:pt x="1457696" y="1296920"/>
                  </a:lnTo>
                  <a:lnTo>
                    <a:pt x="1458884" y="1296128"/>
                  </a:lnTo>
                  <a:lnTo>
                    <a:pt x="1459676" y="1296128"/>
                  </a:lnTo>
                  <a:lnTo>
                    <a:pt x="1460467" y="1296128"/>
                  </a:lnTo>
                  <a:lnTo>
                    <a:pt x="1461259" y="1296524"/>
                  </a:lnTo>
                  <a:lnTo>
                    <a:pt x="1462051" y="1283466"/>
                  </a:lnTo>
                  <a:lnTo>
                    <a:pt x="1462446" y="1277531"/>
                  </a:lnTo>
                  <a:lnTo>
                    <a:pt x="1464030" y="1271991"/>
                  </a:lnTo>
                  <a:lnTo>
                    <a:pt x="1462051" y="1258142"/>
                  </a:lnTo>
                  <a:lnTo>
                    <a:pt x="1460071" y="1245480"/>
                  </a:lnTo>
                  <a:lnTo>
                    <a:pt x="1456905" y="1223717"/>
                  </a:lnTo>
                  <a:lnTo>
                    <a:pt x="1453738" y="1208681"/>
                  </a:lnTo>
                  <a:lnTo>
                    <a:pt x="1452550" y="1203537"/>
                  </a:lnTo>
                  <a:lnTo>
                    <a:pt x="1458488" y="1199975"/>
                  </a:lnTo>
                  <a:lnTo>
                    <a:pt x="1465217" y="1196018"/>
                  </a:lnTo>
                  <a:lnTo>
                    <a:pt x="1471551" y="1191270"/>
                  </a:lnTo>
                  <a:lnTo>
                    <a:pt x="1477884" y="1186522"/>
                  </a:lnTo>
                  <a:lnTo>
                    <a:pt x="1489760" y="1177421"/>
                  </a:lnTo>
                  <a:lnTo>
                    <a:pt x="1495302" y="1173464"/>
                  </a:lnTo>
                  <a:lnTo>
                    <a:pt x="1500843" y="1170299"/>
                  </a:lnTo>
                  <a:lnTo>
                    <a:pt x="1515490" y="1163176"/>
                  </a:lnTo>
                  <a:lnTo>
                    <a:pt x="1530136" y="1157241"/>
                  </a:lnTo>
                  <a:lnTo>
                    <a:pt x="1539636" y="1154075"/>
                  </a:lnTo>
                  <a:lnTo>
                    <a:pt x="1548741" y="1150910"/>
                  </a:lnTo>
                  <a:lnTo>
                    <a:pt x="1558241" y="1148536"/>
                  </a:lnTo>
                  <a:lnTo>
                    <a:pt x="1568533" y="1145766"/>
                  </a:lnTo>
                  <a:lnTo>
                    <a:pt x="1576450" y="1144183"/>
                  </a:lnTo>
                  <a:lnTo>
                    <a:pt x="1583971" y="1142996"/>
                  </a:lnTo>
                  <a:lnTo>
                    <a:pt x="1594658" y="1142204"/>
                  </a:lnTo>
                  <a:lnTo>
                    <a:pt x="1601784" y="1141413"/>
                  </a:lnTo>
                  <a:close/>
                  <a:moveTo>
                    <a:pt x="1832358" y="1052513"/>
                  </a:moveTo>
                  <a:lnTo>
                    <a:pt x="1843104" y="1052513"/>
                  </a:lnTo>
                  <a:lnTo>
                    <a:pt x="1847083" y="1052911"/>
                  </a:lnTo>
                  <a:lnTo>
                    <a:pt x="1839522" y="1055300"/>
                  </a:lnTo>
                  <a:lnTo>
                    <a:pt x="1831960" y="1058882"/>
                  </a:lnTo>
                  <a:lnTo>
                    <a:pt x="1825194" y="1062067"/>
                  </a:lnTo>
                  <a:lnTo>
                    <a:pt x="1818428" y="1065650"/>
                  </a:lnTo>
                  <a:lnTo>
                    <a:pt x="1820418" y="1066446"/>
                  </a:lnTo>
                  <a:lnTo>
                    <a:pt x="1828776" y="1066048"/>
                  </a:lnTo>
                  <a:lnTo>
                    <a:pt x="1837532" y="1065650"/>
                  </a:lnTo>
                  <a:lnTo>
                    <a:pt x="1846685" y="1066048"/>
                  </a:lnTo>
                  <a:lnTo>
                    <a:pt x="1856237" y="1066446"/>
                  </a:lnTo>
                  <a:lnTo>
                    <a:pt x="1865789" y="1067640"/>
                  </a:lnTo>
                  <a:lnTo>
                    <a:pt x="1876137" y="1069631"/>
                  </a:lnTo>
                  <a:lnTo>
                    <a:pt x="1885688" y="1072417"/>
                  </a:lnTo>
                  <a:lnTo>
                    <a:pt x="1895638" y="1075602"/>
                  </a:lnTo>
                  <a:lnTo>
                    <a:pt x="1905588" y="1079981"/>
                  </a:lnTo>
                  <a:lnTo>
                    <a:pt x="1910761" y="1082369"/>
                  </a:lnTo>
                  <a:lnTo>
                    <a:pt x="1915139" y="1085156"/>
                  </a:lnTo>
                  <a:lnTo>
                    <a:pt x="1919915" y="1088340"/>
                  </a:lnTo>
                  <a:lnTo>
                    <a:pt x="1924691" y="1091525"/>
                  </a:lnTo>
                  <a:lnTo>
                    <a:pt x="1929069" y="1095506"/>
                  </a:lnTo>
                  <a:lnTo>
                    <a:pt x="1933845" y="1099487"/>
                  </a:lnTo>
                  <a:lnTo>
                    <a:pt x="1938223" y="1103468"/>
                  </a:lnTo>
                  <a:lnTo>
                    <a:pt x="1942202" y="1108245"/>
                  </a:lnTo>
                  <a:lnTo>
                    <a:pt x="1946580" y="1112623"/>
                  </a:lnTo>
                  <a:lnTo>
                    <a:pt x="1950162" y="1118197"/>
                  </a:lnTo>
                  <a:lnTo>
                    <a:pt x="1954142" y="1123770"/>
                  </a:lnTo>
                  <a:lnTo>
                    <a:pt x="1957724" y="1129741"/>
                  </a:lnTo>
                  <a:lnTo>
                    <a:pt x="1960908" y="1136110"/>
                  </a:lnTo>
                  <a:lnTo>
                    <a:pt x="1964490" y="1142878"/>
                  </a:lnTo>
                  <a:lnTo>
                    <a:pt x="1968868" y="1152830"/>
                  </a:lnTo>
                  <a:lnTo>
                    <a:pt x="1972847" y="1163180"/>
                  </a:lnTo>
                  <a:lnTo>
                    <a:pt x="1979613" y="1182288"/>
                  </a:lnTo>
                  <a:lnTo>
                    <a:pt x="1975633" y="1185871"/>
                  </a:lnTo>
                  <a:lnTo>
                    <a:pt x="1972051" y="1190249"/>
                  </a:lnTo>
                  <a:lnTo>
                    <a:pt x="1967674" y="1192638"/>
                  </a:lnTo>
                  <a:lnTo>
                    <a:pt x="1965684" y="1193832"/>
                  </a:lnTo>
                  <a:lnTo>
                    <a:pt x="1963694" y="1195823"/>
                  </a:lnTo>
                  <a:lnTo>
                    <a:pt x="1962102" y="1197415"/>
                  </a:lnTo>
                  <a:lnTo>
                    <a:pt x="1961306" y="1199007"/>
                  </a:lnTo>
                  <a:lnTo>
                    <a:pt x="1960112" y="1201396"/>
                  </a:lnTo>
                  <a:lnTo>
                    <a:pt x="1959316" y="1202988"/>
                  </a:lnTo>
                  <a:lnTo>
                    <a:pt x="1958918" y="1205377"/>
                  </a:lnTo>
                  <a:lnTo>
                    <a:pt x="1958918" y="1207367"/>
                  </a:lnTo>
                  <a:lnTo>
                    <a:pt x="1952152" y="1218115"/>
                  </a:lnTo>
                  <a:lnTo>
                    <a:pt x="1946580" y="1229262"/>
                  </a:lnTo>
                  <a:lnTo>
                    <a:pt x="1941008" y="1240806"/>
                  </a:lnTo>
                  <a:lnTo>
                    <a:pt x="1936233" y="1252350"/>
                  </a:lnTo>
                  <a:lnTo>
                    <a:pt x="1932253" y="1263895"/>
                  </a:lnTo>
                  <a:lnTo>
                    <a:pt x="1928273" y="1274245"/>
                  </a:lnTo>
                  <a:lnTo>
                    <a:pt x="1925089" y="1284993"/>
                  </a:lnTo>
                  <a:lnTo>
                    <a:pt x="1921905" y="1294945"/>
                  </a:lnTo>
                  <a:lnTo>
                    <a:pt x="1919915" y="1304897"/>
                  </a:lnTo>
                  <a:lnTo>
                    <a:pt x="1917925" y="1314451"/>
                  </a:lnTo>
                  <a:lnTo>
                    <a:pt x="1784997" y="1314451"/>
                  </a:lnTo>
                  <a:lnTo>
                    <a:pt x="1783007" y="1303305"/>
                  </a:lnTo>
                  <a:lnTo>
                    <a:pt x="1780222" y="1293353"/>
                  </a:lnTo>
                  <a:lnTo>
                    <a:pt x="1778630" y="1288974"/>
                  </a:lnTo>
                  <a:lnTo>
                    <a:pt x="1777038" y="1284993"/>
                  </a:lnTo>
                  <a:lnTo>
                    <a:pt x="1775446" y="1281410"/>
                  </a:lnTo>
                  <a:lnTo>
                    <a:pt x="1773058" y="1278226"/>
                  </a:lnTo>
                  <a:lnTo>
                    <a:pt x="1782609" y="1200202"/>
                  </a:lnTo>
                  <a:lnTo>
                    <a:pt x="1783007" y="1196619"/>
                  </a:lnTo>
                  <a:lnTo>
                    <a:pt x="1783007" y="1192638"/>
                  </a:lnTo>
                  <a:lnTo>
                    <a:pt x="1782211" y="1189453"/>
                  </a:lnTo>
                  <a:lnTo>
                    <a:pt x="1781416" y="1185472"/>
                  </a:lnTo>
                  <a:lnTo>
                    <a:pt x="1779824" y="1182288"/>
                  </a:lnTo>
                  <a:lnTo>
                    <a:pt x="1778232" y="1178705"/>
                  </a:lnTo>
                  <a:lnTo>
                    <a:pt x="1776242" y="1175919"/>
                  </a:lnTo>
                  <a:lnTo>
                    <a:pt x="1774252" y="1172734"/>
                  </a:lnTo>
                  <a:lnTo>
                    <a:pt x="1767884" y="1166763"/>
                  </a:lnTo>
                  <a:lnTo>
                    <a:pt x="1761516" y="1161588"/>
                  </a:lnTo>
                  <a:lnTo>
                    <a:pt x="1752362" y="1154422"/>
                  </a:lnTo>
                  <a:lnTo>
                    <a:pt x="1741219" y="1146460"/>
                  </a:lnTo>
                  <a:lnTo>
                    <a:pt x="1734851" y="1142480"/>
                  </a:lnTo>
                  <a:lnTo>
                    <a:pt x="1728085" y="1138101"/>
                  </a:lnTo>
                  <a:lnTo>
                    <a:pt x="1720921" y="1134518"/>
                  </a:lnTo>
                  <a:lnTo>
                    <a:pt x="1712564" y="1130139"/>
                  </a:lnTo>
                  <a:lnTo>
                    <a:pt x="1704206" y="1126158"/>
                  </a:lnTo>
                  <a:lnTo>
                    <a:pt x="1695450" y="1122576"/>
                  </a:lnTo>
                  <a:lnTo>
                    <a:pt x="1698236" y="1118197"/>
                  </a:lnTo>
                  <a:lnTo>
                    <a:pt x="1701420" y="1114216"/>
                  </a:lnTo>
                  <a:lnTo>
                    <a:pt x="1697440" y="1114614"/>
                  </a:lnTo>
                  <a:lnTo>
                    <a:pt x="1701420" y="1111827"/>
                  </a:lnTo>
                  <a:lnTo>
                    <a:pt x="1705002" y="1109041"/>
                  </a:lnTo>
                  <a:lnTo>
                    <a:pt x="1710176" y="1103069"/>
                  </a:lnTo>
                  <a:lnTo>
                    <a:pt x="1715748" y="1097894"/>
                  </a:lnTo>
                  <a:lnTo>
                    <a:pt x="1721319" y="1093117"/>
                  </a:lnTo>
                  <a:lnTo>
                    <a:pt x="1726891" y="1088340"/>
                  </a:lnTo>
                  <a:lnTo>
                    <a:pt x="1732463" y="1083962"/>
                  </a:lnTo>
                  <a:lnTo>
                    <a:pt x="1738035" y="1080379"/>
                  </a:lnTo>
                  <a:lnTo>
                    <a:pt x="1744005" y="1076398"/>
                  </a:lnTo>
                  <a:lnTo>
                    <a:pt x="1749975" y="1073611"/>
                  </a:lnTo>
                  <a:lnTo>
                    <a:pt x="1755944" y="1070427"/>
                  </a:lnTo>
                  <a:lnTo>
                    <a:pt x="1761914" y="1067640"/>
                  </a:lnTo>
                  <a:lnTo>
                    <a:pt x="1773456" y="1063261"/>
                  </a:lnTo>
                  <a:lnTo>
                    <a:pt x="1784997" y="1059679"/>
                  </a:lnTo>
                  <a:lnTo>
                    <a:pt x="1796539" y="1056892"/>
                  </a:lnTo>
                  <a:lnTo>
                    <a:pt x="1806489" y="1054902"/>
                  </a:lnTo>
                  <a:lnTo>
                    <a:pt x="1816438" y="1053707"/>
                  </a:lnTo>
                  <a:lnTo>
                    <a:pt x="1824796" y="1052911"/>
                  </a:lnTo>
                  <a:lnTo>
                    <a:pt x="1832358" y="1052513"/>
                  </a:lnTo>
                  <a:close/>
                  <a:moveTo>
                    <a:pt x="861259" y="1052513"/>
                  </a:moveTo>
                  <a:lnTo>
                    <a:pt x="871603" y="1052513"/>
                  </a:lnTo>
                  <a:lnTo>
                    <a:pt x="875581" y="1052911"/>
                  </a:lnTo>
                  <a:lnTo>
                    <a:pt x="868022" y="1055295"/>
                  </a:lnTo>
                  <a:lnTo>
                    <a:pt x="860861" y="1058873"/>
                  </a:lnTo>
                  <a:lnTo>
                    <a:pt x="854098" y="1062053"/>
                  </a:lnTo>
                  <a:lnTo>
                    <a:pt x="847335" y="1065630"/>
                  </a:lnTo>
                  <a:lnTo>
                    <a:pt x="849324" y="1066425"/>
                  </a:lnTo>
                  <a:lnTo>
                    <a:pt x="857281" y="1066027"/>
                  </a:lnTo>
                  <a:lnTo>
                    <a:pt x="866033" y="1065630"/>
                  </a:lnTo>
                  <a:lnTo>
                    <a:pt x="875183" y="1066027"/>
                  </a:lnTo>
                  <a:lnTo>
                    <a:pt x="884732" y="1066425"/>
                  </a:lnTo>
                  <a:lnTo>
                    <a:pt x="894678" y="1067617"/>
                  </a:lnTo>
                  <a:lnTo>
                    <a:pt x="904624" y="1069605"/>
                  </a:lnTo>
                  <a:lnTo>
                    <a:pt x="914172" y="1072387"/>
                  </a:lnTo>
                  <a:lnTo>
                    <a:pt x="924516" y="1075567"/>
                  </a:lnTo>
                  <a:lnTo>
                    <a:pt x="934064" y="1079939"/>
                  </a:lnTo>
                  <a:lnTo>
                    <a:pt x="939236" y="1082324"/>
                  </a:lnTo>
                  <a:lnTo>
                    <a:pt x="944010" y="1085106"/>
                  </a:lnTo>
                  <a:lnTo>
                    <a:pt x="948784" y="1088286"/>
                  </a:lnTo>
                  <a:lnTo>
                    <a:pt x="953160" y="1091466"/>
                  </a:lnTo>
                  <a:lnTo>
                    <a:pt x="957934" y="1095441"/>
                  </a:lnTo>
                  <a:lnTo>
                    <a:pt x="962708" y="1099415"/>
                  </a:lnTo>
                  <a:lnTo>
                    <a:pt x="966687" y="1103390"/>
                  </a:lnTo>
                  <a:lnTo>
                    <a:pt x="971063" y="1108160"/>
                  </a:lnTo>
                  <a:lnTo>
                    <a:pt x="974644" y="1112532"/>
                  </a:lnTo>
                  <a:lnTo>
                    <a:pt x="979020" y="1118097"/>
                  </a:lnTo>
                  <a:lnTo>
                    <a:pt x="982998" y="1123662"/>
                  </a:lnTo>
                  <a:lnTo>
                    <a:pt x="986181" y="1129624"/>
                  </a:lnTo>
                  <a:lnTo>
                    <a:pt x="989762" y="1135983"/>
                  </a:lnTo>
                  <a:lnTo>
                    <a:pt x="992944" y="1142741"/>
                  </a:lnTo>
                  <a:lnTo>
                    <a:pt x="997321" y="1152678"/>
                  </a:lnTo>
                  <a:lnTo>
                    <a:pt x="1001299" y="1163012"/>
                  </a:lnTo>
                  <a:lnTo>
                    <a:pt x="1008062" y="1182091"/>
                  </a:lnTo>
                  <a:lnTo>
                    <a:pt x="1004482" y="1185668"/>
                  </a:lnTo>
                  <a:lnTo>
                    <a:pt x="1000105" y="1190040"/>
                  </a:lnTo>
                  <a:lnTo>
                    <a:pt x="996525" y="1192425"/>
                  </a:lnTo>
                  <a:lnTo>
                    <a:pt x="994138" y="1193618"/>
                  </a:lnTo>
                  <a:lnTo>
                    <a:pt x="992546" y="1195605"/>
                  </a:lnTo>
                  <a:lnTo>
                    <a:pt x="990955" y="1197195"/>
                  </a:lnTo>
                  <a:lnTo>
                    <a:pt x="989762" y="1198785"/>
                  </a:lnTo>
                  <a:lnTo>
                    <a:pt x="988568" y="1201170"/>
                  </a:lnTo>
                  <a:lnTo>
                    <a:pt x="987772" y="1202760"/>
                  </a:lnTo>
                  <a:lnTo>
                    <a:pt x="987375" y="1205145"/>
                  </a:lnTo>
                  <a:lnTo>
                    <a:pt x="987375" y="1207132"/>
                  </a:lnTo>
                  <a:lnTo>
                    <a:pt x="980611" y="1217864"/>
                  </a:lnTo>
                  <a:lnTo>
                    <a:pt x="975041" y="1228993"/>
                  </a:lnTo>
                  <a:lnTo>
                    <a:pt x="969870" y="1240520"/>
                  </a:lnTo>
                  <a:lnTo>
                    <a:pt x="965095" y="1252047"/>
                  </a:lnTo>
                  <a:lnTo>
                    <a:pt x="960321" y="1263574"/>
                  </a:lnTo>
                  <a:lnTo>
                    <a:pt x="956741" y="1273908"/>
                  </a:lnTo>
                  <a:lnTo>
                    <a:pt x="953558" y="1284640"/>
                  </a:lnTo>
                  <a:lnTo>
                    <a:pt x="950773" y="1294577"/>
                  </a:lnTo>
                  <a:lnTo>
                    <a:pt x="948784" y="1304514"/>
                  </a:lnTo>
                  <a:lnTo>
                    <a:pt x="946397" y="1314054"/>
                  </a:lnTo>
                  <a:lnTo>
                    <a:pt x="746283" y="1314054"/>
                  </a:lnTo>
                  <a:lnTo>
                    <a:pt x="745487" y="1310874"/>
                  </a:lnTo>
                  <a:lnTo>
                    <a:pt x="745487" y="1314054"/>
                  </a:lnTo>
                  <a:lnTo>
                    <a:pt x="692972" y="1314054"/>
                  </a:lnTo>
                  <a:lnTo>
                    <a:pt x="688994" y="1314054"/>
                  </a:lnTo>
                  <a:lnTo>
                    <a:pt x="685811" y="1314451"/>
                  </a:lnTo>
                  <a:lnTo>
                    <a:pt x="683026" y="1296565"/>
                  </a:lnTo>
                  <a:lnTo>
                    <a:pt x="681833" y="1287423"/>
                  </a:lnTo>
                  <a:lnTo>
                    <a:pt x="681435" y="1278281"/>
                  </a:lnTo>
                  <a:lnTo>
                    <a:pt x="681037" y="1268344"/>
                  </a:lnTo>
                  <a:lnTo>
                    <a:pt x="681435" y="1258804"/>
                  </a:lnTo>
                  <a:lnTo>
                    <a:pt x="681833" y="1249265"/>
                  </a:lnTo>
                  <a:lnTo>
                    <a:pt x="682628" y="1238930"/>
                  </a:lnTo>
                  <a:lnTo>
                    <a:pt x="684617" y="1228596"/>
                  </a:lnTo>
                  <a:lnTo>
                    <a:pt x="686607" y="1217466"/>
                  </a:lnTo>
                  <a:lnTo>
                    <a:pt x="688994" y="1205940"/>
                  </a:lnTo>
                  <a:lnTo>
                    <a:pt x="692176" y="1194810"/>
                  </a:lnTo>
                  <a:lnTo>
                    <a:pt x="696155" y="1182488"/>
                  </a:lnTo>
                  <a:lnTo>
                    <a:pt x="700929" y="1169769"/>
                  </a:lnTo>
                  <a:lnTo>
                    <a:pt x="706499" y="1156255"/>
                  </a:lnTo>
                  <a:lnTo>
                    <a:pt x="712466" y="1142741"/>
                  </a:lnTo>
                  <a:lnTo>
                    <a:pt x="716445" y="1134791"/>
                  </a:lnTo>
                  <a:lnTo>
                    <a:pt x="720821" y="1127636"/>
                  </a:lnTo>
                  <a:lnTo>
                    <a:pt x="725595" y="1120482"/>
                  </a:lnTo>
                  <a:lnTo>
                    <a:pt x="729971" y="1114122"/>
                  </a:lnTo>
                  <a:lnTo>
                    <a:pt x="726391" y="1114520"/>
                  </a:lnTo>
                  <a:lnTo>
                    <a:pt x="729971" y="1111737"/>
                  </a:lnTo>
                  <a:lnTo>
                    <a:pt x="733950" y="1108955"/>
                  </a:lnTo>
                  <a:lnTo>
                    <a:pt x="739122" y="1102993"/>
                  </a:lnTo>
                  <a:lnTo>
                    <a:pt x="744294" y="1097826"/>
                  </a:lnTo>
                  <a:lnTo>
                    <a:pt x="749863" y="1093056"/>
                  </a:lnTo>
                  <a:lnTo>
                    <a:pt x="755433" y="1088286"/>
                  </a:lnTo>
                  <a:lnTo>
                    <a:pt x="761401" y="1083914"/>
                  </a:lnTo>
                  <a:lnTo>
                    <a:pt x="766970" y="1080337"/>
                  </a:lnTo>
                  <a:lnTo>
                    <a:pt x="772938" y="1076362"/>
                  </a:lnTo>
                  <a:lnTo>
                    <a:pt x="778508" y="1073579"/>
                  </a:lnTo>
                  <a:lnTo>
                    <a:pt x="784475" y="1070400"/>
                  </a:lnTo>
                  <a:lnTo>
                    <a:pt x="790443" y="1067617"/>
                  </a:lnTo>
                  <a:lnTo>
                    <a:pt x="802378" y="1063245"/>
                  </a:lnTo>
                  <a:lnTo>
                    <a:pt x="813916" y="1059668"/>
                  </a:lnTo>
                  <a:lnTo>
                    <a:pt x="824658" y="1056885"/>
                  </a:lnTo>
                  <a:lnTo>
                    <a:pt x="835399" y="1054898"/>
                  </a:lnTo>
                  <a:lnTo>
                    <a:pt x="844947" y="1053705"/>
                  </a:lnTo>
                  <a:lnTo>
                    <a:pt x="853700" y="1052911"/>
                  </a:lnTo>
                  <a:lnTo>
                    <a:pt x="861259" y="1052513"/>
                  </a:lnTo>
                  <a:close/>
                  <a:moveTo>
                    <a:pt x="1326357" y="1047750"/>
                  </a:moveTo>
                  <a:lnTo>
                    <a:pt x="1337469" y="1047750"/>
                  </a:lnTo>
                  <a:lnTo>
                    <a:pt x="1348582" y="1048148"/>
                  </a:lnTo>
                  <a:lnTo>
                    <a:pt x="1358901" y="1048942"/>
                  </a:lnTo>
                  <a:lnTo>
                    <a:pt x="1368822" y="1050532"/>
                  </a:lnTo>
                  <a:lnTo>
                    <a:pt x="1378347" y="1052520"/>
                  </a:lnTo>
                  <a:lnTo>
                    <a:pt x="1387476" y="1054904"/>
                  </a:lnTo>
                  <a:lnTo>
                    <a:pt x="1396604" y="1057289"/>
                  </a:lnTo>
                  <a:lnTo>
                    <a:pt x="1404541" y="1060469"/>
                  </a:lnTo>
                  <a:lnTo>
                    <a:pt x="1412479" y="1063251"/>
                  </a:lnTo>
                  <a:lnTo>
                    <a:pt x="1419623" y="1066828"/>
                  </a:lnTo>
                  <a:lnTo>
                    <a:pt x="1426766" y="1070008"/>
                  </a:lnTo>
                  <a:lnTo>
                    <a:pt x="1433116" y="1073983"/>
                  </a:lnTo>
                  <a:lnTo>
                    <a:pt x="1444626" y="1081137"/>
                  </a:lnTo>
                  <a:lnTo>
                    <a:pt x="1454151" y="1087894"/>
                  </a:lnTo>
                  <a:lnTo>
                    <a:pt x="1461691" y="1093856"/>
                  </a:lnTo>
                  <a:lnTo>
                    <a:pt x="1466851" y="1098228"/>
                  </a:lnTo>
                  <a:lnTo>
                    <a:pt x="1471613" y="1102600"/>
                  </a:lnTo>
                  <a:lnTo>
                    <a:pt x="1465660" y="1153079"/>
                  </a:lnTo>
                  <a:lnTo>
                    <a:pt x="1458913" y="1157848"/>
                  </a:lnTo>
                  <a:lnTo>
                    <a:pt x="1447404" y="1166195"/>
                  </a:lnTo>
                  <a:lnTo>
                    <a:pt x="1441848" y="1170170"/>
                  </a:lnTo>
                  <a:lnTo>
                    <a:pt x="1437482" y="1172555"/>
                  </a:lnTo>
                  <a:lnTo>
                    <a:pt x="1434704" y="1174542"/>
                  </a:lnTo>
                  <a:lnTo>
                    <a:pt x="1432323" y="1175734"/>
                  </a:lnTo>
                  <a:lnTo>
                    <a:pt x="1427560" y="1179311"/>
                  </a:lnTo>
                  <a:lnTo>
                    <a:pt x="1424385" y="1184081"/>
                  </a:lnTo>
                  <a:lnTo>
                    <a:pt x="1421210" y="1188851"/>
                  </a:lnTo>
                  <a:lnTo>
                    <a:pt x="1419226" y="1194018"/>
                  </a:lnTo>
                  <a:lnTo>
                    <a:pt x="1418035" y="1199582"/>
                  </a:lnTo>
                  <a:lnTo>
                    <a:pt x="1418035" y="1205544"/>
                  </a:lnTo>
                  <a:lnTo>
                    <a:pt x="1418432" y="1208724"/>
                  </a:lnTo>
                  <a:lnTo>
                    <a:pt x="1418829" y="1211506"/>
                  </a:lnTo>
                  <a:lnTo>
                    <a:pt x="1419623" y="1216673"/>
                  </a:lnTo>
                  <a:lnTo>
                    <a:pt x="1422401" y="1229392"/>
                  </a:lnTo>
                  <a:lnTo>
                    <a:pt x="1425576" y="1248073"/>
                  </a:lnTo>
                  <a:lnTo>
                    <a:pt x="1427163" y="1259202"/>
                  </a:lnTo>
                  <a:lnTo>
                    <a:pt x="1429148" y="1271524"/>
                  </a:lnTo>
                  <a:lnTo>
                    <a:pt x="1427560" y="1279076"/>
                  </a:lnTo>
                  <a:lnTo>
                    <a:pt x="1425973" y="1282255"/>
                  </a:lnTo>
                  <a:lnTo>
                    <a:pt x="1423988" y="1285832"/>
                  </a:lnTo>
                  <a:lnTo>
                    <a:pt x="1422401" y="1289807"/>
                  </a:lnTo>
                  <a:lnTo>
                    <a:pt x="1420416" y="1293782"/>
                  </a:lnTo>
                  <a:lnTo>
                    <a:pt x="1418035" y="1303718"/>
                  </a:lnTo>
                  <a:lnTo>
                    <a:pt x="1416051" y="1314450"/>
                  </a:lnTo>
                  <a:lnTo>
                    <a:pt x="1312863" y="1314450"/>
                  </a:lnTo>
                  <a:lnTo>
                    <a:pt x="1310879" y="1304911"/>
                  </a:lnTo>
                  <a:lnTo>
                    <a:pt x="1308894" y="1294974"/>
                  </a:lnTo>
                  <a:lnTo>
                    <a:pt x="1305719" y="1285038"/>
                  </a:lnTo>
                  <a:lnTo>
                    <a:pt x="1302544" y="1274306"/>
                  </a:lnTo>
                  <a:lnTo>
                    <a:pt x="1298972" y="1263972"/>
                  </a:lnTo>
                  <a:lnTo>
                    <a:pt x="1295004" y="1252843"/>
                  </a:lnTo>
                  <a:lnTo>
                    <a:pt x="1290241" y="1240919"/>
                  </a:lnTo>
                  <a:lnTo>
                    <a:pt x="1285082" y="1229392"/>
                  </a:lnTo>
                  <a:lnTo>
                    <a:pt x="1280319" y="1219456"/>
                  </a:lnTo>
                  <a:lnTo>
                    <a:pt x="1275160" y="1210711"/>
                  </a:lnTo>
                  <a:lnTo>
                    <a:pt x="1270000" y="1202365"/>
                  </a:lnTo>
                  <a:lnTo>
                    <a:pt x="1264047" y="1194813"/>
                  </a:lnTo>
                  <a:lnTo>
                    <a:pt x="1258094" y="1188056"/>
                  </a:lnTo>
                  <a:lnTo>
                    <a:pt x="1251744" y="1181696"/>
                  </a:lnTo>
                  <a:lnTo>
                    <a:pt x="1244997" y="1175734"/>
                  </a:lnTo>
                  <a:lnTo>
                    <a:pt x="1238250" y="1170567"/>
                  </a:lnTo>
                  <a:lnTo>
                    <a:pt x="1231503" y="1165400"/>
                  </a:lnTo>
                  <a:lnTo>
                    <a:pt x="1224757" y="1161823"/>
                  </a:lnTo>
                  <a:lnTo>
                    <a:pt x="1217613" y="1157848"/>
                  </a:lnTo>
                  <a:lnTo>
                    <a:pt x="1210469" y="1154669"/>
                  </a:lnTo>
                  <a:lnTo>
                    <a:pt x="1202928" y="1151886"/>
                  </a:lnTo>
                  <a:lnTo>
                    <a:pt x="1195785" y="1149501"/>
                  </a:lnTo>
                  <a:lnTo>
                    <a:pt x="1188641" y="1147912"/>
                  </a:lnTo>
                  <a:lnTo>
                    <a:pt x="1181497" y="1145924"/>
                  </a:lnTo>
                  <a:lnTo>
                    <a:pt x="1179116" y="1131218"/>
                  </a:lnTo>
                  <a:lnTo>
                    <a:pt x="1176735" y="1120486"/>
                  </a:lnTo>
                  <a:lnTo>
                    <a:pt x="1174750" y="1110152"/>
                  </a:lnTo>
                  <a:lnTo>
                    <a:pt x="1180703" y="1106973"/>
                  </a:lnTo>
                  <a:lnTo>
                    <a:pt x="1187053" y="1102998"/>
                  </a:lnTo>
                  <a:lnTo>
                    <a:pt x="1193800" y="1098228"/>
                  </a:lnTo>
                  <a:lnTo>
                    <a:pt x="1200150" y="1093856"/>
                  </a:lnTo>
                  <a:lnTo>
                    <a:pt x="1212453" y="1084317"/>
                  </a:lnTo>
                  <a:lnTo>
                    <a:pt x="1217613" y="1080342"/>
                  </a:lnTo>
                  <a:lnTo>
                    <a:pt x="1223169" y="1077163"/>
                  </a:lnTo>
                  <a:lnTo>
                    <a:pt x="1237060" y="1070406"/>
                  </a:lnTo>
                  <a:lnTo>
                    <a:pt x="1250950" y="1064444"/>
                  </a:lnTo>
                  <a:lnTo>
                    <a:pt x="1264444" y="1059674"/>
                  </a:lnTo>
                  <a:lnTo>
                    <a:pt x="1277541" y="1055699"/>
                  </a:lnTo>
                  <a:lnTo>
                    <a:pt x="1290241" y="1052520"/>
                  </a:lnTo>
                  <a:lnTo>
                    <a:pt x="1302941" y="1050135"/>
                  </a:lnTo>
                  <a:lnTo>
                    <a:pt x="1314847" y="1048545"/>
                  </a:lnTo>
                  <a:lnTo>
                    <a:pt x="1326357" y="1047750"/>
                  </a:lnTo>
                  <a:close/>
                  <a:moveTo>
                    <a:pt x="525022" y="1035050"/>
                  </a:moveTo>
                  <a:lnTo>
                    <a:pt x="554037" y="1036676"/>
                  </a:lnTo>
                  <a:lnTo>
                    <a:pt x="512762" y="1068388"/>
                  </a:lnTo>
                  <a:lnTo>
                    <a:pt x="525022" y="1035050"/>
                  </a:lnTo>
                  <a:close/>
                  <a:moveTo>
                    <a:pt x="174832" y="915044"/>
                  </a:moveTo>
                  <a:lnTo>
                    <a:pt x="50860" y="916631"/>
                  </a:lnTo>
                  <a:lnTo>
                    <a:pt x="57218" y="934484"/>
                  </a:lnTo>
                  <a:lnTo>
                    <a:pt x="174832" y="915044"/>
                  </a:lnTo>
                  <a:close/>
                  <a:moveTo>
                    <a:pt x="403703" y="711119"/>
                  </a:moveTo>
                  <a:lnTo>
                    <a:pt x="403703" y="723418"/>
                  </a:lnTo>
                  <a:lnTo>
                    <a:pt x="512179" y="715086"/>
                  </a:lnTo>
                  <a:lnTo>
                    <a:pt x="403703" y="711119"/>
                  </a:lnTo>
                  <a:close/>
                  <a:moveTo>
                    <a:pt x="773852" y="677863"/>
                  </a:moveTo>
                  <a:lnTo>
                    <a:pt x="777038" y="678259"/>
                  </a:lnTo>
                  <a:lnTo>
                    <a:pt x="778632" y="678259"/>
                  </a:lnTo>
                  <a:lnTo>
                    <a:pt x="779428" y="679050"/>
                  </a:lnTo>
                  <a:lnTo>
                    <a:pt x="780225" y="679446"/>
                  </a:lnTo>
                  <a:lnTo>
                    <a:pt x="780623" y="680632"/>
                  </a:lnTo>
                  <a:lnTo>
                    <a:pt x="780623" y="681423"/>
                  </a:lnTo>
                  <a:lnTo>
                    <a:pt x="780225" y="682215"/>
                  </a:lnTo>
                  <a:lnTo>
                    <a:pt x="779428" y="684588"/>
                  </a:lnTo>
                  <a:lnTo>
                    <a:pt x="777038" y="687357"/>
                  </a:lnTo>
                  <a:lnTo>
                    <a:pt x="774648" y="689731"/>
                  </a:lnTo>
                  <a:lnTo>
                    <a:pt x="771860" y="692500"/>
                  </a:lnTo>
                  <a:lnTo>
                    <a:pt x="767877" y="695665"/>
                  </a:lnTo>
                  <a:lnTo>
                    <a:pt x="763894" y="698038"/>
                  </a:lnTo>
                  <a:lnTo>
                    <a:pt x="760309" y="700808"/>
                  </a:lnTo>
                  <a:lnTo>
                    <a:pt x="755927" y="702785"/>
                  </a:lnTo>
                  <a:lnTo>
                    <a:pt x="752342" y="704368"/>
                  </a:lnTo>
                  <a:lnTo>
                    <a:pt x="748758" y="705555"/>
                  </a:lnTo>
                  <a:lnTo>
                    <a:pt x="745969" y="705950"/>
                  </a:lnTo>
                  <a:lnTo>
                    <a:pt x="742783" y="706346"/>
                  </a:lnTo>
                  <a:lnTo>
                    <a:pt x="740791" y="706741"/>
                  </a:lnTo>
                  <a:lnTo>
                    <a:pt x="738800" y="707928"/>
                  </a:lnTo>
                  <a:lnTo>
                    <a:pt x="737605" y="708719"/>
                  </a:lnTo>
                  <a:lnTo>
                    <a:pt x="736011" y="709906"/>
                  </a:lnTo>
                  <a:lnTo>
                    <a:pt x="735215" y="711093"/>
                  </a:lnTo>
                  <a:lnTo>
                    <a:pt x="734816" y="712280"/>
                  </a:lnTo>
                  <a:lnTo>
                    <a:pt x="734816" y="713467"/>
                  </a:lnTo>
                  <a:lnTo>
                    <a:pt x="735215" y="715049"/>
                  </a:lnTo>
                  <a:lnTo>
                    <a:pt x="736011" y="716236"/>
                  </a:lnTo>
                  <a:lnTo>
                    <a:pt x="738003" y="717027"/>
                  </a:lnTo>
                  <a:lnTo>
                    <a:pt x="739596" y="717818"/>
                  </a:lnTo>
                  <a:lnTo>
                    <a:pt x="741986" y="718609"/>
                  </a:lnTo>
                  <a:lnTo>
                    <a:pt x="745173" y="719005"/>
                  </a:lnTo>
                  <a:lnTo>
                    <a:pt x="748359" y="719400"/>
                  </a:lnTo>
                  <a:lnTo>
                    <a:pt x="752342" y="719005"/>
                  </a:lnTo>
                  <a:lnTo>
                    <a:pt x="760707" y="719005"/>
                  </a:lnTo>
                  <a:lnTo>
                    <a:pt x="763894" y="719400"/>
                  </a:lnTo>
                  <a:lnTo>
                    <a:pt x="767877" y="719796"/>
                  </a:lnTo>
                  <a:lnTo>
                    <a:pt x="770665" y="720983"/>
                  </a:lnTo>
                  <a:lnTo>
                    <a:pt x="773852" y="722169"/>
                  </a:lnTo>
                  <a:lnTo>
                    <a:pt x="776640" y="723356"/>
                  </a:lnTo>
                  <a:lnTo>
                    <a:pt x="779428" y="724939"/>
                  </a:lnTo>
                  <a:lnTo>
                    <a:pt x="781420" y="726917"/>
                  </a:lnTo>
                  <a:lnTo>
                    <a:pt x="783411" y="729686"/>
                  </a:lnTo>
                  <a:lnTo>
                    <a:pt x="785403" y="732455"/>
                  </a:lnTo>
                  <a:lnTo>
                    <a:pt x="786598" y="736015"/>
                  </a:lnTo>
                  <a:lnTo>
                    <a:pt x="787793" y="739180"/>
                  </a:lnTo>
                  <a:lnTo>
                    <a:pt x="788191" y="743531"/>
                  </a:lnTo>
                  <a:lnTo>
                    <a:pt x="788988" y="747883"/>
                  </a:lnTo>
                  <a:lnTo>
                    <a:pt x="788988" y="752630"/>
                  </a:lnTo>
                  <a:lnTo>
                    <a:pt x="788590" y="756982"/>
                  </a:lnTo>
                  <a:lnTo>
                    <a:pt x="787793" y="760542"/>
                  </a:lnTo>
                  <a:lnTo>
                    <a:pt x="786200" y="764102"/>
                  </a:lnTo>
                  <a:lnTo>
                    <a:pt x="783810" y="767267"/>
                  </a:lnTo>
                  <a:lnTo>
                    <a:pt x="781420" y="770827"/>
                  </a:lnTo>
                  <a:lnTo>
                    <a:pt x="778632" y="773596"/>
                  </a:lnTo>
                  <a:lnTo>
                    <a:pt x="775445" y="776761"/>
                  </a:lnTo>
                  <a:lnTo>
                    <a:pt x="771860" y="779135"/>
                  </a:lnTo>
                  <a:lnTo>
                    <a:pt x="767479" y="781113"/>
                  </a:lnTo>
                  <a:lnTo>
                    <a:pt x="763097" y="783486"/>
                  </a:lnTo>
                  <a:lnTo>
                    <a:pt x="753936" y="787442"/>
                  </a:lnTo>
                  <a:lnTo>
                    <a:pt x="744376" y="790607"/>
                  </a:lnTo>
                  <a:lnTo>
                    <a:pt x="734020" y="792980"/>
                  </a:lnTo>
                  <a:lnTo>
                    <a:pt x="724062" y="795354"/>
                  </a:lnTo>
                  <a:lnTo>
                    <a:pt x="714104" y="796936"/>
                  </a:lnTo>
                  <a:lnTo>
                    <a:pt x="704942" y="798123"/>
                  </a:lnTo>
                  <a:lnTo>
                    <a:pt x="696179" y="798914"/>
                  </a:lnTo>
                  <a:lnTo>
                    <a:pt x="684230" y="799705"/>
                  </a:lnTo>
                  <a:lnTo>
                    <a:pt x="679450" y="800101"/>
                  </a:lnTo>
                  <a:lnTo>
                    <a:pt x="682636" y="698830"/>
                  </a:lnTo>
                  <a:lnTo>
                    <a:pt x="683433" y="697247"/>
                  </a:lnTo>
                  <a:lnTo>
                    <a:pt x="683831" y="695665"/>
                  </a:lnTo>
                  <a:lnTo>
                    <a:pt x="684628" y="694478"/>
                  </a:lnTo>
                  <a:lnTo>
                    <a:pt x="685425" y="692896"/>
                  </a:lnTo>
                  <a:lnTo>
                    <a:pt x="688213" y="690522"/>
                  </a:lnTo>
                  <a:lnTo>
                    <a:pt x="692196" y="688940"/>
                  </a:lnTo>
                  <a:lnTo>
                    <a:pt x="696976" y="687357"/>
                  </a:lnTo>
                  <a:lnTo>
                    <a:pt x="701756" y="685775"/>
                  </a:lnTo>
                  <a:lnTo>
                    <a:pt x="707731" y="684588"/>
                  </a:lnTo>
                  <a:lnTo>
                    <a:pt x="714104" y="683797"/>
                  </a:lnTo>
                  <a:lnTo>
                    <a:pt x="727647" y="682610"/>
                  </a:lnTo>
                  <a:lnTo>
                    <a:pt x="741588" y="681819"/>
                  </a:lnTo>
                  <a:lnTo>
                    <a:pt x="755529" y="680632"/>
                  </a:lnTo>
                  <a:lnTo>
                    <a:pt x="762300" y="679446"/>
                  </a:lnTo>
                  <a:lnTo>
                    <a:pt x="768275" y="678654"/>
                  </a:lnTo>
                  <a:lnTo>
                    <a:pt x="773852" y="677863"/>
                  </a:lnTo>
                  <a:close/>
                  <a:moveTo>
                    <a:pt x="425557" y="466725"/>
                  </a:moveTo>
                  <a:lnTo>
                    <a:pt x="429928" y="467122"/>
                  </a:lnTo>
                  <a:lnTo>
                    <a:pt x="434299" y="467519"/>
                  </a:lnTo>
                  <a:lnTo>
                    <a:pt x="438272" y="467915"/>
                  </a:lnTo>
                  <a:lnTo>
                    <a:pt x="442643" y="468709"/>
                  </a:lnTo>
                  <a:lnTo>
                    <a:pt x="446219" y="470296"/>
                  </a:lnTo>
                  <a:lnTo>
                    <a:pt x="453769" y="473073"/>
                  </a:lnTo>
                  <a:lnTo>
                    <a:pt x="461716" y="477040"/>
                  </a:lnTo>
                  <a:lnTo>
                    <a:pt x="468471" y="481801"/>
                  </a:lnTo>
                  <a:lnTo>
                    <a:pt x="475225" y="487356"/>
                  </a:lnTo>
                  <a:lnTo>
                    <a:pt x="481980" y="493307"/>
                  </a:lnTo>
                  <a:lnTo>
                    <a:pt x="487543" y="500052"/>
                  </a:lnTo>
                  <a:lnTo>
                    <a:pt x="493503" y="507590"/>
                  </a:lnTo>
                  <a:lnTo>
                    <a:pt x="499066" y="515524"/>
                  </a:lnTo>
                  <a:lnTo>
                    <a:pt x="504629" y="524253"/>
                  </a:lnTo>
                  <a:lnTo>
                    <a:pt x="509795" y="532981"/>
                  </a:lnTo>
                  <a:lnTo>
                    <a:pt x="514165" y="542106"/>
                  </a:lnTo>
                  <a:lnTo>
                    <a:pt x="518933" y="552025"/>
                  </a:lnTo>
                  <a:lnTo>
                    <a:pt x="523304" y="561943"/>
                  </a:lnTo>
                  <a:lnTo>
                    <a:pt x="526880" y="572259"/>
                  </a:lnTo>
                  <a:lnTo>
                    <a:pt x="530854" y="582177"/>
                  </a:lnTo>
                  <a:lnTo>
                    <a:pt x="534033" y="592889"/>
                  </a:lnTo>
                  <a:lnTo>
                    <a:pt x="540390" y="613520"/>
                  </a:lnTo>
                  <a:lnTo>
                    <a:pt x="545953" y="634150"/>
                  </a:lnTo>
                  <a:lnTo>
                    <a:pt x="550721" y="653988"/>
                  </a:lnTo>
                  <a:lnTo>
                    <a:pt x="554297" y="673031"/>
                  </a:lnTo>
                  <a:lnTo>
                    <a:pt x="557873" y="690091"/>
                  </a:lnTo>
                  <a:lnTo>
                    <a:pt x="559860" y="705167"/>
                  </a:lnTo>
                  <a:lnTo>
                    <a:pt x="592045" y="701597"/>
                  </a:lnTo>
                  <a:lnTo>
                    <a:pt x="621449" y="697629"/>
                  </a:lnTo>
                  <a:lnTo>
                    <a:pt x="647673" y="694455"/>
                  </a:lnTo>
                  <a:lnTo>
                    <a:pt x="669925" y="690488"/>
                  </a:lnTo>
                  <a:lnTo>
                    <a:pt x="669527" y="696042"/>
                  </a:lnTo>
                  <a:lnTo>
                    <a:pt x="669130" y="702390"/>
                  </a:lnTo>
                  <a:lnTo>
                    <a:pt x="668733" y="716276"/>
                  </a:lnTo>
                  <a:lnTo>
                    <a:pt x="668733" y="750396"/>
                  </a:lnTo>
                  <a:lnTo>
                    <a:pt x="669130" y="768646"/>
                  </a:lnTo>
                  <a:lnTo>
                    <a:pt x="668733" y="786103"/>
                  </a:lnTo>
                  <a:lnTo>
                    <a:pt x="667938" y="803559"/>
                  </a:lnTo>
                  <a:lnTo>
                    <a:pt x="667143" y="811494"/>
                  </a:lnTo>
                  <a:lnTo>
                    <a:pt x="666349" y="819032"/>
                  </a:lnTo>
                  <a:lnTo>
                    <a:pt x="645289" y="825380"/>
                  </a:lnTo>
                  <a:lnTo>
                    <a:pt x="620654" y="831331"/>
                  </a:lnTo>
                  <a:lnTo>
                    <a:pt x="593237" y="837679"/>
                  </a:lnTo>
                  <a:lnTo>
                    <a:pt x="563436" y="844027"/>
                  </a:lnTo>
                  <a:lnTo>
                    <a:pt x="561052" y="872593"/>
                  </a:lnTo>
                  <a:lnTo>
                    <a:pt x="558668" y="896000"/>
                  </a:lnTo>
                  <a:lnTo>
                    <a:pt x="557873" y="905125"/>
                  </a:lnTo>
                  <a:lnTo>
                    <a:pt x="557079" y="916631"/>
                  </a:lnTo>
                  <a:lnTo>
                    <a:pt x="556681" y="928930"/>
                  </a:lnTo>
                  <a:lnTo>
                    <a:pt x="556284" y="942022"/>
                  </a:lnTo>
                  <a:lnTo>
                    <a:pt x="556284" y="955908"/>
                  </a:lnTo>
                  <a:lnTo>
                    <a:pt x="556284" y="970588"/>
                  </a:lnTo>
                  <a:lnTo>
                    <a:pt x="557079" y="984474"/>
                  </a:lnTo>
                  <a:lnTo>
                    <a:pt x="558271" y="997566"/>
                  </a:lnTo>
                  <a:lnTo>
                    <a:pt x="558668" y="1004311"/>
                  </a:lnTo>
                  <a:lnTo>
                    <a:pt x="558668" y="1009469"/>
                  </a:lnTo>
                  <a:lnTo>
                    <a:pt x="558271" y="1014626"/>
                  </a:lnTo>
                  <a:lnTo>
                    <a:pt x="557079" y="1018991"/>
                  </a:lnTo>
                  <a:lnTo>
                    <a:pt x="555489" y="1022164"/>
                  </a:lnTo>
                  <a:lnTo>
                    <a:pt x="553900" y="1024942"/>
                  </a:lnTo>
                  <a:lnTo>
                    <a:pt x="552310" y="1026925"/>
                  </a:lnTo>
                  <a:lnTo>
                    <a:pt x="549926" y="1028512"/>
                  </a:lnTo>
                  <a:lnTo>
                    <a:pt x="547145" y="1029306"/>
                  </a:lnTo>
                  <a:lnTo>
                    <a:pt x="544761" y="1030099"/>
                  </a:lnTo>
                  <a:lnTo>
                    <a:pt x="541582" y="1030496"/>
                  </a:lnTo>
                  <a:lnTo>
                    <a:pt x="538801" y="1030496"/>
                  </a:lnTo>
                  <a:lnTo>
                    <a:pt x="532046" y="1030099"/>
                  </a:lnTo>
                  <a:lnTo>
                    <a:pt x="525688" y="1028909"/>
                  </a:lnTo>
                  <a:lnTo>
                    <a:pt x="524894" y="1028512"/>
                  </a:lnTo>
                  <a:lnTo>
                    <a:pt x="524099" y="1027719"/>
                  </a:lnTo>
                  <a:lnTo>
                    <a:pt x="522510" y="1023751"/>
                  </a:lnTo>
                  <a:lnTo>
                    <a:pt x="520920" y="1018594"/>
                  </a:lnTo>
                  <a:lnTo>
                    <a:pt x="520125" y="1011452"/>
                  </a:lnTo>
                  <a:lnTo>
                    <a:pt x="519331" y="1002327"/>
                  </a:lnTo>
                  <a:lnTo>
                    <a:pt x="518536" y="992409"/>
                  </a:lnTo>
                  <a:lnTo>
                    <a:pt x="517741" y="968207"/>
                  </a:lnTo>
                  <a:lnTo>
                    <a:pt x="517344" y="941229"/>
                  </a:lnTo>
                  <a:lnTo>
                    <a:pt x="516947" y="911870"/>
                  </a:lnTo>
                  <a:lnTo>
                    <a:pt x="516549" y="853152"/>
                  </a:lnTo>
                  <a:lnTo>
                    <a:pt x="513768" y="853549"/>
                  </a:lnTo>
                  <a:lnTo>
                    <a:pt x="513768" y="976142"/>
                  </a:lnTo>
                  <a:lnTo>
                    <a:pt x="508602" y="1036050"/>
                  </a:lnTo>
                  <a:lnTo>
                    <a:pt x="504232" y="1082469"/>
                  </a:lnTo>
                  <a:lnTo>
                    <a:pt x="500258" y="1124127"/>
                  </a:lnTo>
                  <a:lnTo>
                    <a:pt x="499861" y="1128095"/>
                  </a:lnTo>
                  <a:lnTo>
                    <a:pt x="497874" y="1134443"/>
                  </a:lnTo>
                  <a:lnTo>
                    <a:pt x="495490" y="1141187"/>
                  </a:lnTo>
                  <a:lnTo>
                    <a:pt x="492311" y="1147535"/>
                  </a:lnTo>
                  <a:lnTo>
                    <a:pt x="489530" y="1153883"/>
                  </a:lnTo>
                  <a:lnTo>
                    <a:pt x="485954" y="1160231"/>
                  </a:lnTo>
                  <a:lnTo>
                    <a:pt x="482378" y="1166579"/>
                  </a:lnTo>
                  <a:lnTo>
                    <a:pt x="474828" y="1178481"/>
                  </a:lnTo>
                  <a:lnTo>
                    <a:pt x="438670" y="1654175"/>
                  </a:lnTo>
                  <a:lnTo>
                    <a:pt x="342512" y="1654175"/>
                  </a:lnTo>
                  <a:lnTo>
                    <a:pt x="294433" y="1276080"/>
                  </a:lnTo>
                  <a:lnTo>
                    <a:pt x="288473" y="1276873"/>
                  </a:lnTo>
                  <a:lnTo>
                    <a:pt x="282115" y="1277270"/>
                  </a:lnTo>
                  <a:lnTo>
                    <a:pt x="281718" y="1276873"/>
                  </a:lnTo>
                  <a:lnTo>
                    <a:pt x="281321" y="1276873"/>
                  </a:lnTo>
                  <a:lnTo>
                    <a:pt x="282115" y="1275683"/>
                  </a:lnTo>
                  <a:lnTo>
                    <a:pt x="282115" y="1275286"/>
                  </a:lnTo>
                  <a:lnTo>
                    <a:pt x="281321" y="1275286"/>
                  </a:lnTo>
                  <a:lnTo>
                    <a:pt x="281321" y="1276873"/>
                  </a:lnTo>
                  <a:lnTo>
                    <a:pt x="282910" y="1650208"/>
                  </a:lnTo>
                  <a:lnTo>
                    <a:pt x="170859" y="1653778"/>
                  </a:lnTo>
                  <a:lnTo>
                    <a:pt x="119998" y="1254655"/>
                  </a:lnTo>
                  <a:lnTo>
                    <a:pt x="116422" y="1253069"/>
                  </a:lnTo>
                  <a:lnTo>
                    <a:pt x="112846" y="1251482"/>
                  </a:lnTo>
                  <a:lnTo>
                    <a:pt x="109667" y="1249498"/>
                  </a:lnTo>
                  <a:lnTo>
                    <a:pt x="106489" y="1246721"/>
                  </a:lnTo>
                  <a:lnTo>
                    <a:pt x="103707" y="1243943"/>
                  </a:lnTo>
                  <a:lnTo>
                    <a:pt x="100528" y="1240373"/>
                  </a:lnTo>
                  <a:lnTo>
                    <a:pt x="98144" y="1236802"/>
                  </a:lnTo>
                  <a:lnTo>
                    <a:pt x="96158" y="1232438"/>
                  </a:lnTo>
                  <a:lnTo>
                    <a:pt x="91389" y="1223710"/>
                  </a:lnTo>
                  <a:lnTo>
                    <a:pt x="87416" y="1214188"/>
                  </a:lnTo>
                  <a:lnTo>
                    <a:pt x="84237" y="1203872"/>
                  </a:lnTo>
                  <a:lnTo>
                    <a:pt x="81853" y="1193557"/>
                  </a:lnTo>
                  <a:lnTo>
                    <a:pt x="79072" y="1182845"/>
                  </a:lnTo>
                  <a:lnTo>
                    <a:pt x="77085" y="1172133"/>
                  </a:lnTo>
                  <a:lnTo>
                    <a:pt x="73906" y="1153486"/>
                  </a:lnTo>
                  <a:lnTo>
                    <a:pt x="71522" y="1137616"/>
                  </a:lnTo>
                  <a:lnTo>
                    <a:pt x="70330" y="1132062"/>
                  </a:lnTo>
                  <a:lnTo>
                    <a:pt x="69535" y="1128491"/>
                  </a:lnTo>
                  <a:lnTo>
                    <a:pt x="69138" y="1124127"/>
                  </a:lnTo>
                  <a:lnTo>
                    <a:pt x="63178" y="1061839"/>
                  </a:lnTo>
                  <a:lnTo>
                    <a:pt x="56820" y="994392"/>
                  </a:lnTo>
                  <a:lnTo>
                    <a:pt x="50065" y="909490"/>
                  </a:lnTo>
                  <a:lnTo>
                    <a:pt x="42119" y="909490"/>
                  </a:lnTo>
                  <a:lnTo>
                    <a:pt x="35364" y="908299"/>
                  </a:lnTo>
                  <a:lnTo>
                    <a:pt x="29403" y="907506"/>
                  </a:lnTo>
                  <a:lnTo>
                    <a:pt x="24238" y="906316"/>
                  </a:lnTo>
                  <a:lnTo>
                    <a:pt x="20662" y="905125"/>
                  </a:lnTo>
                  <a:lnTo>
                    <a:pt x="17880" y="903935"/>
                  </a:lnTo>
                  <a:lnTo>
                    <a:pt x="17086" y="902745"/>
                  </a:lnTo>
                  <a:lnTo>
                    <a:pt x="16688" y="901555"/>
                  </a:lnTo>
                  <a:lnTo>
                    <a:pt x="16291" y="900761"/>
                  </a:lnTo>
                  <a:lnTo>
                    <a:pt x="16291" y="899571"/>
                  </a:lnTo>
                  <a:lnTo>
                    <a:pt x="14702" y="894413"/>
                  </a:lnTo>
                  <a:lnTo>
                    <a:pt x="12318" y="887669"/>
                  </a:lnTo>
                  <a:lnTo>
                    <a:pt x="10331" y="879734"/>
                  </a:lnTo>
                  <a:lnTo>
                    <a:pt x="8344" y="870212"/>
                  </a:lnTo>
                  <a:lnTo>
                    <a:pt x="6755" y="859103"/>
                  </a:lnTo>
                  <a:lnTo>
                    <a:pt x="4768" y="847201"/>
                  </a:lnTo>
                  <a:lnTo>
                    <a:pt x="3179" y="834109"/>
                  </a:lnTo>
                  <a:lnTo>
                    <a:pt x="1987" y="819826"/>
                  </a:lnTo>
                  <a:lnTo>
                    <a:pt x="795" y="805146"/>
                  </a:lnTo>
                  <a:lnTo>
                    <a:pt x="397" y="789277"/>
                  </a:lnTo>
                  <a:lnTo>
                    <a:pt x="0" y="773010"/>
                  </a:lnTo>
                  <a:lnTo>
                    <a:pt x="0" y="756347"/>
                  </a:lnTo>
                  <a:lnTo>
                    <a:pt x="795" y="738494"/>
                  </a:lnTo>
                  <a:lnTo>
                    <a:pt x="1987" y="721434"/>
                  </a:lnTo>
                  <a:lnTo>
                    <a:pt x="3576" y="703184"/>
                  </a:lnTo>
                  <a:lnTo>
                    <a:pt x="5563" y="684934"/>
                  </a:lnTo>
                  <a:lnTo>
                    <a:pt x="9139" y="667477"/>
                  </a:lnTo>
                  <a:lnTo>
                    <a:pt x="12715" y="649227"/>
                  </a:lnTo>
                  <a:lnTo>
                    <a:pt x="17483" y="631770"/>
                  </a:lnTo>
                  <a:lnTo>
                    <a:pt x="22649" y="614313"/>
                  </a:lnTo>
                  <a:lnTo>
                    <a:pt x="25430" y="605982"/>
                  </a:lnTo>
                  <a:lnTo>
                    <a:pt x="29006" y="597253"/>
                  </a:lnTo>
                  <a:lnTo>
                    <a:pt x="32185" y="588922"/>
                  </a:lnTo>
                  <a:lnTo>
                    <a:pt x="36158" y="580987"/>
                  </a:lnTo>
                  <a:lnTo>
                    <a:pt x="40132" y="573052"/>
                  </a:lnTo>
                  <a:lnTo>
                    <a:pt x="44503" y="565117"/>
                  </a:lnTo>
                  <a:lnTo>
                    <a:pt x="48873" y="557579"/>
                  </a:lnTo>
                  <a:lnTo>
                    <a:pt x="53244" y="549644"/>
                  </a:lnTo>
                  <a:lnTo>
                    <a:pt x="58410" y="542503"/>
                  </a:lnTo>
                  <a:lnTo>
                    <a:pt x="63973" y="535362"/>
                  </a:lnTo>
                  <a:lnTo>
                    <a:pt x="69535" y="528617"/>
                  </a:lnTo>
                  <a:lnTo>
                    <a:pt x="75496" y="522269"/>
                  </a:lnTo>
                  <a:lnTo>
                    <a:pt x="81456" y="515921"/>
                  </a:lnTo>
                  <a:lnTo>
                    <a:pt x="87416" y="509970"/>
                  </a:lnTo>
                  <a:lnTo>
                    <a:pt x="94171" y="504416"/>
                  </a:lnTo>
                  <a:lnTo>
                    <a:pt x="101720" y="498861"/>
                  </a:lnTo>
                  <a:lnTo>
                    <a:pt x="108873" y="493704"/>
                  </a:lnTo>
                  <a:lnTo>
                    <a:pt x="116422" y="488943"/>
                  </a:lnTo>
                  <a:lnTo>
                    <a:pt x="124369" y="484579"/>
                  </a:lnTo>
                  <a:lnTo>
                    <a:pt x="132713" y="480611"/>
                  </a:lnTo>
                  <a:lnTo>
                    <a:pt x="141455" y="477040"/>
                  </a:lnTo>
                  <a:lnTo>
                    <a:pt x="150594" y="473470"/>
                  </a:lnTo>
                  <a:lnTo>
                    <a:pt x="159733" y="470693"/>
                  </a:lnTo>
                  <a:lnTo>
                    <a:pt x="169667" y="467915"/>
                  </a:lnTo>
                  <a:lnTo>
                    <a:pt x="172845" y="467915"/>
                  </a:lnTo>
                  <a:lnTo>
                    <a:pt x="179998" y="468312"/>
                  </a:lnTo>
                  <a:lnTo>
                    <a:pt x="200262" y="469502"/>
                  </a:lnTo>
                  <a:lnTo>
                    <a:pt x="231652" y="471883"/>
                  </a:lnTo>
                  <a:lnTo>
                    <a:pt x="312711" y="730162"/>
                  </a:lnTo>
                  <a:lnTo>
                    <a:pt x="329400" y="728575"/>
                  </a:lnTo>
                  <a:lnTo>
                    <a:pt x="327413" y="709135"/>
                  </a:lnTo>
                  <a:lnTo>
                    <a:pt x="322247" y="527427"/>
                  </a:lnTo>
                  <a:lnTo>
                    <a:pt x="315492" y="509970"/>
                  </a:lnTo>
                  <a:lnTo>
                    <a:pt x="329002" y="486959"/>
                  </a:lnTo>
                  <a:lnTo>
                    <a:pt x="359598" y="486562"/>
                  </a:lnTo>
                  <a:lnTo>
                    <a:pt x="371916" y="509970"/>
                  </a:lnTo>
                  <a:lnTo>
                    <a:pt x="366353" y="530601"/>
                  </a:lnTo>
                  <a:lnTo>
                    <a:pt x="393372" y="722624"/>
                  </a:lnTo>
                  <a:lnTo>
                    <a:pt x="402114" y="721831"/>
                  </a:lnTo>
                  <a:lnTo>
                    <a:pt x="397346" y="476247"/>
                  </a:lnTo>
                  <a:lnTo>
                    <a:pt x="403703" y="473073"/>
                  </a:lnTo>
                  <a:lnTo>
                    <a:pt x="408869" y="470693"/>
                  </a:lnTo>
                  <a:lnTo>
                    <a:pt x="411253" y="468709"/>
                  </a:lnTo>
                  <a:lnTo>
                    <a:pt x="412047" y="467915"/>
                  </a:lnTo>
                  <a:lnTo>
                    <a:pt x="416816" y="467122"/>
                  </a:lnTo>
                  <a:lnTo>
                    <a:pt x="421584" y="467122"/>
                  </a:lnTo>
                  <a:lnTo>
                    <a:pt x="425557" y="466725"/>
                  </a:lnTo>
                  <a:close/>
                  <a:moveTo>
                    <a:pt x="2003425" y="196850"/>
                  </a:moveTo>
                  <a:lnTo>
                    <a:pt x="2003425" y="720725"/>
                  </a:lnTo>
                  <a:lnTo>
                    <a:pt x="1071562" y="720328"/>
                  </a:lnTo>
                  <a:lnTo>
                    <a:pt x="1251744" y="585391"/>
                  </a:lnTo>
                  <a:lnTo>
                    <a:pt x="1404144" y="665163"/>
                  </a:lnTo>
                  <a:lnTo>
                    <a:pt x="1657350" y="399256"/>
                  </a:lnTo>
                  <a:lnTo>
                    <a:pt x="1796653" y="458788"/>
                  </a:lnTo>
                  <a:lnTo>
                    <a:pt x="2003425" y="196850"/>
                  </a:lnTo>
                  <a:close/>
                  <a:moveTo>
                    <a:pt x="140097" y="182563"/>
                  </a:moveTo>
                  <a:lnTo>
                    <a:pt x="138509" y="201216"/>
                  </a:lnTo>
                  <a:lnTo>
                    <a:pt x="137319" y="215107"/>
                  </a:lnTo>
                  <a:lnTo>
                    <a:pt x="137716" y="215504"/>
                  </a:lnTo>
                  <a:lnTo>
                    <a:pt x="138509" y="201216"/>
                  </a:lnTo>
                  <a:lnTo>
                    <a:pt x="139303" y="194469"/>
                  </a:lnTo>
                  <a:lnTo>
                    <a:pt x="140097" y="188516"/>
                  </a:lnTo>
                  <a:lnTo>
                    <a:pt x="140097" y="182563"/>
                  </a:lnTo>
                  <a:close/>
                  <a:moveTo>
                    <a:pt x="164306" y="111125"/>
                  </a:moveTo>
                  <a:lnTo>
                    <a:pt x="162719" y="111522"/>
                  </a:lnTo>
                  <a:lnTo>
                    <a:pt x="161131" y="111919"/>
                  </a:lnTo>
                  <a:lnTo>
                    <a:pt x="159544" y="112713"/>
                  </a:lnTo>
                  <a:lnTo>
                    <a:pt x="158353" y="113507"/>
                  </a:lnTo>
                  <a:lnTo>
                    <a:pt x="155972" y="117078"/>
                  </a:lnTo>
                  <a:lnTo>
                    <a:pt x="153591" y="120650"/>
                  </a:lnTo>
                  <a:lnTo>
                    <a:pt x="158353" y="115491"/>
                  </a:lnTo>
                  <a:lnTo>
                    <a:pt x="161131" y="113110"/>
                  </a:lnTo>
                  <a:lnTo>
                    <a:pt x="164306" y="111125"/>
                  </a:lnTo>
                  <a:close/>
                  <a:moveTo>
                    <a:pt x="988111" y="91679"/>
                  </a:moveTo>
                  <a:lnTo>
                    <a:pt x="984541" y="92075"/>
                  </a:lnTo>
                  <a:lnTo>
                    <a:pt x="980971" y="93266"/>
                  </a:lnTo>
                  <a:lnTo>
                    <a:pt x="977798" y="94853"/>
                  </a:lnTo>
                  <a:lnTo>
                    <a:pt x="975022" y="97632"/>
                  </a:lnTo>
                  <a:lnTo>
                    <a:pt x="972642" y="100013"/>
                  </a:lnTo>
                  <a:lnTo>
                    <a:pt x="971055" y="103188"/>
                  </a:lnTo>
                  <a:lnTo>
                    <a:pt x="970262" y="106760"/>
                  </a:lnTo>
                  <a:lnTo>
                    <a:pt x="969865" y="110332"/>
                  </a:lnTo>
                  <a:lnTo>
                    <a:pt x="969865" y="578644"/>
                  </a:lnTo>
                  <a:lnTo>
                    <a:pt x="1457734" y="287338"/>
                  </a:lnTo>
                  <a:lnTo>
                    <a:pt x="1494622" y="333375"/>
                  </a:lnTo>
                  <a:lnTo>
                    <a:pt x="969865" y="642938"/>
                  </a:lnTo>
                  <a:lnTo>
                    <a:pt x="969865" y="758032"/>
                  </a:lnTo>
                  <a:lnTo>
                    <a:pt x="970262" y="762001"/>
                  </a:lnTo>
                  <a:lnTo>
                    <a:pt x="971055" y="765176"/>
                  </a:lnTo>
                  <a:lnTo>
                    <a:pt x="972642" y="768747"/>
                  </a:lnTo>
                  <a:lnTo>
                    <a:pt x="975022" y="771129"/>
                  </a:lnTo>
                  <a:lnTo>
                    <a:pt x="977798" y="773510"/>
                  </a:lnTo>
                  <a:lnTo>
                    <a:pt x="980971" y="775494"/>
                  </a:lnTo>
                  <a:lnTo>
                    <a:pt x="984541" y="776685"/>
                  </a:lnTo>
                  <a:lnTo>
                    <a:pt x="988111" y="776685"/>
                  </a:lnTo>
                  <a:lnTo>
                    <a:pt x="2043178" y="776685"/>
                  </a:lnTo>
                  <a:lnTo>
                    <a:pt x="2047144" y="776685"/>
                  </a:lnTo>
                  <a:lnTo>
                    <a:pt x="2050714" y="775494"/>
                  </a:lnTo>
                  <a:lnTo>
                    <a:pt x="2053887" y="773510"/>
                  </a:lnTo>
                  <a:lnTo>
                    <a:pt x="2056663" y="771129"/>
                  </a:lnTo>
                  <a:lnTo>
                    <a:pt x="2059043" y="768747"/>
                  </a:lnTo>
                  <a:lnTo>
                    <a:pt x="2060630" y="765176"/>
                  </a:lnTo>
                  <a:lnTo>
                    <a:pt x="2061820" y="762001"/>
                  </a:lnTo>
                  <a:lnTo>
                    <a:pt x="2062216" y="758032"/>
                  </a:lnTo>
                  <a:lnTo>
                    <a:pt x="2062216" y="110332"/>
                  </a:lnTo>
                  <a:lnTo>
                    <a:pt x="2061820" y="106760"/>
                  </a:lnTo>
                  <a:lnTo>
                    <a:pt x="2060630" y="103188"/>
                  </a:lnTo>
                  <a:lnTo>
                    <a:pt x="2059043" y="100013"/>
                  </a:lnTo>
                  <a:lnTo>
                    <a:pt x="2056663" y="97632"/>
                  </a:lnTo>
                  <a:lnTo>
                    <a:pt x="2053887" y="94853"/>
                  </a:lnTo>
                  <a:lnTo>
                    <a:pt x="2050714" y="93266"/>
                  </a:lnTo>
                  <a:lnTo>
                    <a:pt x="2047144" y="92075"/>
                  </a:lnTo>
                  <a:lnTo>
                    <a:pt x="2043178" y="91679"/>
                  </a:lnTo>
                  <a:lnTo>
                    <a:pt x="988111" y="91679"/>
                  </a:lnTo>
                  <a:close/>
                  <a:moveTo>
                    <a:pt x="273050" y="38100"/>
                  </a:moveTo>
                  <a:lnTo>
                    <a:pt x="286544" y="38497"/>
                  </a:lnTo>
                  <a:lnTo>
                    <a:pt x="299641" y="38894"/>
                  </a:lnTo>
                  <a:lnTo>
                    <a:pt x="312341" y="40085"/>
                  </a:lnTo>
                  <a:lnTo>
                    <a:pt x="323850" y="42466"/>
                  </a:lnTo>
                  <a:lnTo>
                    <a:pt x="335756" y="44847"/>
                  </a:lnTo>
                  <a:lnTo>
                    <a:pt x="347266" y="47229"/>
                  </a:lnTo>
                  <a:lnTo>
                    <a:pt x="357981" y="50800"/>
                  </a:lnTo>
                  <a:lnTo>
                    <a:pt x="368697" y="53975"/>
                  </a:lnTo>
                  <a:lnTo>
                    <a:pt x="378222" y="57944"/>
                  </a:lnTo>
                  <a:lnTo>
                    <a:pt x="387747" y="61516"/>
                  </a:lnTo>
                  <a:lnTo>
                    <a:pt x="396478" y="65881"/>
                  </a:lnTo>
                  <a:lnTo>
                    <a:pt x="404813" y="70247"/>
                  </a:lnTo>
                  <a:lnTo>
                    <a:pt x="412750" y="74216"/>
                  </a:lnTo>
                  <a:lnTo>
                    <a:pt x="419894" y="78582"/>
                  </a:lnTo>
                  <a:lnTo>
                    <a:pt x="432197" y="86519"/>
                  </a:lnTo>
                  <a:lnTo>
                    <a:pt x="442516" y="93266"/>
                  </a:lnTo>
                  <a:lnTo>
                    <a:pt x="449660" y="99219"/>
                  </a:lnTo>
                  <a:lnTo>
                    <a:pt x="455613" y="104378"/>
                  </a:lnTo>
                  <a:lnTo>
                    <a:pt x="454025" y="107553"/>
                  </a:lnTo>
                  <a:lnTo>
                    <a:pt x="451644" y="111522"/>
                  </a:lnTo>
                  <a:lnTo>
                    <a:pt x="448866" y="116285"/>
                  </a:lnTo>
                  <a:lnTo>
                    <a:pt x="444897" y="122238"/>
                  </a:lnTo>
                  <a:lnTo>
                    <a:pt x="440532" y="128588"/>
                  </a:lnTo>
                  <a:lnTo>
                    <a:pt x="434578" y="134938"/>
                  </a:lnTo>
                  <a:lnTo>
                    <a:pt x="427832" y="141288"/>
                  </a:lnTo>
                  <a:lnTo>
                    <a:pt x="423863" y="144066"/>
                  </a:lnTo>
                  <a:lnTo>
                    <a:pt x="420291" y="146844"/>
                  </a:lnTo>
                  <a:lnTo>
                    <a:pt x="415925" y="149225"/>
                  </a:lnTo>
                  <a:lnTo>
                    <a:pt x="411163" y="151607"/>
                  </a:lnTo>
                  <a:lnTo>
                    <a:pt x="406797" y="153591"/>
                  </a:lnTo>
                  <a:lnTo>
                    <a:pt x="401638" y="155179"/>
                  </a:lnTo>
                  <a:lnTo>
                    <a:pt x="396082" y="156369"/>
                  </a:lnTo>
                  <a:lnTo>
                    <a:pt x="390525" y="157560"/>
                  </a:lnTo>
                  <a:lnTo>
                    <a:pt x="384572" y="157957"/>
                  </a:lnTo>
                  <a:lnTo>
                    <a:pt x="379016" y="157957"/>
                  </a:lnTo>
                  <a:lnTo>
                    <a:pt x="372666" y="157560"/>
                  </a:lnTo>
                  <a:lnTo>
                    <a:pt x="365919" y="155973"/>
                  </a:lnTo>
                  <a:lnTo>
                    <a:pt x="358775" y="154385"/>
                  </a:lnTo>
                  <a:lnTo>
                    <a:pt x="351235" y="152003"/>
                  </a:lnTo>
                  <a:lnTo>
                    <a:pt x="343694" y="148828"/>
                  </a:lnTo>
                  <a:lnTo>
                    <a:pt x="335756" y="145257"/>
                  </a:lnTo>
                  <a:lnTo>
                    <a:pt x="327025" y="140891"/>
                  </a:lnTo>
                  <a:lnTo>
                    <a:pt x="317103" y="136525"/>
                  </a:lnTo>
                  <a:lnTo>
                    <a:pt x="355203" y="155179"/>
                  </a:lnTo>
                  <a:lnTo>
                    <a:pt x="373063" y="163116"/>
                  </a:lnTo>
                  <a:lnTo>
                    <a:pt x="381397" y="166688"/>
                  </a:lnTo>
                  <a:lnTo>
                    <a:pt x="389335" y="169466"/>
                  </a:lnTo>
                  <a:lnTo>
                    <a:pt x="397272" y="172244"/>
                  </a:lnTo>
                  <a:lnTo>
                    <a:pt x="404813" y="173832"/>
                  </a:lnTo>
                  <a:lnTo>
                    <a:pt x="411957" y="175023"/>
                  </a:lnTo>
                  <a:lnTo>
                    <a:pt x="418703" y="175419"/>
                  </a:lnTo>
                  <a:lnTo>
                    <a:pt x="425053" y="175023"/>
                  </a:lnTo>
                  <a:lnTo>
                    <a:pt x="428228" y="174625"/>
                  </a:lnTo>
                  <a:lnTo>
                    <a:pt x="431007" y="173832"/>
                  </a:lnTo>
                  <a:lnTo>
                    <a:pt x="434182" y="173038"/>
                  </a:lnTo>
                  <a:lnTo>
                    <a:pt x="436563" y="171847"/>
                  </a:lnTo>
                  <a:lnTo>
                    <a:pt x="438944" y="169863"/>
                  </a:lnTo>
                  <a:lnTo>
                    <a:pt x="441722" y="168276"/>
                  </a:lnTo>
                  <a:lnTo>
                    <a:pt x="442913" y="180976"/>
                  </a:lnTo>
                  <a:lnTo>
                    <a:pt x="443310" y="192882"/>
                  </a:lnTo>
                  <a:lnTo>
                    <a:pt x="443310" y="203994"/>
                  </a:lnTo>
                  <a:lnTo>
                    <a:pt x="442913" y="215107"/>
                  </a:lnTo>
                  <a:lnTo>
                    <a:pt x="444500" y="213122"/>
                  </a:lnTo>
                  <a:lnTo>
                    <a:pt x="445691" y="212328"/>
                  </a:lnTo>
                  <a:lnTo>
                    <a:pt x="446882" y="212328"/>
                  </a:lnTo>
                  <a:lnTo>
                    <a:pt x="447675" y="212726"/>
                  </a:lnTo>
                  <a:lnTo>
                    <a:pt x="448072" y="213519"/>
                  </a:lnTo>
                  <a:lnTo>
                    <a:pt x="448866" y="216297"/>
                  </a:lnTo>
                  <a:lnTo>
                    <a:pt x="448866" y="221457"/>
                  </a:lnTo>
                  <a:lnTo>
                    <a:pt x="448866" y="228204"/>
                  </a:lnTo>
                  <a:lnTo>
                    <a:pt x="447675" y="244079"/>
                  </a:lnTo>
                  <a:lnTo>
                    <a:pt x="445294" y="262335"/>
                  </a:lnTo>
                  <a:lnTo>
                    <a:pt x="443310" y="279797"/>
                  </a:lnTo>
                  <a:lnTo>
                    <a:pt x="440928" y="294482"/>
                  </a:lnTo>
                  <a:lnTo>
                    <a:pt x="439738" y="300038"/>
                  </a:lnTo>
                  <a:lnTo>
                    <a:pt x="438547" y="303213"/>
                  </a:lnTo>
                  <a:lnTo>
                    <a:pt x="437753" y="304800"/>
                  </a:lnTo>
                  <a:lnTo>
                    <a:pt x="437357" y="304800"/>
                  </a:lnTo>
                  <a:lnTo>
                    <a:pt x="436960" y="304007"/>
                  </a:lnTo>
                  <a:lnTo>
                    <a:pt x="435769" y="313929"/>
                  </a:lnTo>
                  <a:lnTo>
                    <a:pt x="434182" y="323057"/>
                  </a:lnTo>
                  <a:lnTo>
                    <a:pt x="432197" y="332185"/>
                  </a:lnTo>
                  <a:lnTo>
                    <a:pt x="429816" y="341313"/>
                  </a:lnTo>
                  <a:lnTo>
                    <a:pt x="427435" y="349647"/>
                  </a:lnTo>
                  <a:lnTo>
                    <a:pt x="424260" y="357982"/>
                  </a:lnTo>
                  <a:lnTo>
                    <a:pt x="421482" y="365919"/>
                  </a:lnTo>
                  <a:lnTo>
                    <a:pt x="417513" y="373460"/>
                  </a:lnTo>
                  <a:lnTo>
                    <a:pt x="413941" y="381397"/>
                  </a:lnTo>
                  <a:lnTo>
                    <a:pt x="409972" y="388938"/>
                  </a:lnTo>
                  <a:lnTo>
                    <a:pt x="406003" y="395685"/>
                  </a:lnTo>
                  <a:lnTo>
                    <a:pt x="401241" y="402432"/>
                  </a:lnTo>
                  <a:lnTo>
                    <a:pt x="396875" y="408782"/>
                  </a:lnTo>
                  <a:lnTo>
                    <a:pt x="391716" y="415132"/>
                  </a:lnTo>
                  <a:lnTo>
                    <a:pt x="386953" y="420688"/>
                  </a:lnTo>
                  <a:lnTo>
                    <a:pt x="381794" y="426244"/>
                  </a:lnTo>
                  <a:lnTo>
                    <a:pt x="376635" y="431801"/>
                  </a:lnTo>
                  <a:lnTo>
                    <a:pt x="371078" y="436563"/>
                  </a:lnTo>
                  <a:lnTo>
                    <a:pt x="365919" y="440929"/>
                  </a:lnTo>
                  <a:lnTo>
                    <a:pt x="360363" y="445691"/>
                  </a:lnTo>
                  <a:lnTo>
                    <a:pt x="354806" y="449660"/>
                  </a:lnTo>
                  <a:lnTo>
                    <a:pt x="349250" y="453232"/>
                  </a:lnTo>
                  <a:lnTo>
                    <a:pt x="343297" y="456804"/>
                  </a:lnTo>
                  <a:lnTo>
                    <a:pt x="337741" y="459582"/>
                  </a:lnTo>
                  <a:lnTo>
                    <a:pt x="332185" y="462757"/>
                  </a:lnTo>
                  <a:lnTo>
                    <a:pt x="326628" y="464741"/>
                  </a:lnTo>
                  <a:lnTo>
                    <a:pt x="320675" y="466726"/>
                  </a:lnTo>
                  <a:lnTo>
                    <a:pt x="315119" y="468313"/>
                  </a:lnTo>
                  <a:lnTo>
                    <a:pt x="309563" y="469901"/>
                  </a:lnTo>
                  <a:lnTo>
                    <a:pt x="304403" y="470694"/>
                  </a:lnTo>
                  <a:lnTo>
                    <a:pt x="298847" y="471091"/>
                  </a:lnTo>
                  <a:lnTo>
                    <a:pt x="293688" y="471488"/>
                  </a:lnTo>
                  <a:lnTo>
                    <a:pt x="288925" y="471091"/>
                  </a:lnTo>
                  <a:lnTo>
                    <a:pt x="284956" y="470694"/>
                  </a:lnTo>
                  <a:lnTo>
                    <a:pt x="280194" y="469901"/>
                  </a:lnTo>
                  <a:lnTo>
                    <a:pt x="275034" y="467916"/>
                  </a:lnTo>
                  <a:lnTo>
                    <a:pt x="270669" y="466329"/>
                  </a:lnTo>
                  <a:lnTo>
                    <a:pt x="265509" y="464344"/>
                  </a:lnTo>
                  <a:lnTo>
                    <a:pt x="259953" y="462360"/>
                  </a:lnTo>
                  <a:lnTo>
                    <a:pt x="254794" y="459185"/>
                  </a:lnTo>
                  <a:lnTo>
                    <a:pt x="244078" y="452438"/>
                  </a:lnTo>
                  <a:lnTo>
                    <a:pt x="232966" y="444898"/>
                  </a:lnTo>
                  <a:lnTo>
                    <a:pt x="221853" y="435769"/>
                  </a:lnTo>
                  <a:lnTo>
                    <a:pt x="211534" y="425450"/>
                  </a:lnTo>
                  <a:lnTo>
                    <a:pt x="200819" y="413941"/>
                  </a:lnTo>
                  <a:lnTo>
                    <a:pt x="190500" y="402035"/>
                  </a:lnTo>
                  <a:lnTo>
                    <a:pt x="185737" y="395685"/>
                  </a:lnTo>
                  <a:lnTo>
                    <a:pt x="180578" y="388938"/>
                  </a:lnTo>
                  <a:lnTo>
                    <a:pt x="176609" y="381794"/>
                  </a:lnTo>
                  <a:lnTo>
                    <a:pt x="171847" y="374651"/>
                  </a:lnTo>
                  <a:lnTo>
                    <a:pt x="167481" y="367507"/>
                  </a:lnTo>
                  <a:lnTo>
                    <a:pt x="163512" y="359569"/>
                  </a:lnTo>
                  <a:lnTo>
                    <a:pt x="159544" y="351632"/>
                  </a:lnTo>
                  <a:lnTo>
                    <a:pt x="156369" y="343694"/>
                  </a:lnTo>
                  <a:lnTo>
                    <a:pt x="152797" y="335757"/>
                  </a:lnTo>
                  <a:lnTo>
                    <a:pt x="150019" y="327422"/>
                  </a:lnTo>
                  <a:lnTo>
                    <a:pt x="147241" y="318691"/>
                  </a:lnTo>
                  <a:lnTo>
                    <a:pt x="144859" y="310357"/>
                  </a:lnTo>
                  <a:lnTo>
                    <a:pt x="142875" y="316310"/>
                  </a:lnTo>
                  <a:lnTo>
                    <a:pt x="140494" y="320676"/>
                  </a:lnTo>
                  <a:lnTo>
                    <a:pt x="139700" y="322263"/>
                  </a:lnTo>
                  <a:lnTo>
                    <a:pt x="138509" y="323057"/>
                  </a:lnTo>
                  <a:lnTo>
                    <a:pt x="137319" y="323851"/>
                  </a:lnTo>
                  <a:lnTo>
                    <a:pt x="136128" y="324247"/>
                  </a:lnTo>
                  <a:lnTo>
                    <a:pt x="134541" y="323851"/>
                  </a:lnTo>
                  <a:lnTo>
                    <a:pt x="133350" y="323057"/>
                  </a:lnTo>
                  <a:lnTo>
                    <a:pt x="132159" y="321866"/>
                  </a:lnTo>
                  <a:lnTo>
                    <a:pt x="130969" y="319485"/>
                  </a:lnTo>
                  <a:lnTo>
                    <a:pt x="128587" y="314722"/>
                  </a:lnTo>
                  <a:lnTo>
                    <a:pt x="126603" y="308372"/>
                  </a:lnTo>
                  <a:lnTo>
                    <a:pt x="125016" y="300038"/>
                  </a:lnTo>
                  <a:lnTo>
                    <a:pt x="123825" y="290513"/>
                  </a:lnTo>
                  <a:lnTo>
                    <a:pt x="123031" y="280591"/>
                  </a:lnTo>
                  <a:lnTo>
                    <a:pt x="122634" y="269478"/>
                  </a:lnTo>
                  <a:lnTo>
                    <a:pt x="123031" y="259557"/>
                  </a:lnTo>
                  <a:lnTo>
                    <a:pt x="123428" y="250032"/>
                  </a:lnTo>
                  <a:lnTo>
                    <a:pt x="124619" y="241300"/>
                  </a:lnTo>
                  <a:lnTo>
                    <a:pt x="125809" y="233760"/>
                  </a:lnTo>
                  <a:lnTo>
                    <a:pt x="127397" y="227013"/>
                  </a:lnTo>
                  <a:lnTo>
                    <a:pt x="129778" y="221854"/>
                  </a:lnTo>
                  <a:lnTo>
                    <a:pt x="131762" y="217488"/>
                  </a:lnTo>
                  <a:lnTo>
                    <a:pt x="132953" y="216297"/>
                  </a:lnTo>
                  <a:lnTo>
                    <a:pt x="134144" y="215504"/>
                  </a:lnTo>
                  <a:lnTo>
                    <a:pt x="130572" y="211138"/>
                  </a:lnTo>
                  <a:lnTo>
                    <a:pt x="127000" y="207169"/>
                  </a:lnTo>
                  <a:lnTo>
                    <a:pt x="124619" y="202407"/>
                  </a:lnTo>
                  <a:lnTo>
                    <a:pt x="122634" y="197247"/>
                  </a:lnTo>
                  <a:lnTo>
                    <a:pt x="120253" y="192485"/>
                  </a:lnTo>
                  <a:lnTo>
                    <a:pt x="119062" y="186928"/>
                  </a:lnTo>
                  <a:lnTo>
                    <a:pt x="118269" y="181372"/>
                  </a:lnTo>
                  <a:lnTo>
                    <a:pt x="117475" y="175816"/>
                  </a:lnTo>
                  <a:lnTo>
                    <a:pt x="117475" y="170260"/>
                  </a:lnTo>
                  <a:lnTo>
                    <a:pt x="117475" y="164704"/>
                  </a:lnTo>
                  <a:lnTo>
                    <a:pt x="117872" y="158751"/>
                  </a:lnTo>
                  <a:lnTo>
                    <a:pt x="118269" y="152797"/>
                  </a:lnTo>
                  <a:lnTo>
                    <a:pt x="120253" y="140891"/>
                  </a:lnTo>
                  <a:lnTo>
                    <a:pt x="123428" y="129381"/>
                  </a:lnTo>
                  <a:lnTo>
                    <a:pt x="126603" y="118666"/>
                  </a:lnTo>
                  <a:lnTo>
                    <a:pt x="130969" y="107951"/>
                  </a:lnTo>
                  <a:lnTo>
                    <a:pt x="135334" y="98426"/>
                  </a:lnTo>
                  <a:lnTo>
                    <a:pt x="139700" y="90091"/>
                  </a:lnTo>
                  <a:lnTo>
                    <a:pt x="144066" y="82154"/>
                  </a:lnTo>
                  <a:lnTo>
                    <a:pt x="148034" y="76597"/>
                  </a:lnTo>
                  <a:lnTo>
                    <a:pt x="152003" y="72231"/>
                  </a:lnTo>
                  <a:lnTo>
                    <a:pt x="153194" y="70644"/>
                  </a:lnTo>
                  <a:lnTo>
                    <a:pt x="154781" y="69850"/>
                  </a:lnTo>
                  <a:lnTo>
                    <a:pt x="170656" y="61913"/>
                  </a:lnTo>
                  <a:lnTo>
                    <a:pt x="186134" y="55960"/>
                  </a:lnTo>
                  <a:lnTo>
                    <a:pt x="201216" y="50403"/>
                  </a:lnTo>
                  <a:lnTo>
                    <a:pt x="216297" y="46038"/>
                  </a:lnTo>
                  <a:lnTo>
                    <a:pt x="230981" y="42863"/>
                  </a:lnTo>
                  <a:lnTo>
                    <a:pt x="245269" y="40482"/>
                  </a:lnTo>
                  <a:lnTo>
                    <a:pt x="259556" y="38894"/>
                  </a:lnTo>
                  <a:lnTo>
                    <a:pt x="273050" y="38100"/>
                  </a:lnTo>
                  <a:close/>
                  <a:moveTo>
                    <a:pt x="982954" y="0"/>
                  </a:moveTo>
                  <a:lnTo>
                    <a:pt x="988111" y="0"/>
                  </a:lnTo>
                  <a:lnTo>
                    <a:pt x="2043178" y="0"/>
                  </a:lnTo>
                  <a:lnTo>
                    <a:pt x="2049127" y="0"/>
                  </a:lnTo>
                  <a:lnTo>
                    <a:pt x="2054680" y="397"/>
                  </a:lnTo>
                  <a:lnTo>
                    <a:pt x="2060233" y="1191"/>
                  </a:lnTo>
                  <a:lnTo>
                    <a:pt x="2065786" y="1985"/>
                  </a:lnTo>
                  <a:lnTo>
                    <a:pt x="2070942" y="3572"/>
                  </a:lnTo>
                  <a:lnTo>
                    <a:pt x="2076099" y="5160"/>
                  </a:lnTo>
                  <a:lnTo>
                    <a:pt x="2081255" y="6747"/>
                  </a:lnTo>
                  <a:lnTo>
                    <a:pt x="2086411" y="8732"/>
                  </a:lnTo>
                  <a:lnTo>
                    <a:pt x="2091171" y="11113"/>
                  </a:lnTo>
                  <a:lnTo>
                    <a:pt x="2095931" y="13494"/>
                  </a:lnTo>
                  <a:lnTo>
                    <a:pt x="2100691" y="16272"/>
                  </a:lnTo>
                  <a:lnTo>
                    <a:pt x="2105054" y="19050"/>
                  </a:lnTo>
                  <a:lnTo>
                    <a:pt x="2109417" y="21828"/>
                  </a:lnTo>
                  <a:lnTo>
                    <a:pt x="2113780" y="25401"/>
                  </a:lnTo>
                  <a:lnTo>
                    <a:pt x="2121713" y="32544"/>
                  </a:lnTo>
                  <a:lnTo>
                    <a:pt x="2128852" y="40085"/>
                  </a:lnTo>
                  <a:lnTo>
                    <a:pt x="2131629" y="44451"/>
                  </a:lnTo>
                  <a:lnTo>
                    <a:pt x="2135198" y="48816"/>
                  </a:lnTo>
                  <a:lnTo>
                    <a:pt x="2137578" y="53182"/>
                  </a:lnTo>
                  <a:lnTo>
                    <a:pt x="2140751" y="57944"/>
                  </a:lnTo>
                  <a:lnTo>
                    <a:pt x="2143131" y="62707"/>
                  </a:lnTo>
                  <a:lnTo>
                    <a:pt x="2145114" y="67469"/>
                  </a:lnTo>
                  <a:lnTo>
                    <a:pt x="2147494" y="72628"/>
                  </a:lnTo>
                  <a:lnTo>
                    <a:pt x="2149081" y="77788"/>
                  </a:lnTo>
                  <a:lnTo>
                    <a:pt x="2150271" y="82947"/>
                  </a:lnTo>
                  <a:lnTo>
                    <a:pt x="2151461" y="88107"/>
                  </a:lnTo>
                  <a:lnTo>
                    <a:pt x="2152254" y="93663"/>
                  </a:lnTo>
                  <a:lnTo>
                    <a:pt x="2153444" y="99219"/>
                  </a:lnTo>
                  <a:lnTo>
                    <a:pt x="2153841" y="105172"/>
                  </a:lnTo>
                  <a:lnTo>
                    <a:pt x="2154237" y="110332"/>
                  </a:lnTo>
                  <a:lnTo>
                    <a:pt x="2154237" y="758032"/>
                  </a:lnTo>
                  <a:lnTo>
                    <a:pt x="2153841" y="763588"/>
                  </a:lnTo>
                  <a:lnTo>
                    <a:pt x="2153444" y="769144"/>
                  </a:lnTo>
                  <a:lnTo>
                    <a:pt x="2152254" y="775097"/>
                  </a:lnTo>
                  <a:lnTo>
                    <a:pt x="2151461" y="779860"/>
                  </a:lnTo>
                  <a:lnTo>
                    <a:pt x="2150271" y="785416"/>
                  </a:lnTo>
                  <a:lnTo>
                    <a:pt x="2149081" y="790972"/>
                  </a:lnTo>
                  <a:lnTo>
                    <a:pt x="2147494" y="796132"/>
                  </a:lnTo>
                  <a:lnTo>
                    <a:pt x="2145114" y="800894"/>
                  </a:lnTo>
                  <a:lnTo>
                    <a:pt x="2143131" y="805657"/>
                  </a:lnTo>
                  <a:lnTo>
                    <a:pt x="2140751" y="810816"/>
                  </a:lnTo>
                  <a:lnTo>
                    <a:pt x="2137578" y="815579"/>
                  </a:lnTo>
                  <a:lnTo>
                    <a:pt x="2135198" y="819547"/>
                  </a:lnTo>
                  <a:lnTo>
                    <a:pt x="2131629" y="824310"/>
                  </a:lnTo>
                  <a:lnTo>
                    <a:pt x="2128852" y="827882"/>
                  </a:lnTo>
                  <a:lnTo>
                    <a:pt x="2124886" y="832247"/>
                  </a:lnTo>
                  <a:lnTo>
                    <a:pt x="2121713" y="836216"/>
                  </a:lnTo>
                  <a:lnTo>
                    <a:pt x="2117350" y="839788"/>
                  </a:lnTo>
                  <a:lnTo>
                    <a:pt x="2113780" y="843360"/>
                  </a:lnTo>
                  <a:lnTo>
                    <a:pt x="2109417" y="846535"/>
                  </a:lnTo>
                  <a:lnTo>
                    <a:pt x="2105054" y="849710"/>
                  </a:lnTo>
                  <a:lnTo>
                    <a:pt x="2100691" y="852488"/>
                  </a:lnTo>
                  <a:lnTo>
                    <a:pt x="2095931" y="854869"/>
                  </a:lnTo>
                  <a:lnTo>
                    <a:pt x="2091171" y="857647"/>
                  </a:lnTo>
                  <a:lnTo>
                    <a:pt x="2086411" y="859632"/>
                  </a:lnTo>
                  <a:lnTo>
                    <a:pt x="2081255" y="861616"/>
                  </a:lnTo>
                  <a:lnTo>
                    <a:pt x="2076099" y="863601"/>
                  </a:lnTo>
                  <a:lnTo>
                    <a:pt x="2070942" y="865188"/>
                  </a:lnTo>
                  <a:lnTo>
                    <a:pt x="2065786" y="866379"/>
                  </a:lnTo>
                  <a:lnTo>
                    <a:pt x="2060233" y="867172"/>
                  </a:lnTo>
                  <a:lnTo>
                    <a:pt x="2054680" y="867966"/>
                  </a:lnTo>
                  <a:lnTo>
                    <a:pt x="2049127" y="868363"/>
                  </a:lnTo>
                  <a:lnTo>
                    <a:pt x="2043178" y="868363"/>
                  </a:lnTo>
                  <a:lnTo>
                    <a:pt x="988111" y="868363"/>
                  </a:lnTo>
                  <a:lnTo>
                    <a:pt x="982954" y="868363"/>
                  </a:lnTo>
                  <a:lnTo>
                    <a:pt x="977401" y="867966"/>
                  </a:lnTo>
                  <a:lnTo>
                    <a:pt x="971452" y="867172"/>
                  </a:lnTo>
                  <a:lnTo>
                    <a:pt x="966295" y="866379"/>
                  </a:lnTo>
                  <a:lnTo>
                    <a:pt x="960742" y="865188"/>
                  </a:lnTo>
                  <a:lnTo>
                    <a:pt x="955586" y="863601"/>
                  </a:lnTo>
                  <a:lnTo>
                    <a:pt x="950430" y="861616"/>
                  </a:lnTo>
                  <a:lnTo>
                    <a:pt x="945273" y="859632"/>
                  </a:lnTo>
                  <a:lnTo>
                    <a:pt x="940514" y="857647"/>
                  </a:lnTo>
                  <a:lnTo>
                    <a:pt x="935754" y="854869"/>
                  </a:lnTo>
                  <a:lnTo>
                    <a:pt x="930994" y="852488"/>
                  </a:lnTo>
                  <a:lnTo>
                    <a:pt x="926631" y="849710"/>
                  </a:lnTo>
                  <a:lnTo>
                    <a:pt x="922268" y="846535"/>
                  </a:lnTo>
                  <a:lnTo>
                    <a:pt x="918302" y="843360"/>
                  </a:lnTo>
                  <a:lnTo>
                    <a:pt x="913939" y="839788"/>
                  </a:lnTo>
                  <a:lnTo>
                    <a:pt x="910369" y="836216"/>
                  </a:lnTo>
                  <a:lnTo>
                    <a:pt x="906402" y="832247"/>
                  </a:lnTo>
                  <a:lnTo>
                    <a:pt x="903229" y="827882"/>
                  </a:lnTo>
                  <a:lnTo>
                    <a:pt x="899659" y="824310"/>
                  </a:lnTo>
                  <a:lnTo>
                    <a:pt x="896883" y="819547"/>
                  </a:lnTo>
                  <a:lnTo>
                    <a:pt x="893710" y="815579"/>
                  </a:lnTo>
                  <a:lnTo>
                    <a:pt x="891330" y="810816"/>
                  </a:lnTo>
                  <a:lnTo>
                    <a:pt x="888950" y="805657"/>
                  </a:lnTo>
                  <a:lnTo>
                    <a:pt x="886570" y="800894"/>
                  </a:lnTo>
                  <a:lnTo>
                    <a:pt x="884587" y="796132"/>
                  </a:lnTo>
                  <a:lnTo>
                    <a:pt x="883001" y="790972"/>
                  </a:lnTo>
                  <a:lnTo>
                    <a:pt x="881414" y="785416"/>
                  </a:lnTo>
                  <a:lnTo>
                    <a:pt x="879827" y="779860"/>
                  </a:lnTo>
                  <a:lnTo>
                    <a:pt x="879034" y="775097"/>
                  </a:lnTo>
                  <a:lnTo>
                    <a:pt x="878241" y="769144"/>
                  </a:lnTo>
                  <a:lnTo>
                    <a:pt x="877844" y="763588"/>
                  </a:lnTo>
                  <a:lnTo>
                    <a:pt x="877844" y="758032"/>
                  </a:lnTo>
                  <a:lnTo>
                    <a:pt x="877844" y="696913"/>
                  </a:lnTo>
                  <a:lnTo>
                    <a:pt x="833420" y="723504"/>
                  </a:lnTo>
                  <a:lnTo>
                    <a:pt x="804862" y="676672"/>
                  </a:lnTo>
                  <a:lnTo>
                    <a:pt x="877844" y="633413"/>
                  </a:lnTo>
                  <a:lnTo>
                    <a:pt x="877844" y="110332"/>
                  </a:lnTo>
                  <a:lnTo>
                    <a:pt x="877844" y="105172"/>
                  </a:lnTo>
                  <a:lnTo>
                    <a:pt x="878241" y="99219"/>
                  </a:lnTo>
                  <a:lnTo>
                    <a:pt x="879034" y="93663"/>
                  </a:lnTo>
                  <a:lnTo>
                    <a:pt x="879827" y="88107"/>
                  </a:lnTo>
                  <a:lnTo>
                    <a:pt x="881414" y="82947"/>
                  </a:lnTo>
                  <a:lnTo>
                    <a:pt x="883001" y="77788"/>
                  </a:lnTo>
                  <a:lnTo>
                    <a:pt x="884587" y="72628"/>
                  </a:lnTo>
                  <a:lnTo>
                    <a:pt x="886570" y="67469"/>
                  </a:lnTo>
                  <a:lnTo>
                    <a:pt x="888950" y="62707"/>
                  </a:lnTo>
                  <a:lnTo>
                    <a:pt x="891330" y="57944"/>
                  </a:lnTo>
                  <a:lnTo>
                    <a:pt x="893710" y="53182"/>
                  </a:lnTo>
                  <a:lnTo>
                    <a:pt x="896883" y="48816"/>
                  </a:lnTo>
                  <a:lnTo>
                    <a:pt x="899659" y="44451"/>
                  </a:lnTo>
                  <a:lnTo>
                    <a:pt x="903229" y="40085"/>
                  </a:lnTo>
                  <a:lnTo>
                    <a:pt x="910369" y="32544"/>
                  </a:lnTo>
                  <a:lnTo>
                    <a:pt x="918302" y="25401"/>
                  </a:lnTo>
                  <a:lnTo>
                    <a:pt x="922268" y="21828"/>
                  </a:lnTo>
                  <a:lnTo>
                    <a:pt x="926631" y="19050"/>
                  </a:lnTo>
                  <a:lnTo>
                    <a:pt x="930994" y="16272"/>
                  </a:lnTo>
                  <a:lnTo>
                    <a:pt x="935754" y="13494"/>
                  </a:lnTo>
                  <a:lnTo>
                    <a:pt x="940514" y="11113"/>
                  </a:lnTo>
                  <a:lnTo>
                    <a:pt x="945273" y="8732"/>
                  </a:lnTo>
                  <a:lnTo>
                    <a:pt x="950430" y="6747"/>
                  </a:lnTo>
                  <a:lnTo>
                    <a:pt x="955586" y="5160"/>
                  </a:lnTo>
                  <a:lnTo>
                    <a:pt x="960742" y="3572"/>
                  </a:lnTo>
                  <a:lnTo>
                    <a:pt x="966295" y="1985"/>
                  </a:lnTo>
                  <a:lnTo>
                    <a:pt x="971452" y="1191"/>
                  </a:lnTo>
                  <a:lnTo>
                    <a:pt x="977401" y="397"/>
                  </a:lnTo>
                  <a:lnTo>
                    <a:pt x="982954" y="0"/>
                  </a:lnTo>
                  <a:close/>
                </a:path>
              </a:pathLst>
            </a:custGeom>
            <a:solidFill>
              <a:sysClr val="window" lastClr="FFFFFF">
                <a:lumMod val="95000"/>
              </a:sysClr>
            </a:solidFill>
            <a:ln>
              <a:noFill/>
            </a:ln>
            <a:extLst/>
          </p:spPr>
          <p:txBody>
            <a:bodyPr anchor="ctr">
              <a:scene3d>
                <a:camera prst="orthographicFront"/>
                <a:lightRig rig="threePt" dir="t"/>
              </a:scene3d>
              <a:sp3d>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FFFFFF"/>
                </a:solidFill>
                <a:effectLst/>
                <a:uLnTx/>
                <a:uFillTx/>
                <a:ea typeface="宋体" panose="02010600030101010101" pitchFamily="2" charset="-122"/>
              </a:endParaRPr>
            </a:p>
          </p:txBody>
        </p:sp>
        <p:sp>
          <p:nvSpPr>
            <p:cNvPr id="107" name="TextBox 106"/>
            <p:cNvSpPr txBox="1"/>
            <p:nvPr/>
          </p:nvSpPr>
          <p:spPr>
            <a:xfrm>
              <a:off x="2283615" y="3668617"/>
              <a:ext cx="1854222" cy="1267707"/>
            </a:xfrm>
            <a:prstGeom prst="rect">
              <a:avLst/>
            </a:prstGeom>
            <a:noFill/>
          </p:spPr>
          <p:txBody>
            <a:bodyPr wrap="square" rtlCol="0">
              <a:sp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FF0000"/>
                  </a:solidFill>
                  <a:effectLst/>
                  <a:uLnTx/>
                  <a:uFillTx/>
                  <a:latin typeface="微软雅黑" pitchFamily="34" charset="-122"/>
                  <a:ea typeface="微软雅黑" pitchFamily="34" charset="-122"/>
                </a:rPr>
                <a:t>虚拟仿真实验平台</a:t>
              </a:r>
              <a:endParaRPr kumimoji="0" lang="en-US" altLang="zh-CN" b="1" i="0" u="none" strike="noStrike" kern="0" cap="none" spc="0" normalizeH="0" baseline="0" noProof="0" dirty="0">
                <a:ln>
                  <a:noFill/>
                </a:ln>
                <a:solidFill>
                  <a:srgbClr val="FF0000"/>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实验室管理平台</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实习实践平台</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实训资源管理平台</a:t>
              </a:r>
            </a:p>
          </p:txBody>
        </p:sp>
        <p:sp>
          <p:nvSpPr>
            <p:cNvPr id="108" name="TextBox 107"/>
            <p:cNvSpPr txBox="1"/>
            <p:nvPr/>
          </p:nvSpPr>
          <p:spPr>
            <a:xfrm>
              <a:off x="2601811" y="3283615"/>
              <a:ext cx="1071826" cy="3425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实践教学</a:t>
              </a:r>
            </a:p>
          </p:txBody>
        </p:sp>
        <p:sp>
          <p:nvSpPr>
            <p:cNvPr id="110" name="椭圆 109"/>
            <p:cNvSpPr/>
            <p:nvPr/>
          </p:nvSpPr>
          <p:spPr>
            <a:xfrm>
              <a:off x="2731017" y="2554758"/>
              <a:ext cx="586867" cy="586867"/>
            </a:xfrm>
            <a:prstGeom prst="ellipse">
              <a:avLst/>
            </a:prstGeom>
            <a:solidFill>
              <a:sysClr val="window" lastClr="FFFFFF"/>
            </a:solidFill>
            <a:ln w="38100" cap="flat" cmpd="sng" algn="ctr">
              <a:solidFill>
                <a:srgbClr val="0070C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111" name="椭圆 110"/>
            <p:cNvSpPr/>
            <p:nvPr/>
          </p:nvSpPr>
          <p:spPr>
            <a:xfrm>
              <a:off x="2768080" y="2593232"/>
              <a:ext cx="512743" cy="512743"/>
            </a:xfrm>
            <a:prstGeom prst="ellipse">
              <a:avLst/>
            </a:prstGeom>
            <a:solidFill>
              <a:srgbClr val="0070C0"/>
            </a:solidFill>
            <a:ln w="762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112" name="KSO_Shape"/>
            <p:cNvSpPr>
              <a:spLocks/>
            </p:cNvSpPr>
            <p:nvPr/>
          </p:nvSpPr>
          <p:spPr bwMode="auto">
            <a:xfrm>
              <a:off x="2877490" y="2716365"/>
              <a:ext cx="308534" cy="258141"/>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6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6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5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lumMod val="95000"/>
              </a:sysClr>
            </a:solidFill>
            <a:ln>
              <a:noFill/>
            </a:ln>
            <a:extLst/>
          </p:spPr>
          <p:txBody>
            <a:bodyPr anchor="ctr">
              <a:scene3d>
                <a:camera prst="orthographicFront"/>
                <a:lightRig rig="threePt" dir="t"/>
              </a:scene3d>
              <a:sp3d>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FFFFFF"/>
                </a:solidFill>
                <a:effectLst/>
                <a:uLnTx/>
                <a:uFillTx/>
                <a:ea typeface="宋体" panose="02010600030101010101" pitchFamily="2" charset="-122"/>
              </a:endParaRPr>
            </a:p>
          </p:txBody>
        </p:sp>
        <p:sp>
          <p:nvSpPr>
            <p:cNvPr id="113" name="KSO_Shape"/>
            <p:cNvSpPr>
              <a:spLocks/>
            </p:cNvSpPr>
            <p:nvPr/>
          </p:nvSpPr>
          <p:spPr bwMode="auto">
            <a:xfrm>
              <a:off x="4728461" y="2708315"/>
              <a:ext cx="322199" cy="271185"/>
            </a:xfrm>
            <a:custGeom>
              <a:avLst/>
              <a:gdLst>
                <a:gd name="T0" fmla="*/ 1134092 w 2300288"/>
                <a:gd name="T1" fmla="*/ 968860 h 1936750"/>
                <a:gd name="T2" fmla="*/ 1214775 w 2300288"/>
                <a:gd name="T3" fmla="*/ 1049028 h 1936750"/>
                <a:gd name="T4" fmla="*/ 1216884 w 2300288"/>
                <a:gd name="T5" fmla="*/ 1064537 h 1936750"/>
                <a:gd name="T6" fmla="*/ 1151230 w 2300288"/>
                <a:gd name="T7" fmla="*/ 1136031 h 1936750"/>
                <a:gd name="T8" fmla="*/ 1182871 w 2300288"/>
                <a:gd name="T9" fmla="*/ 1247216 h 1936750"/>
                <a:gd name="T10" fmla="*/ 1204228 w 2300288"/>
                <a:gd name="T11" fmla="*/ 1413599 h 1936750"/>
                <a:gd name="T12" fmla="*/ 1046025 w 2300288"/>
                <a:gd name="T13" fmla="*/ 1361555 h 1936750"/>
                <a:gd name="T14" fmla="*/ 1071074 w 2300288"/>
                <a:gd name="T15" fmla="*/ 1209103 h 1936750"/>
                <a:gd name="T16" fmla="*/ 1033632 w 2300288"/>
                <a:gd name="T17" fmla="*/ 1075313 h 1936750"/>
                <a:gd name="T18" fmla="*/ 1028095 w 2300288"/>
                <a:gd name="T19" fmla="*/ 1060068 h 1936750"/>
                <a:gd name="T20" fmla="*/ 1033632 w 2300288"/>
                <a:gd name="T21" fmla="*/ 1045086 h 1936750"/>
                <a:gd name="T22" fmla="*/ 1116162 w 2300288"/>
                <a:gd name="T23" fmla="*/ 967020 h 1936750"/>
                <a:gd name="T24" fmla="*/ 1415999 w 2300288"/>
                <a:gd name="T25" fmla="*/ 862909 h 1936750"/>
                <a:gd name="T26" fmla="*/ 1591713 w 2300288"/>
                <a:gd name="T27" fmla="*/ 924102 h 1936750"/>
                <a:gd name="T28" fmla="*/ 1763745 w 2300288"/>
                <a:gd name="T29" fmla="*/ 983456 h 1936750"/>
                <a:gd name="T30" fmla="*/ 1808726 w 2300288"/>
                <a:gd name="T31" fmla="*/ 1009194 h 1936750"/>
                <a:gd name="T32" fmla="*/ 1836345 w 2300288"/>
                <a:gd name="T33" fmla="*/ 1041235 h 1936750"/>
                <a:gd name="T34" fmla="*/ 1870541 w 2300288"/>
                <a:gd name="T35" fmla="*/ 1114771 h 1936750"/>
                <a:gd name="T36" fmla="*/ 1893952 w 2300288"/>
                <a:gd name="T37" fmla="*/ 1212469 h 1936750"/>
                <a:gd name="T38" fmla="*/ 1905000 w 2300288"/>
                <a:gd name="T39" fmla="*/ 1335643 h 1936750"/>
                <a:gd name="T40" fmla="*/ 1899740 w 2300288"/>
                <a:gd name="T41" fmla="*/ 1362957 h 1936750"/>
                <a:gd name="T42" fmla="*/ 1874487 w 2300288"/>
                <a:gd name="T43" fmla="*/ 1383704 h 1936750"/>
                <a:gd name="T44" fmla="*/ 1781895 w 2300288"/>
                <a:gd name="T45" fmla="*/ 1418897 h 1936750"/>
                <a:gd name="T46" fmla="*/ 1625909 w 2300288"/>
                <a:gd name="T47" fmla="*/ 1447524 h 1936750"/>
                <a:gd name="T48" fmla="*/ 1404950 w 2300288"/>
                <a:gd name="T49" fmla="*/ 1464857 h 1936750"/>
                <a:gd name="T50" fmla="*/ 948915 w 2300288"/>
                <a:gd name="T51" fmla="*/ 1532887 h 1936750"/>
                <a:gd name="T52" fmla="*/ 96732 w 2300288"/>
                <a:gd name="T53" fmla="*/ 835367 h 1936750"/>
                <a:gd name="T54" fmla="*/ 1152637 w 2300288"/>
                <a:gd name="T55" fmla="*/ 1576 h 1936750"/>
                <a:gd name="T56" fmla="*/ 1203190 w 2300288"/>
                <a:gd name="T57" fmla="*/ 12613 h 1936750"/>
                <a:gd name="T58" fmla="*/ 1249793 w 2300288"/>
                <a:gd name="T59" fmla="*/ 32847 h 1936750"/>
                <a:gd name="T60" fmla="*/ 1292446 w 2300288"/>
                <a:gd name="T61" fmla="*/ 62015 h 1936750"/>
                <a:gd name="T62" fmla="*/ 1357480 w 2300288"/>
                <a:gd name="T63" fmla="*/ 134804 h 1936750"/>
                <a:gd name="T64" fmla="*/ 1402767 w 2300288"/>
                <a:gd name="T65" fmla="*/ 235972 h 1936750"/>
                <a:gd name="T66" fmla="*/ 1414352 w 2300288"/>
                <a:gd name="T67" fmla="*/ 301403 h 1936750"/>
                <a:gd name="T68" fmla="*/ 1414615 w 2300288"/>
                <a:gd name="T69" fmla="*/ 367360 h 1936750"/>
                <a:gd name="T70" fmla="*/ 1402767 w 2300288"/>
                <a:gd name="T71" fmla="*/ 444090 h 1936750"/>
                <a:gd name="T72" fmla="*/ 1379596 w 2300288"/>
                <a:gd name="T73" fmla="*/ 521346 h 1936750"/>
                <a:gd name="T74" fmla="*/ 1346158 w 2300288"/>
                <a:gd name="T75" fmla="*/ 595186 h 1936750"/>
                <a:gd name="T76" fmla="*/ 1304295 w 2300288"/>
                <a:gd name="T77" fmla="*/ 661143 h 1936750"/>
                <a:gd name="T78" fmla="*/ 1223990 w 2300288"/>
                <a:gd name="T79" fmla="*/ 866108 h 1936750"/>
                <a:gd name="T80" fmla="*/ 1146318 w 2300288"/>
                <a:gd name="T81" fmla="*/ 934430 h 1936750"/>
                <a:gd name="T82" fmla="*/ 1120778 w 2300288"/>
                <a:gd name="T83" fmla="*/ 944678 h 1936750"/>
                <a:gd name="T84" fmla="*/ 1086550 w 2300288"/>
                <a:gd name="T85" fmla="*/ 925758 h 1936750"/>
                <a:gd name="T86" fmla="*/ 993607 w 2300288"/>
                <a:gd name="T87" fmla="*/ 837202 h 1936750"/>
                <a:gd name="T88" fmla="*/ 928310 w 2300288"/>
                <a:gd name="T89" fmla="*/ 643274 h 1936750"/>
                <a:gd name="T90" fmla="*/ 888553 w 2300288"/>
                <a:gd name="T91" fmla="*/ 574427 h 1936750"/>
                <a:gd name="T92" fmla="*/ 858011 w 2300288"/>
                <a:gd name="T93" fmla="*/ 499273 h 1936750"/>
                <a:gd name="T94" fmla="*/ 837737 w 2300288"/>
                <a:gd name="T95" fmla="*/ 421754 h 1936750"/>
                <a:gd name="T96" fmla="*/ 829575 w 2300288"/>
                <a:gd name="T97" fmla="*/ 346075 h 1936750"/>
                <a:gd name="T98" fmla="*/ 832734 w 2300288"/>
                <a:gd name="T99" fmla="*/ 284848 h 1936750"/>
                <a:gd name="T100" fmla="*/ 852482 w 2300288"/>
                <a:gd name="T101" fmla="*/ 204965 h 1936750"/>
                <a:gd name="T102" fmla="*/ 905667 w 2300288"/>
                <a:gd name="T103" fmla="*/ 109840 h 1936750"/>
                <a:gd name="T104" fmla="*/ 964645 w 2300288"/>
                <a:gd name="T105" fmla="*/ 52818 h 1936750"/>
                <a:gd name="T106" fmla="*/ 1008615 w 2300288"/>
                <a:gd name="T107" fmla="*/ 26277 h 1936750"/>
                <a:gd name="T108" fmla="*/ 1056535 w 2300288"/>
                <a:gd name="T109" fmla="*/ 8671 h 1936750"/>
                <a:gd name="T110" fmla="*/ 1107614 w 2300288"/>
                <a:gd name="T111" fmla="*/ 262 h 1936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00288" h="1936750">
                  <a:moveTo>
                    <a:pt x="1352860" y="1166813"/>
                  </a:moveTo>
                  <a:lnTo>
                    <a:pt x="1355725" y="1166813"/>
                  </a:lnTo>
                  <a:lnTo>
                    <a:pt x="1358272" y="1166813"/>
                  </a:lnTo>
                  <a:lnTo>
                    <a:pt x="1361456" y="1167131"/>
                  </a:lnTo>
                  <a:lnTo>
                    <a:pt x="1364003" y="1168083"/>
                  </a:lnTo>
                  <a:lnTo>
                    <a:pt x="1366869" y="1168718"/>
                  </a:lnTo>
                  <a:lnTo>
                    <a:pt x="1369416" y="1170306"/>
                  </a:lnTo>
                  <a:lnTo>
                    <a:pt x="1371644" y="1171258"/>
                  </a:lnTo>
                  <a:lnTo>
                    <a:pt x="1374192" y="1173163"/>
                  </a:lnTo>
                  <a:lnTo>
                    <a:pt x="1376420" y="1175386"/>
                  </a:lnTo>
                  <a:lnTo>
                    <a:pt x="1461429" y="1260158"/>
                  </a:lnTo>
                  <a:lnTo>
                    <a:pt x="1463339" y="1262381"/>
                  </a:lnTo>
                  <a:lnTo>
                    <a:pt x="1465249" y="1264603"/>
                  </a:lnTo>
                  <a:lnTo>
                    <a:pt x="1466841" y="1267143"/>
                  </a:lnTo>
                  <a:lnTo>
                    <a:pt x="1467797" y="1269683"/>
                  </a:lnTo>
                  <a:lnTo>
                    <a:pt x="1469070" y="1272223"/>
                  </a:lnTo>
                  <a:lnTo>
                    <a:pt x="1469388" y="1275081"/>
                  </a:lnTo>
                  <a:lnTo>
                    <a:pt x="1469707" y="1277938"/>
                  </a:lnTo>
                  <a:lnTo>
                    <a:pt x="1470025" y="1280478"/>
                  </a:lnTo>
                  <a:lnTo>
                    <a:pt x="1469707" y="1283336"/>
                  </a:lnTo>
                  <a:lnTo>
                    <a:pt x="1469388" y="1285876"/>
                  </a:lnTo>
                  <a:lnTo>
                    <a:pt x="1469070" y="1289051"/>
                  </a:lnTo>
                  <a:lnTo>
                    <a:pt x="1467797" y="1291591"/>
                  </a:lnTo>
                  <a:lnTo>
                    <a:pt x="1466841" y="1294131"/>
                  </a:lnTo>
                  <a:lnTo>
                    <a:pt x="1465249" y="1296671"/>
                  </a:lnTo>
                  <a:lnTo>
                    <a:pt x="1463339" y="1298893"/>
                  </a:lnTo>
                  <a:lnTo>
                    <a:pt x="1461429" y="1301116"/>
                  </a:lnTo>
                  <a:lnTo>
                    <a:pt x="1390111" y="1372236"/>
                  </a:lnTo>
                  <a:lnTo>
                    <a:pt x="1396160" y="1386206"/>
                  </a:lnTo>
                  <a:lnTo>
                    <a:pt x="1401573" y="1402081"/>
                  </a:lnTo>
                  <a:lnTo>
                    <a:pt x="1407304" y="1420178"/>
                  </a:lnTo>
                  <a:lnTo>
                    <a:pt x="1412716" y="1439228"/>
                  </a:lnTo>
                  <a:lnTo>
                    <a:pt x="1418447" y="1460501"/>
                  </a:lnTo>
                  <a:lnTo>
                    <a:pt x="1423541" y="1483043"/>
                  </a:lnTo>
                  <a:lnTo>
                    <a:pt x="1428317" y="1506538"/>
                  </a:lnTo>
                  <a:lnTo>
                    <a:pt x="1433093" y="1531938"/>
                  </a:lnTo>
                  <a:lnTo>
                    <a:pt x="1437550" y="1558608"/>
                  </a:lnTo>
                  <a:lnTo>
                    <a:pt x="1441689" y="1586231"/>
                  </a:lnTo>
                  <a:lnTo>
                    <a:pt x="1445191" y="1614806"/>
                  </a:lnTo>
                  <a:lnTo>
                    <a:pt x="1448693" y="1644651"/>
                  </a:lnTo>
                  <a:lnTo>
                    <a:pt x="1451559" y="1675448"/>
                  </a:lnTo>
                  <a:lnTo>
                    <a:pt x="1454106" y="1707516"/>
                  </a:lnTo>
                  <a:lnTo>
                    <a:pt x="1456016" y="1739901"/>
                  </a:lnTo>
                  <a:lnTo>
                    <a:pt x="1457608" y="1773238"/>
                  </a:lnTo>
                  <a:lnTo>
                    <a:pt x="1254161" y="1773238"/>
                  </a:lnTo>
                  <a:lnTo>
                    <a:pt x="1255753" y="1739901"/>
                  </a:lnTo>
                  <a:lnTo>
                    <a:pt x="1257344" y="1707516"/>
                  </a:lnTo>
                  <a:lnTo>
                    <a:pt x="1260210" y="1675448"/>
                  </a:lnTo>
                  <a:lnTo>
                    <a:pt x="1263075" y="1644651"/>
                  </a:lnTo>
                  <a:lnTo>
                    <a:pt x="1266259" y="1614806"/>
                  </a:lnTo>
                  <a:lnTo>
                    <a:pt x="1270080" y="1586231"/>
                  </a:lnTo>
                  <a:lnTo>
                    <a:pt x="1274219" y="1558608"/>
                  </a:lnTo>
                  <a:lnTo>
                    <a:pt x="1278676" y="1531938"/>
                  </a:lnTo>
                  <a:lnTo>
                    <a:pt x="1283452" y="1506538"/>
                  </a:lnTo>
                  <a:lnTo>
                    <a:pt x="1288228" y="1483043"/>
                  </a:lnTo>
                  <a:lnTo>
                    <a:pt x="1293322" y="1460501"/>
                  </a:lnTo>
                  <a:lnTo>
                    <a:pt x="1298734" y="1439228"/>
                  </a:lnTo>
                  <a:lnTo>
                    <a:pt x="1304465" y="1419861"/>
                  </a:lnTo>
                  <a:lnTo>
                    <a:pt x="1309878" y="1402081"/>
                  </a:lnTo>
                  <a:lnTo>
                    <a:pt x="1315609" y="1386206"/>
                  </a:lnTo>
                  <a:lnTo>
                    <a:pt x="1321340" y="1371918"/>
                  </a:lnTo>
                  <a:lnTo>
                    <a:pt x="1250022" y="1301116"/>
                  </a:lnTo>
                  <a:lnTo>
                    <a:pt x="1248111" y="1298893"/>
                  </a:lnTo>
                  <a:lnTo>
                    <a:pt x="1246519" y="1296671"/>
                  </a:lnTo>
                  <a:lnTo>
                    <a:pt x="1244927" y="1294131"/>
                  </a:lnTo>
                  <a:lnTo>
                    <a:pt x="1243654" y="1291591"/>
                  </a:lnTo>
                  <a:lnTo>
                    <a:pt x="1242699" y="1289051"/>
                  </a:lnTo>
                  <a:lnTo>
                    <a:pt x="1242380" y="1285876"/>
                  </a:lnTo>
                  <a:lnTo>
                    <a:pt x="1242062" y="1283336"/>
                  </a:lnTo>
                  <a:lnTo>
                    <a:pt x="1241425" y="1280478"/>
                  </a:lnTo>
                  <a:lnTo>
                    <a:pt x="1242062" y="1277938"/>
                  </a:lnTo>
                  <a:lnTo>
                    <a:pt x="1242380" y="1275081"/>
                  </a:lnTo>
                  <a:lnTo>
                    <a:pt x="1243017" y="1272223"/>
                  </a:lnTo>
                  <a:lnTo>
                    <a:pt x="1243654" y="1269683"/>
                  </a:lnTo>
                  <a:lnTo>
                    <a:pt x="1244927" y="1267143"/>
                  </a:lnTo>
                  <a:lnTo>
                    <a:pt x="1246519" y="1264603"/>
                  </a:lnTo>
                  <a:lnTo>
                    <a:pt x="1248111" y="1262381"/>
                  </a:lnTo>
                  <a:lnTo>
                    <a:pt x="1250340" y="1260158"/>
                  </a:lnTo>
                  <a:lnTo>
                    <a:pt x="1335030" y="1175386"/>
                  </a:lnTo>
                  <a:lnTo>
                    <a:pt x="1337259" y="1173163"/>
                  </a:lnTo>
                  <a:lnTo>
                    <a:pt x="1339806" y="1171258"/>
                  </a:lnTo>
                  <a:lnTo>
                    <a:pt x="1342035" y="1170306"/>
                  </a:lnTo>
                  <a:lnTo>
                    <a:pt x="1344582" y="1168718"/>
                  </a:lnTo>
                  <a:lnTo>
                    <a:pt x="1347766" y="1168083"/>
                  </a:lnTo>
                  <a:lnTo>
                    <a:pt x="1350313" y="1167131"/>
                  </a:lnTo>
                  <a:lnTo>
                    <a:pt x="1352860" y="1166813"/>
                  </a:lnTo>
                  <a:close/>
                  <a:moveTo>
                    <a:pt x="1634223" y="1009650"/>
                  </a:moveTo>
                  <a:lnTo>
                    <a:pt x="1652963" y="1018533"/>
                  </a:lnTo>
                  <a:lnTo>
                    <a:pt x="1672339" y="1027098"/>
                  </a:lnTo>
                  <a:lnTo>
                    <a:pt x="1691079" y="1034712"/>
                  </a:lnTo>
                  <a:lnTo>
                    <a:pt x="1709819" y="1042326"/>
                  </a:lnTo>
                  <a:lnTo>
                    <a:pt x="1728241" y="1049939"/>
                  </a:lnTo>
                  <a:lnTo>
                    <a:pt x="1746663" y="1057236"/>
                  </a:lnTo>
                  <a:lnTo>
                    <a:pt x="1783191" y="1070560"/>
                  </a:lnTo>
                  <a:lnTo>
                    <a:pt x="1819083" y="1082932"/>
                  </a:lnTo>
                  <a:lnTo>
                    <a:pt x="1854022" y="1094670"/>
                  </a:lnTo>
                  <a:lnTo>
                    <a:pt x="1888325" y="1105773"/>
                  </a:lnTo>
                  <a:lnTo>
                    <a:pt x="1921994" y="1116242"/>
                  </a:lnTo>
                  <a:lnTo>
                    <a:pt x="1986155" y="1136545"/>
                  </a:lnTo>
                  <a:lnTo>
                    <a:pt x="2017282" y="1146379"/>
                  </a:lnTo>
                  <a:lnTo>
                    <a:pt x="2046821" y="1156213"/>
                  </a:lnTo>
                  <a:lnTo>
                    <a:pt x="2075408" y="1166682"/>
                  </a:lnTo>
                  <a:lnTo>
                    <a:pt x="2103042" y="1176834"/>
                  </a:lnTo>
                  <a:lnTo>
                    <a:pt x="2116700" y="1182544"/>
                  </a:lnTo>
                  <a:lnTo>
                    <a:pt x="2129722" y="1187937"/>
                  </a:lnTo>
                  <a:lnTo>
                    <a:pt x="2142427" y="1193965"/>
                  </a:lnTo>
                  <a:lnTo>
                    <a:pt x="2155132" y="1199675"/>
                  </a:lnTo>
                  <a:lnTo>
                    <a:pt x="2161167" y="1203164"/>
                  </a:lnTo>
                  <a:lnTo>
                    <a:pt x="2166885" y="1206337"/>
                  </a:lnTo>
                  <a:lnTo>
                    <a:pt x="2172920" y="1210461"/>
                  </a:lnTo>
                  <a:lnTo>
                    <a:pt x="2178319" y="1214585"/>
                  </a:lnTo>
                  <a:lnTo>
                    <a:pt x="2184037" y="1219026"/>
                  </a:lnTo>
                  <a:lnTo>
                    <a:pt x="2189119" y="1223785"/>
                  </a:lnTo>
                  <a:lnTo>
                    <a:pt x="2194201" y="1228861"/>
                  </a:lnTo>
                  <a:lnTo>
                    <a:pt x="2198965" y="1233936"/>
                  </a:lnTo>
                  <a:lnTo>
                    <a:pt x="2203729" y="1239647"/>
                  </a:lnTo>
                  <a:lnTo>
                    <a:pt x="2208494" y="1245357"/>
                  </a:lnTo>
                  <a:lnTo>
                    <a:pt x="2212941" y="1251384"/>
                  </a:lnTo>
                  <a:lnTo>
                    <a:pt x="2217387" y="1257729"/>
                  </a:lnTo>
                  <a:lnTo>
                    <a:pt x="2221517" y="1264391"/>
                  </a:lnTo>
                  <a:lnTo>
                    <a:pt x="2225646" y="1271053"/>
                  </a:lnTo>
                  <a:lnTo>
                    <a:pt x="2233269" y="1285011"/>
                  </a:lnTo>
                  <a:lnTo>
                    <a:pt x="2240257" y="1299287"/>
                  </a:lnTo>
                  <a:lnTo>
                    <a:pt x="2246927" y="1314832"/>
                  </a:lnTo>
                  <a:lnTo>
                    <a:pt x="2253279" y="1330693"/>
                  </a:lnTo>
                  <a:lnTo>
                    <a:pt x="2258679" y="1346555"/>
                  </a:lnTo>
                  <a:lnTo>
                    <a:pt x="2264079" y="1363052"/>
                  </a:lnTo>
                  <a:lnTo>
                    <a:pt x="2268843" y="1379865"/>
                  </a:lnTo>
                  <a:lnTo>
                    <a:pt x="2273290" y="1396996"/>
                  </a:lnTo>
                  <a:lnTo>
                    <a:pt x="2277101" y="1413809"/>
                  </a:lnTo>
                  <a:lnTo>
                    <a:pt x="2280595" y="1430940"/>
                  </a:lnTo>
                  <a:lnTo>
                    <a:pt x="2283772" y="1447754"/>
                  </a:lnTo>
                  <a:lnTo>
                    <a:pt x="2286948" y="1464567"/>
                  </a:lnTo>
                  <a:lnTo>
                    <a:pt x="2288854" y="1481381"/>
                  </a:lnTo>
                  <a:lnTo>
                    <a:pt x="2291077" y="1497243"/>
                  </a:lnTo>
                  <a:lnTo>
                    <a:pt x="2293300" y="1513104"/>
                  </a:lnTo>
                  <a:lnTo>
                    <a:pt x="2296477" y="1542925"/>
                  </a:lnTo>
                  <a:lnTo>
                    <a:pt x="2298382" y="1570207"/>
                  </a:lnTo>
                  <a:lnTo>
                    <a:pt x="2299653" y="1593682"/>
                  </a:lnTo>
                  <a:lnTo>
                    <a:pt x="2300288" y="1613351"/>
                  </a:lnTo>
                  <a:lnTo>
                    <a:pt x="2300288" y="1627944"/>
                  </a:lnTo>
                  <a:lnTo>
                    <a:pt x="2300288" y="1630799"/>
                  </a:lnTo>
                  <a:lnTo>
                    <a:pt x="2299653" y="1633971"/>
                  </a:lnTo>
                  <a:lnTo>
                    <a:pt x="2299018" y="1636827"/>
                  </a:lnTo>
                  <a:lnTo>
                    <a:pt x="2297430" y="1639999"/>
                  </a:lnTo>
                  <a:lnTo>
                    <a:pt x="2296159" y="1643171"/>
                  </a:lnTo>
                  <a:lnTo>
                    <a:pt x="2293936" y="1646344"/>
                  </a:lnTo>
                  <a:lnTo>
                    <a:pt x="2291077" y="1649199"/>
                  </a:lnTo>
                  <a:lnTo>
                    <a:pt x="2288536" y="1652688"/>
                  </a:lnTo>
                  <a:lnTo>
                    <a:pt x="2285360" y="1655544"/>
                  </a:lnTo>
                  <a:lnTo>
                    <a:pt x="2281548" y="1659033"/>
                  </a:lnTo>
                  <a:lnTo>
                    <a:pt x="2278054" y="1661888"/>
                  </a:lnTo>
                  <a:lnTo>
                    <a:pt x="2273608" y="1665061"/>
                  </a:lnTo>
                  <a:lnTo>
                    <a:pt x="2263443" y="1671405"/>
                  </a:lnTo>
                  <a:lnTo>
                    <a:pt x="2252644" y="1677750"/>
                  </a:lnTo>
                  <a:lnTo>
                    <a:pt x="2239621" y="1684095"/>
                  </a:lnTo>
                  <a:lnTo>
                    <a:pt x="2225328" y="1690122"/>
                  </a:lnTo>
                  <a:lnTo>
                    <a:pt x="2208811" y="1696150"/>
                  </a:lnTo>
                  <a:lnTo>
                    <a:pt x="2191660" y="1701860"/>
                  </a:lnTo>
                  <a:lnTo>
                    <a:pt x="2172602" y="1707888"/>
                  </a:lnTo>
                  <a:lnTo>
                    <a:pt x="2151639" y="1713915"/>
                  </a:lnTo>
                  <a:lnTo>
                    <a:pt x="2129722" y="1719308"/>
                  </a:lnTo>
                  <a:lnTo>
                    <a:pt x="2105900" y="1724384"/>
                  </a:lnTo>
                  <a:lnTo>
                    <a:pt x="2080490" y="1730094"/>
                  </a:lnTo>
                  <a:lnTo>
                    <a:pt x="2053809" y="1734853"/>
                  </a:lnTo>
                  <a:lnTo>
                    <a:pt x="2025223" y="1739611"/>
                  </a:lnTo>
                  <a:lnTo>
                    <a:pt x="1995048" y="1744052"/>
                  </a:lnTo>
                  <a:lnTo>
                    <a:pt x="1963285" y="1748494"/>
                  </a:lnTo>
                  <a:lnTo>
                    <a:pt x="1930252" y="1752618"/>
                  </a:lnTo>
                  <a:lnTo>
                    <a:pt x="1895313" y="1756107"/>
                  </a:lnTo>
                  <a:lnTo>
                    <a:pt x="1858786" y="1759597"/>
                  </a:lnTo>
                  <a:lnTo>
                    <a:pt x="1820671" y="1762452"/>
                  </a:lnTo>
                  <a:lnTo>
                    <a:pt x="1780967" y="1765307"/>
                  </a:lnTo>
                  <a:lnTo>
                    <a:pt x="1739676" y="1767528"/>
                  </a:lnTo>
                  <a:lnTo>
                    <a:pt x="1696478" y="1769431"/>
                  </a:lnTo>
                  <a:lnTo>
                    <a:pt x="1652011" y="1771335"/>
                  </a:lnTo>
                  <a:lnTo>
                    <a:pt x="1605955" y="1772287"/>
                  </a:lnTo>
                  <a:lnTo>
                    <a:pt x="1557993" y="1773238"/>
                  </a:lnTo>
                  <a:lnTo>
                    <a:pt x="1508125" y="1773238"/>
                  </a:lnTo>
                  <a:lnTo>
                    <a:pt x="1634223" y="1009650"/>
                  </a:lnTo>
                  <a:close/>
                  <a:moveTo>
                    <a:pt x="969658" y="942975"/>
                  </a:moveTo>
                  <a:lnTo>
                    <a:pt x="1145815" y="1851606"/>
                  </a:lnTo>
                  <a:lnTo>
                    <a:pt x="1263254" y="1851606"/>
                  </a:lnTo>
                  <a:lnTo>
                    <a:pt x="2020888" y="1851606"/>
                  </a:lnTo>
                  <a:lnTo>
                    <a:pt x="2020888" y="1936750"/>
                  </a:lnTo>
                  <a:lnTo>
                    <a:pt x="1163907" y="1936750"/>
                  </a:lnTo>
                  <a:lnTo>
                    <a:pt x="194249" y="1936750"/>
                  </a:lnTo>
                  <a:lnTo>
                    <a:pt x="0" y="1009057"/>
                  </a:lnTo>
                  <a:lnTo>
                    <a:pt x="116804" y="1009057"/>
                  </a:lnTo>
                  <a:lnTo>
                    <a:pt x="969658" y="942975"/>
                  </a:lnTo>
                  <a:close/>
                  <a:moveTo>
                    <a:pt x="1346346" y="0"/>
                  </a:moveTo>
                  <a:lnTo>
                    <a:pt x="1355566" y="0"/>
                  </a:lnTo>
                  <a:lnTo>
                    <a:pt x="1364786" y="0"/>
                  </a:lnTo>
                  <a:lnTo>
                    <a:pt x="1373688" y="317"/>
                  </a:lnTo>
                  <a:lnTo>
                    <a:pt x="1382908" y="952"/>
                  </a:lnTo>
                  <a:lnTo>
                    <a:pt x="1391810" y="1904"/>
                  </a:lnTo>
                  <a:lnTo>
                    <a:pt x="1400712" y="3174"/>
                  </a:lnTo>
                  <a:lnTo>
                    <a:pt x="1409613" y="4444"/>
                  </a:lnTo>
                  <a:lnTo>
                    <a:pt x="1418515" y="6348"/>
                  </a:lnTo>
                  <a:lnTo>
                    <a:pt x="1426782" y="8252"/>
                  </a:lnTo>
                  <a:lnTo>
                    <a:pt x="1435684" y="10474"/>
                  </a:lnTo>
                  <a:lnTo>
                    <a:pt x="1444268" y="12379"/>
                  </a:lnTo>
                  <a:lnTo>
                    <a:pt x="1452852" y="15236"/>
                  </a:lnTo>
                  <a:lnTo>
                    <a:pt x="1460800" y="18092"/>
                  </a:lnTo>
                  <a:lnTo>
                    <a:pt x="1469384" y="21266"/>
                  </a:lnTo>
                  <a:lnTo>
                    <a:pt x="1477650" y="24758"/>
                  </a:lnTo>
                  <a:lnTo>
                    <a:pt x="1485598" y="27932"/>
                  </a:lnTo>
                  <a:lnTo>
                    <a:pt x="1493228" y="31741"/>
                  </a:lnTo>
                  <a:lnTo>
                    <a:pt x="1501495" y="35867"/>
                  </a:lnTo>
                  <a:lnTo>
                    <a:pt x="1509125" y="39676"/>
                  </a:lnTo>
                  <a:lnTo>
                    <a:pt x="1517073" y="44120"/>
                  </a:lnTo>
                  <a:lnTo>
                    <a:pt x="1524385" y="48881"/>
                  </a:lnTo>
                  <a:lnTo>
                    <a:pt x="1531698" y="53960"/>
                  </a:lnTo>
                  <a:lnTo>
                    <a:pt x="1539010" y="58721"/>
                  </a:lnTo>
                  <a:lnTo>
                    <a:pt x="1546640" y="63800"/>
                  </a:lnTo>
                  <a:lnTo>
                    <a:pt x="1553635" y="69196"/>
                  </a:lnTo>
                  <a:lnTo>
                    <a:pt x="1560629" y="74909"/>
                  </a:lnTo>
                  <a:lnTo>
                    <a:pt x="1567624" y="80305"/>
                  </a:lnTo>
                  <a:lnTo>
                    <a:pt x="1580976" y="92684"/>
                  </a:lnTo>
                  <a:lnTo>
                    <a:pt x="1593694" y="105380"/>
                  </a:lnTo>
                  <a:lnTo>
                    <a:pt x="1606093" y="118712"/>
                  </a:lnTo>
                  <a:lnTo>
                    <a:pt x="1617856" y="132678"/>
                  </a:lnTo>
                  <a:lnTo>
                    <a:pt x="1628984" y="147596"/>
                  </a:lnTo>
                  <a:lnTo>
                    <a:pt x="1639157" y="162832"/>
                  </a:lnTo>
                  <a:lnTo>
                    <a:pt x="1649331" y="178703"/>
                  </a:lnTo>
                  <a:lnTo>
                    <a:pt x="1658551" y="195525"/>
                  </a:lnTo>
                  <a:lnTo>
                    <a:pt x="1666817" y="212348"/>
                  </a:lnTo>
                  <a:lnTo>
                    <a:pt x="1674765" y="229806"/>
                  </a:lnTo>
                  <a:lnTo>
                    <a:pt x="1682078" y="247581"/>
                  </a:lnTo>
                  <a:lnTo>
                    <a:pt x="1688436" y="266308"/>
                  </a:lnTo>
                  <a:lnTo>
                    <a:pt x="1693841" y="285036"/>
                  </a:lnTo>
                  <a:lnTo>
                    <a:pt x="1698610" y="304080"/>
                  </a:lnTo>
                  <a:lnTo>
                    <a:pt x="1700517" y="314237"/>
                  </a:lnTo>
                  <a:lnTo>
                    <a:pt x="1702743" y="324077"/>
                  </a:lnTo>
                  <a:lnTo>
                    <a:pt x="1704332" y="333917"/>
                  </a:lnTo>
                  <a:lnTo>
                    <a:pt x="1705604" y="344074"/>
                  </a:lnTo>
                  <a:lnTo>
                    <a:pt x="1706876" y="353914"/>
                  </a:lnTo>
                  <a:lnTo>
                    <a:pt x="1707830" y="364071"/>
                  </a:lnTo>
                  <a:lnTo>
                    <a:pt x="1708466" y="374546"/>
                  </a:lnTo>
                  <a:lnTo>
                    <a:pt x="1709419" y="385020"/>
                  </a:lnTo>
                  <a:lnTo>
                    <a:pt x="1709737" y="395178"/>
                  </a:lnTo>
                  <a:lnTo>
                    <a:pt x="1709737" y="405652"/>
                  </a:lnTo>
                  <a:lnTo>
                    <a:pt x="1709737" y="418031"/>
                  </a:lnTo>
                  <a:lnTo>
                    <a:pt x="1709101" y="431045"/>
                  </a:lnTo>
                  <a:lnTo>
                    <a:pt x="1708148" y="443742"/>
                  </a:lnTo>
                  <a:lnTo>
                    <a:pt x="1707194" y="456755"/>
                  </a:lnTo>
                  <a:lnTo>
                    <a:pt x="1705604" y="470087"/>
                  </a:lnTo>
                  <a:lnTo>
                    <a:pt x="1703697" y="482783"/>
                  </a:lnTo>
                  <a:lnTo>
                    <a:pt x="1702107" y="496114"/>
                  </a:lnTo>
                  <a:lnTo>
                    <a:pt x="1699881" y="509446"/>
                  </a:lnTo>
                  <a:lnTo>
                    <a:pt x="1696702" y="522777"/>
                  </a:lnTo>
                  <a:lnTo>
                    <a:pt x="1693841" y="536426"/>
                  </a:lnTo>
                  <a:lnTo>
                    <a:pt x="1690979" y="549757"/>
                  </a:lnTo>
                  <a:lnTo>
                    <a:pt x="1687164" y="562771"/>
                  </a:lnTo>
                  <a:lnTo>
                    <a:pt x="1683667" y="576420"/>
                  </a:lnTo>
                  <a:lnTo>
                    <a:pt x="1679534" y="589751"/>
                  </a:lnTo>
                  <a:lnTo>
                    <a:pt x="1675401" y="603082"/>
                  </a:lnTo>
                  <a:lnTo>
                    <a:pt x="1670632" y="616414"/>
                  </a:lnTo>
                  <a:lnTo>
                    <a:pt x="1665863" y="629745"/>
                  </a:lnTo>
                  <a:lnTo>
                    <a:pt x="1661094" y="642441"/>
                  </a:lnTo>
                  <a:lnTo>
                    <a:pt x="1655372" y="655773"/>
                  </a:lnTo>
                  <a:lnTo>
                    <a:pt x="1650285" y="668787"/>
                  </a:lnTo>
                  <a:lnTo>
                    <a:pt x="1644244" y="681166"/>
                  </a:lnTo>
                  <a:lnTo>
                    <a:pt x="1638521" y="693862"/>
                  </a:lnTo>
                  <a:lnTo>
                    <a:pt x="1632163" y="706241"/>
                  </a:lnTo>
                  <a:lnTo>
                    <a:pt x="1625486" y="718938"/>
                  </a:lnTo>
                  <a:lnTo>
                    <a:pt x="1618810" y="730682"/>
                  </a:lnTo>
                  <a:lnTo>
                    <a:pt x="1612133" y="742744"/>
                  </a:lnTo>
                  <a:lnTo>
                    <a:pt x="1605139" y="754170"/>
                  </a:lnTo>
                  <a:lnTo>
                    <a:pt x="1597827" y="765597"/>
                  </a:lnTo>
                  <a:lnTo>
                    <a:pt x="1590514" y="777024"/>
                  </a:lnTo>
                  <a:lnTo>
                    <a:pt x="1582566" y="787816"/>
                  </a:lnTo>
                  <a:lnTo>
                    <a:pt x="1574936" y="798608"/>
                  </a:lnTo>
                  <a:lnTo>
                    <a:pt x="1566988" y="808765"/>
                  </a:lnTo>
                  <a:lnTo>
                    <a:pt x="1566988" y="950966"/>
                  </a:lnTo>
                  <a:lnTo>
                    <a:pt x="1559357" y="959219"/>
                  </a:lnTo>
                  <a:lnTo>
                    <a:pt x="1539964" y="980485"/>
                  </a:lnTo>
                  <a:lnTo>
                    <a:pt x="1511350" y="1011274"/>
                  </a:lnTo>
                  <a:lnTo>
                    <a:pt x="1495136" y="1028415"/>
                  </a:lnTo>
                  <a:lnTo>
                    <a:pt x="1477968" y="1046190"/>
                  </a:lnTo>
                  <a:lnTo>
                    <a:pt x="1459846" y="1063965"/>
                  </a:lnTo>
                  <a:lnTo>
                    <a:pt x="1441724" y="1081105"/>
                  </a:lnTo>
                  <a:lnTo>
                    <a:pt x="1423920" y="1096976"/>
                  </a:lnTo>
                  <a:lnTo>
                    <a:pt x="1407388" y="1111576"/>
                  </a:lnTo>
                  <a:lnTo>
                    <a:pt x="1399122" y="1118242"/>
                  </a:lnTo>
                  <a:lnTo>
                    <a:pt x="1391492" y="1123638"/>
                  </a:lnTo>
                  <a:lnTo>
                    <a:pt x="1384179" y="1128717"/>
                  </a:lnTo>
                  <a:lnTo>
                    <a:pt x="1377503" y="1133160"/>
                  </a:lnTo>
                  <a:lnTo>
                    <a:pt x="1371144" y="1136652"/>
                  </a:lnTo>
                  <a:lnTo>
                    <a:pt x="1365104" y="1139191"/>
                  </a:lnTo>
                  <a:lnTo>
                    <a:pt x="1360017" y="1140461"/>
                  </a:lnTo>
                  <a:lnTo>
                    <a:pt x="1357791" y="1141096"/>
                  </a:lnTo>
                  <a:lnTo>
                    <a:pt x="1355566" y="1141413"/>
                  </a:lnTo>
                  <a:lnTo>
                    <a:pt x="1353340" y="1141096"/>
                  </a:lnTo>
                  <a:lnTo>
                    <a:pt x="1351115" y="1140461"/>
                  </a:lnTo>
                  <a:lnTo>
                    <a:pt x="1346028" y="1139191"/>
                  </a:lnTo>
                  <a:lnTo>
                    <a:pt x="1340305" y="1136652"/>
                  </a:lnTo>
                  <a:lnTo>
                    <a:pt x="1333947" y="1133160"/>
                  </a:lnTo>
                  <a:lnTo>
                    <a:pt x="1327270" y="1128717"/>
                  </a:lnTo>
                  <a:lnTo>
                    <a:pt x="1319958" y="1123638"/>
                  </a:lnTo>
                  <a:lnTo>
                    <a:pt x="1312010" y="1118242"/>
                  </a:lnTo>
                  <a:lnTo>
                    <a:pt x="1304061" y="1111576"/>
                  </a:lnTo>
                  <a:lnTo>
                    <a:pt x="1287211" y="1096976"/>
                  </a:lnTo>
                  <a:lnTo>
                    <a:pt x="1269725" y="1081105"/>
                  </a:lnTo>
                  <a:lnTo>
                    <a:pt x="1251603" y="1063965"/>
                  </a:lnTo>
                  <a:lnTo>
                    <a:pt x="1233482" y="1046190"/>
                  </a:lnTo>
                  <a:lnTo>
                    <a:pt x="1215996" y="1028415"/>
                  </a:lnTo>
                  <a:lnTo>
                    <a:pt x="1199781" y="1011274"/>
                  </a:lnTo>
                  <a:lnTo>
                    <a:pt x="1171486" y="980485"/>
                  </a:lnTo>
                  <a:lnTo>
                    <a:pt x="1151774" y="959219"/>
                  </a:lnTo>
                  <a:lnTo>
                    <a:pt x="1144462" y="950966"/>
                  </a:lnTo>
                  <a:lnTo>
                    <a:pt x="1144462" y="808765"/>
                  </a:lnTo>
                  <a:lnTo>
                    <a:pt x="1136196" y="798608"/>
                  </a:lnTo>
                  <a:lnTo>
                    <a:pt x="1128565" y="787816"/>
                  </a:lnTo>
                  <a:lnTo>
                    <a:pt x="1120935" y="777024"/>
                  </a:lnTo>
                  <a:lnTo>
                    <a:pt x="1113305" y="765597"/>
                  </a:lnTo>
                  <a:lnTo>
                    <a:pt x="1105993" y="754170"/>
                  </a:lnTo>
                  <a:lnTo>
                    <a:pt x="1098998" y="742744"/>
                  </a:lnTo>
                  <a:lnTo>
                    <a:pt x="1092322" y="730682"/>
                  </a:lnTo>
                  <a:lnTo>
                    <a:pt x="1085645" y="718938"/>
                  </a:lnTo>
                  <a:lnTo>
                    <a:pt x="1078969" y="706241"/>
                  </a:lnTo>
                  <a:lnTo>
                    <a:pt x="1072928" y="693862"/>
                  </a:lnTo>
                  <a:lnTo>
                    <a:pt x="1066887" y="681166"/>
                  </a:lnTo>
                  <a:lnTo>
                    <a:pt x="1061165" y="668787"/>
                  </a:lnTo>
                  <a:lnTo>
                    <a:pt x="1055442" y="655773"/>
                  </a:lnTo>
                  <a:lnTo>
                    <a:pt x="1050355" y="642441"/>
                  </a:lnTo>
                  <a:lnTo>
                    <a:pt x="1045268" y="629745"/>
                  </a:lnTo>
                  <a:lnTo>
                    <a:pt x="1040499" y="616414"/>
                  </a:lnTo>
                  <a:lnTo>
                    <a:pt x="1036048" y="603082"/>
                  </a:lnTo>
                  <a:lnTo>
                    <a:pt x="1031915" y="589751"/>
                  </a:lnTo>
                  <a:lnTo>
                    <a:pt x="1027782" y="576420"/>
                  </a:lnTo>
                  <a:lnTo>
                    <a:pt x="1023967" y="562771"/>
                  </a:lnTo>
                  <a:lnTo>
                    <a:pt x="1020470" y="549757"/>
                  </a:lnTo>
                  <a:lnTo>
                    <a:pt x="1016973" y="536426"/>
                  </a:lnTo>
                  <a:lnTo>
                    <a:pt x="1014429" y="522777"/>
                  </a:lnTo>
                  <a:lnTo>
                    <a:pt x="1011568" y="509446"/>
                  </a:lnTo>
                  <a:lnTo>
                    <a:pt x="1009343" y="496114"/>
                  </a:lnTo>
                  <a:lnTo>
                    <a:pt x="1007435" y="482783"/>
                  </a:lnTo>
                  <a:lnTo>
                    <a:pt x="1005527" y="470087"/>
                  </a:lnTo>
                  <a:lnTo>
                    <a:pt x="1004256" y="456755"/>
                  </a:lnTo>
                  <a:lnTo>
                    <a:pt x="1002984" y="443742"/>
                  </a:lnTo>
                  <a:lnTo>
                    <a:pt x="1002348" y="431045"/>
                  </a:lnTo>
                  <a:lnTo>
                    <a:pt x="1001712" y="418031"/>
                  </a:lnTo>
                  <a:lnTo>
                    <a:pt x="1001712" y="405652"/>
                  </a:lnTo>
                  <a:lnTo>
                    <a:pt x="1001712" y="395178"/>
                  </a:lnTo>
                  <a:lnTo>
                    <a:pt x="1002030" y="385020"/>
                  </a:lnTo>
                  <a:lnTo>
                    <a:pt x="1002666" y="374546"/>
                  </a:lnTo>
                  <a:lnTo>
                    <a:pt x="1003302" y="364071"/>
                  </a:lnTo>
                  <a:lnTo>
                    <a:pt x="1004574" y="353914"/>
                  </a:lnTo>
                  <a:lnTo>
                    <a:pt x="1005527" y="344074"/>
                  </a:lnTo>
                  <a:lnTo>
                    <a:pt x="1007117" y="333917"/>
                  </a:lnTo>
                  <a:lnTo>
                    <a:pt x="1008707" y="324077"/>
                  </a:lnTo>
                  <a:lnTo>
                    <a:pt x="1010296" y="314237"/>
                  </a:lnTo>
                  <a:lnTo>
                    <a:pt x="1012522" y="304080"/>
                  </a:lnTo>
                  <a:lnTo>
                    <a:pt x="1017609" y="285036"/>
                  </a:lnTo>
                  <a:lnTo>
                    <a:pt x="1023013" y="266308"/>
                  </a:lnTo>
                  <a:lnTo>
                    <a:pt x="1029372" y="247581"/>
                  </a:lnTo>
                  <a:lnTo>
                    <a:pt x="1036366" y="229806"/>
                  </a:lnTo>
                  <a:lnTo>
                    <a:pt x="1044315" y="212348"/>
                  </a:lnTo>
                  <a:lnTo>
                    <a:pt x="1052899" y="195525"/>
                  </a:lnTo>
                  <a:lnTo>
                    <a:pt x="1062119" y="178703"/>
                  </a:lnTo>
                  <a:lnTo>
                    <a:pt x="1071656" y="162832"/>
                  </a:lnTo>
                  <a:lnTo>
                    <a:pt x="1082466" y="147596"/>
                  </a:lnTo>
                  <a:lnTo>
                    <a:pt x="1093593" y="132678"/>
                  </a:lnTo>
                  <a:lnTo>
                    <a:pt x="1105357" y="118712"/>
                  </a:lnTo>
                  <a:lnTo>
                    <a:pt x="1117438" y="105380"/>
                  </a:lnTo>
                  <a:lnTo>
                    <a:pt x="1130473" y="92684"/>
                  </a:lnTo>
                  <a:lnTo>
                    <a:pt x="1143826" y="80305"/>
                  </a:lnTo>
                  <a:lnTo>
                    <a:pt x="1150820" y="74909"/>
                  </a:lnTo>
                  <a:lnTo>
                    <a:pt x="1157815" y="69196"/>
                  </a:lnTo>
                  <a:lnTo>
                    <a:pt x="1164809" y="63800"/>
                  </a:lnTo>
                  <a:lnTo>
                    <a:pt x="1172121" y="58721"/>
                  </a:lnTo>
                  <a:lnTo>
                    <a:pt x="1179434" y="53960"/>
                  </a:lnTo>
                  <a:lnTo>
                    <a:pt x="1187064" y="48881"/>
                  </a:lnTo>
                  <a:lnTo>
                    <a:pt x="1194376" y="44120"/>
                  </a:lnTo>
                  <a:lnTo>
                    <a:pt x="1202007" y="39676"/>
                  </a:lnTo>
                  <a:lnTo>
                    <a:pt x="1209955" y="35867"/>
                  </a:lnTo>
                  <a:lnTo>
                    <a:pt x="1217903" y="31741"/>
                  </a:lnTo>
                  <a:lnTo>
                    <a:pt x="1225851" y="27932"/>
                  </a:lnTo>
                  <a:lnTo>
                    <a:pt x="1233799" y="24758"/>
                  </a:lnTo>
                  <a:lnTo>
                    <a:pt x="1242066" y="21266"/>
                  </a:lnTo>
                  <a:lnTo>
                    <a:pt x="1250332" y="18092"/>
                  </a:lnTo>
                  <a:lnTo>
                    <a:pt x="1258916" y="15236"/>
                  </a:lnTo>
                  <a:lnTo>
                    <a:pt x="1267182" y="12379"/>
                  </a:lnTo>
                  <a:lnTo>
                    <a:pt x="1275766" y="10474"/>
                  </a:lnTo>
                  <a:lnTo>
                    <a:pt x="1284350" y="8252"/>
                  </a:lnTo>
                  <a:lnTo>
                    <a:pt x="1292934" y="6348"/>
                  </a:lnTo>
                  <a:lnTo>
                    <a:pt x="1301836" y="4444"/>
                  </a:lnTo>
                  <a:lnTo>
                    <a:pt x="1310738" y="3174"/>
                  </a:lnTo>
                  <a:lnTo>
                    <a:pt x="1319322" y="1904"/>
                  </a:lnTo>
                  <a:lnTo>
                    <a:pt x="1328224" y="952"/>
                  </a:lnTo>
                  <a:lnTo>
                    <a:pt x="1337444" y="317"/>
                  </a:lnTo>
                  <a:lnTo>
                    <a:pt x="1346346" y="0"/>
                  </a:lnTo>
                  <a:close/>
                </a:path>
              </a:pathLst>
            </a:custGeom>
            <a:solidFill>
              <a:sysClr val="window" lastClr="FFFFFF">
                <a:lumMod val="95000"/>
              </a:sysClr>
            </a:solidFill>
            <a:ln>
              <a:noFill/>
            </a:ln>
            <a:extLst/>
          </p:spPr>
          <p:txBody>
            <a:bodyPr anchor="ctr">
              <a:scene3d>
                <a:camera prst="orthographicFront"/>
                <a:lightRig rig="threePt" dir="t"/>
              </a:scene3d>
              <a:sp3d>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FFFFFF"/>
                </a:solidFill>
                <a:effectLst/>
                <a:uLnTx/>
                <a:uFillTx/>
                <a:ea typeface="宋体" panose="02010600030101010101" pitchFamily="2" charset="-122"/>
              </a:endParaRPr>
            </a:p>
          </p:txBody>
        </p:sp>
      </p:grpSp>
      <p:sp>
        <p:nvSpPr>
          <p:cNvPr id="58" name="矩形 57"/>
          <p:cNvSpPr/>
          <p:nvPr/>
        </p:nvSpPr>
        <p:spPr>
          <a:xfrm>
            <a:off x="228925" y="692650"/>
            <a:ext cx="3238387" cy="492443"/>
          </a:xfrm>
          <a:prstGeom prst="rect">
            <a:avLst/>
          </a:prstGeom>
        </p:spPr>
        <p:txBody>
          <a:bodyPr wrap="none">
            <a:spAutoFit/>
          </a:bodyPr>
          <a:lstStyle/>
          <a:p>
            <a:pPr lvl="0">
              <a:lnSpc>
                <a:spcPct val="130000"/>
              </a:lnSpc>
            </a:pPr>
            <a:r>
              <a:rPr lang="en-US" altLang="zh-CN" sz="2000" b="1" dirty="0" smtClean="0">
                <a:solidFill>
                  <a:srgbClr val="C00000"/>
                </a:solidFill>
                <a:latin typeface="微软雅黑" panose="020B0503020204020204" pitchFamily="34" charset="-122"/>
                <a:ea typeface="微软雅黑" panose="020B0503020204020204" pitchFamily="34" charset="-122"/>
              </a:rPr>
              <a:t>3.</a:t>
            </a:r>
            <a:r>
              <a:rPr lang="zh-CN" altLang="en-US" sz="2000" b="1" dirty="0" smtClean="0">
                <a:solidFill>
                  <a:srgbClr val="C00000"/>
                </a:solidFill>
                <a:latin typeface="微软雅黑" panose="020B0503020204020204" pitchFamily="34" charset="-122"/>
                <a:ea typeface="微软雅黑" panose="020B0503020204020204" pitchFamily="34" charset="-122"/>
              </a:rPr>
              <a:t>推进教师信息化技术应用</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481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13</a:t>
            </a:r>
            <a:endParaRPr lang="zh-CN" altLang="en-US" sz="1600" b="1" dirty="0">
              <a:solidFill>
                <a:prstClr val="white"/>
              </a:solidFill>
            </a:endParaRPr>
          </a:p>
        </p:txBody>
      </p:sp>
      <p:cxnSp>
        <p:nvCxnSpPr>
          <p:cNvPr id="32" name="直接连接符 31"/>
          <p:cNvCxnSpPr/>
          <p:nvPr/>
        </p:nvCxnSpPr>
        <p:spPr>
          <a:xfrm>
            <a:off x="1768416" y="404813"/>
            <a:ext cx="97396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79400" y="1236902"/>
            <a:ext cx="3751348" cy="400110"/>
          </a:xfrm>
          <a:prstGeom prst="rect">
            <a:avLst/>
          </a:prstGeom>
        </p:spPr>
        <p:txBody>
          <a:bodyPr wrap="none">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1.</a:t>
            </a:r>
            <a:r>
              <a:rPr lang="zh-CN" altLang="en-US" sz="2000" b="1" dirty="0" smtClean="0">
                <a:solidFill>
                  <a:srgbClr val="C00000"/>
                </a:solidFill>
                <a:latin typeface="微软雅黑" panose="020B0503020204020204" pitchFamily="34" charset="-122"/>
                <a:ea typeface="微软雅黑" panose="020B0503020204020204" pitchFamily="34" charset="-122"/>
              </a:rPr>
              <a:t>创新产教融合共建基地的理念</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419100" y="2572751"/>
            <a:ext cx="2079516" cy="3693319"/>
          </a:xfrm>
          <a:prstGeom prst="rect">
            <a:avLst/>
          </a:prstGeom>
          <a:ln w="15875" cmpd="sng">
            <a:solidFill>
              <a:schemeClr val="accent1"/>
            </a:solidFill>
          </a:ln>
        </p:spPr>
        <p:txBody>
          <a:bodyPr wrap="square">
            <a:spAutoFit/>
          </a:bodyPr>
          <a:lstStyle/>
          <a:p>
            <a:r>
              <a:rPr lang="zh-CN" altLang="en-US" b="1" dirty="0" smtClean="0">
                <a:latin typeface="微软雅黑" pitchFamily="34" charset="-122"/>
                <a:ea typeface="微软雅黑" pitchFamily="34" charset="-122"/>
              </a:rPr>
              <a:t>原则：</a:t>
            </a:r>
            <a:endParaRPr lang="en-US" altLang="zh-CN" b="1" dirty="0" smtClean="0">
              <a:latin typeface="微软雅黑" pitchFamily="34" charset="-122"/>
              <a:ea typeface="微软雅黑" pitchFamily="34" charset="-122"/>
            </a:endParaRPr>
          </a:p>
          <a:p>
            <a:pPr>
              <a:lnSpc>
                <a:spcPct val="150000"/>
              </a:lnSpc>
            </a:pPr>
            <a:r>
              <a:rPr lang="en-US" altLang="zh-CN" b="1"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紧贴产业行业技术领域，突出岗位生产特点、专业技能与职业能力培养对接，突出专业群内外资源共建共享，突出学生实践能力培养。</a:t>
            </a:r>
            <a:endParaRPr lang="zh-CN" altLang="en-US" dirty="0">
              <a:latin typeface="微软雅黑" pitchFamily="34" charset="-122"/>
              <a:ea typeface="微软雅黑" pitchFamily="34" charset="-122"/>
            </a:endParaRPr>
          </a:p>
        </p:txBody>
      </p:sp>
      <p:grpSp>
        <p:nvGrpSpPr>
          <p:cNvPr id="3" name="组合 2"/>
          <p:cNvGrpSpPr/>
          <p:nvPr/>
        </p:nvGrpSpPr>
        <p:grpSpPr>
          <a:xfrm>
            <a:off x="2498616" y="1930782"/>
            <a:ext cx="8767030" cy="4066093"/>
            <a:chOff x="2498616" y="1930782"/>
            <a:chExt cx="8767030" cy="4066093"/>
          </a:xfrm>
        </p:grpSpPr>
        <p:sp>
          <p:nvSpPr>
            <p:cNvPr id="61" name="TextBox 27"/>
            <p:cNvSpPr txBox="1">
              <a:spLocks noChangeArrowheads="1"/>
            </p:cNvSpPr>
            <p:nvPr/>
          </p:nvSpPr>
          <p:spPr bwMode="auto">
            <a:xfrm>
              <a:off x="4356754" y="1930782"/>
              <a:ext cx="4656807" cy="407984"/>
            </a:xfrm>
            <a:prstGeom prst="rect">
              <a:avLst/>
            </a:prstGeom>
            <a:solidFill>
              <a:srgbClr val="4578B5">
                <a:alpha val="79608"/>
              </a:srgbClr>
            </a:solidFill>
            <a:ln w="9525">
              <a:noFill/>
              <a:miter lim="800000"/>
            </a:ln>
          </p:spPr>
          <p:txBody>
            <a:bodyPr wrap="square" lIns="132935" tIns="66468" rIns="132935" bIns="66468">
              <a:spAutoFit/>
            </a:bodyPr>
            <a:lstStyle>
              <a:defPPr>
                <a:defRPr lang="zh-CN"/>
              </a:defPPr>
              <a:lvl1pPr algn="ctr">
                <a:defRPr sz="1600" b="1">
                  <a:solidFill>
                    <a:srgbClr val="FFFFFF"/>
                  </a:solidFill>
                  <a:latin typeface="微软雅黑" panose="020B0503020204020204" pitchFamily="34" charset="-122"/>
                  <a:ea typeface="微软雅黑" panose="020B0503020204020204" pitchFamily="34" charset="-122"/>
                </a:defRPr>
              </a:lvl1pPr>
            </a:lstStyle>
            <a:p>
              <a:r>
                <a:rPr lang="en-US" altLang="zh-CN" sz="1800" dirty="0" smtClean="0">
                  <a:solidFill>
                    <a:schemeClr val="bg1"/>
                  </a:solidFill>
                </a:rPr>
                <a:t> </a:t>
              </a:r>
              <a:r>
                <a:rPr lang="zh-CN" altLang="en-US" sz="1800" dirty="0" smtClean="0">
                  <a:solidFill>
                    <a:schemeClr val="bg1"/>
                  </a:solidFill>
                </a:rPr>
                <a:t>“</a:t>
              </a:r>
              <a:r>
                <a:rPr lang="zh-CN" altLang="zh-CN" sz="1800" dirty="0" smtClean="0">
                  <a:solidFill>
                    <a:schemeClr val="bg1"/>
                  </a:solidFill>
                </a:rPr>
                <a:t>教学做创</a:t>
              </a:r>
              <a:r>
                <a:rPr lang="zh-CN" altLang="en-US" sz="1800" dirty="0" smtClean="0">
                  <a:solidFill>
                    <a:schemeClr val="bg1"/>
                  </a:solidFill>
                </a:rPr>
                <a:t>”合一      “手口脑机”并用</a:t>
              </a:r>
              <a:endParaRPr lang="zh-CN" altLang="en-US" sz="1800" dirty="0">
                <a:solidFill>
                  <a:schemeClr val="bg1"/>
                </a:solidFill>
              </a:endParaRPr>
            </a:p>
          </p:txBody>
        </p:sp>
        <p:grpSp>
          <p:nvGrpSpPr>
            <p:cNvPr id="16" name="组合 1"/>
            <p:cNvGrpSpPr/>
            <p:nvPr/>
          </p:nvGrpSpPr>
          <p:grpSpPr>
            <a:xfrm>
              <a:off x="2498616" y="2435161"/>
              <a:ext cx="8767030" cy="3561714"/>
              <a:chOff x="1817770" y="3376728"/>
              <a:chExt cx="9355137" cy="3836508"/>
            </a:xfrm>
          </p:grpSpPr>
          <p:sp>
            <p:nvSpPr>
              <p:cNvPr id="17" name="矩形 35"/>
              <p:cNvSpPr>
                <a:spLocks noChangeArrowheads="1"/>
              </p:cNvSpPr>
              <p:nvPr/>
            </p:nvSpPr>
            <p:spPr bwMode="auto">
              <a:xfrm>
                <a:off x="1817770" y="3376728"/>
                <a:ext cx="9355137" cy="3836508"/>
              </a:xfrm>
              <a:prstGeom prst="rect">
                <a:avLst/>
              </a:prstGeom>
              <a:solidFill>
                <a:srgbClr val="F3F2E9"/>
              </a:solidFill>
              <a:ln>
                <a:noFill/>
              </a:ln>
              <a:extLst>
                <a:ext uri="{91240B29-F687-4F45-9708-019B960494DF}">
                  <a14:hiddenLine xmlns:a14="http://schemas.microsoft.com/office/drawing/2010/main" w="9525">
                    <a:solidFill>
                      <a:srgbClr val="000000"/>
                    </a:solidFill>
                    <a:round/>
                  </a14:hiddenLine>
                </a:ext>
              </a:extLst>
            </p:spPr>
            <p:txBody>
              <a:bodyPr wrap="none" lIns="90000" tIns="46800" rIns="90000" bIns="46800" anchor="ctr"/>
              <a:lstStyle>
                <a:lvl1pPr defTabSz="1168400">
                  <a:defRPr sz="2600">
                    <a:solidFill>
                      <a:schemeClr val="tx1"/>
                    </a:solidFill>
                    <a:latin typeface="Calibri" panose="020F0502020204030204" pitchFamily="34" charset="0"/>
                    <a:ea typeface="宋体" panose="02010600030101010101" pitchFamily="2" charset="-122"/>
                  </a:defRPr>
                </a:lvl1pPr>
                <a:lvl2pPr marL="742950" indent="-285750" defTabSz="1168400">
                  <a:defRPr sz="2600">
                    <a:solidFill>
                      <a:schemeClr val="tx1"/>
                    </a:solidFill>
                    <a:latin typeface="Calibri" panose="020F0502020204030204" pitchFamily="34" charset="0"/>
                    <a:ea typeface="宋体" panose="02010600030101010101" pitchFamily="2" charset="-122"/>
                  </a:defRPr>
                </a:lvl2pPr>
                <a:lvl3pPr marL="1143000" indent="-228600" defTabSz="1168400">
                  <a:defRPr sz="2600">
                    <a:solidFill>
                      <a:schemeClr val="tx1"/>
                    </a:solidFill>
                    <a:latin typeface="Calibri" panose="020F0502020204030204" pitchFamily="34" charset="0"/>
                    <a:ea typeface="宋体" panose="02010600030101010101" pitchFamily="2" charset="-122"/>
                  </a:defRPr>
                </a:lvl3pPr>
                <a:lvl4pPr marL="1600200" indent="-228600" defTabSz="1168400">
                  <a:defRPr sz="2600">
                    <a:solidFill>
                      <a:schemeClr val="tx1"/>
                    </a:solidFill>
                    <a:latin typeface="Calibri" panose="020F0502020204030204" pitchFamily="34" charset="0"/>
                    <a:ea typeface="宋体" panose="02010600030101010101" pitchFamily="2" charset="-122"/>
                  </a:defRPr>
                </a:lvl4pPr>
                <a:lvl5pPr marL="2057400" indent="-228600" defTabSz="1168400">
                  <a:defRPr sz="2600">
                    <a:solidFill>
                      <a:schemeClr val="tx1"/>
                    </a:solidFill>
                    <a:latin typeface="Calibri" panose="020F0502020204030204" pitchFamily="34" charset="0"/>
                    <a:ea typeface="宋体" panose="02010600030101010101" pitchFamily="2" charset="-122"/>
                  </a:defRPr>
                </a:lvl5pPr>
                <a:lvl6pPr marL="2514600" indent="-228600" defTabSz="116840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2971800" indent="-228600" defTabSz="116840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3429000" indent="-228600" defTabSz="116840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3886200" indent="-228600" defTabSz="116840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600" dirty="0">
                  <a:solidFill>
                    <a:srgbClr val="000000"/>
                  </a:solidFill>
                  <a:latin typeface="Arial" panose="020B0604020202020204" pitchFamily="34" charset="0"/>
                </a:endParaRPr>
              </a:p>
            </p:txBody>
          </p:sp>
          <p:sp>
            <p:nvSpPr>
              <p:cNvPr id="18" name="椭圆 17"/>
              <p:cNvSpPr/>
              <p:nvPr/>
            </p:nvSpPr>
            <p:spPr bwMode="auto">
              <a:xfrm>
                <a:off x="2143016" y="3383212"/>
                <a:ext cx="1347979" cy="648000"/>
              </a:xfrm>
              <a:prstGeom prst="ellipse">
                <a:avLst/>
              </a:prstGeom>
              <a:solidFill>
                <a:srgbClr val="2A6F82"/>
              </a:solid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9" name="椭圆 18"/>
              <p:cNvSpPr/>
              <p:nvPr/>
            </p:nvSpPr>
            <p:spPr bwMode="auto">
              <a:xfrm>
                <a:off x="4068845" y="3383212"/>
                <a:ext cx="1380844" cy="648000"/>
              </a:xfrm>
              <a:prstGeom prst="ellipse">
                <a:avLst/>
              </a:prstGeom>
              <a:solidFill>
                <a:srgbClr val="2B65AB"/>
              </a:solidFill>
            </p:spPr>
            <p:style>
              <a:lnRef idx="0">
                <a:schemeClr val="lt1">
                  <a:hueOff val="0"/>
                  <a:satOff val="0"/>
                  <a:lumOff val="0"/>
                  <a:alphaOff val="0"/>
                </a:schemeClr>
              </a:lnRef>
              <a:fillRef idx="3">
                <a:schemeClr val="accent2">
                  <a:hueOff val="1170380"/>
                  <a:satOff val="-1454"/>
                  <a:lumOff val="343"/>
                  <a:alphaOff val="0"/>
                </a:schemeClr>
              </a:fillRef>
              <a:effectRef idx="2">
                <a:schemeClr val="accent2">
                  <a:hueOff val="1170380"/>
                  <a:satOff val="-1454"/>
                  <a:lumOff val="343"/>
                  <a:alphaOff val="0"/>
                </a:schemeClr>
              </a:effectRef>
              <a:fontRef idx="minor">
                <a:schemeClr val="lt1"/>
              </a:fontRef>
            </p:style>
          </p:sp>
          <p:sp>
            <p:nvSpPr>
              <p:cNvPr id="21" name="椭圆 20"/>
              <p:cNvSpPr/>
              <p:nvPr/>
            </p:nvSpPr>
            <p:spPr bwMode="auto">
              <a:xfrm>
                <a:off x="5774936" y="3383212"/>
                <a:ext cx="1283171" cy="648000"/>
              </a:xfrm>
              <a:prstGeom prst="ellipse">
                <a:avLst/>
              </a:prstGeom>
              <a:solidFill>
                <a:srgbClr val="2A6F82"/>
              </a:solidFill>
            </p:spPr>
            <p:style>
              <a:lnRef idx="0">
                <a:schemeClr val="lt1">
                  <a:hueOff val="0"/>
                  <a:satOff val="0"/>
                  <a:lumOff val="0"/>
                  <a:alphaOff val="0"/>
                </a:schemeClr>
              </a:lnRef>
              <a:fillRef idx="3">
                <a:schemeClr val="accent2">
                  <a:hueOff val="2340759"/>
                  <a:satOff val="-2913"/>
                  <a:lumOff val="686"/>
                  <a:alphaOff val="0"/>
                </a:schemeClr>
              </a:fillRef>
              <a:effectRef idx="2">
                <a:schemeClr val="accent2">
                  <a:hueOff val="2340759"/>
                  <a:satOff val="-2913"/>
                  <a:lumOff val="686"/>
                  <a:alphaOff val="0"/>
                </a:schemeClr>
              </a:effectRef>
              <a:fontRef idx="minor">
                <a:schemeClr val="lt1"/>
              </a:fontRef>
            </p:style>
          </p:sp>
          <p:sp>
            <p:nvSpPr>
              <p:cNvPr id="22" name="椭圆 22"/>
              <p:cNvSpPr/>
              <p:nvPr/>
            </p:nvSpPr>
            <p:spPr bwMode="auto">
              <a:xfrm>
                <a:off x="5910455" y="3427179"/>
                <a:ext cx="1003460" cy="486349"/>
              </a:xfrm>
              <a:prstGeom prst="rect">
                <a:avLst/>
              </a:prstGeom>
              <a:sp3d/>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01278">
                  <a:lnSpc>
                    <a:spcPct val="130000"/>
                  </a:lnSpc>
                  <a:spcAft>
                    <a:spcPct val="35000"/>
                  </a:spcAft>
                  <a:defRPr/>
                </a:pPr>
                <a:r>
                  <a:rPr lang="zh-CN" altLang="en-US" sz="1600" b="1" noProof="1">
                    <a:solidFill>
                      <a:prstClr val="white"/>
                    </a:solidFill>
                    <a:latin typeface="微软雅黑" panose="020B0503020204020204" pitchFamily="34" charset="-122"/>
                    <a:ea typeface="微软雅黑" panose="020B0503020204020204" pitchFamily="34" charset="-122"/>
                  </a:rPr>
                  <a:t>课程体系</a:t>
                </a:r>
              </a:p>
            </p:txBody>
          </p:sp>
          <p:sp>
            <p:nvSpPr>
              <p:cNvPr id="23" name="椭圆 22"/>
              <p:cNvSpPr/>
              <p:nvPr/>
            </p:nvSpPr>
            <p:spPr bwMode="auto">
              <a:xfrm>
                <a:off x="7563791" y="3383212"/>
                <a:ext cx="1280254" cy="648000"/>
              </a:xfrm>
              <a:prstGeom prst="ellipse">
                <a:avLst/>
              </a:prstGeom>
              <a:solidFill>
                <a:srgbClr val="2B65AB"/>
              </a:solidFill>
            </p:spPr>
            <p:style>
              <a:lnRef idx="0">
                <a:schemeClr val="lt1">
                  <a:hueOff val="0"/>
                  <a:satOff val="0"/>
                  <a:lumOff val="0"/>
                  <a:alphaOff val="0"/>
                </a:schemeClr>
              </a:lnRef>
              <a:fillRef idx="3">
                <a:schemeClr val="accent2">
                  <a:hueOff val="1170380"/>
                  <a:satOff val="-1454"/>
                  <a:lumOff val="343"/>
                  <a:alphaOff val="0"/>
                </a:schemeClr>
              </a:fillRef>
              <a:effectRef idx="2">
                <a:schemeClr val="accent2">
                  <a:hueOff val="1170380"/>
                  <a:satOff val="-1454"/>
                  <a:lumOff val="343"/>
                  <a:alphaOff val="0"/>
                </a:schemeClr>
              </a:effectRef>
              <a:fontRef idx="minor">
                <a:schemeClr val="lt1"/>
              </a:fontRef>
            </p:style>
          </p:sp>
          <p:grpSp>
            <p:nvGrpSpPr>
              <p:cNvPr id="24" name="组合 76"/>
              <p:cNvGrpSpPr/>
              <p:nvPr/>
            </p:nvGrpSpPr>
            <p:grpSpPr bwMode="auto">
              <a:xfrm>
                <a:off x="9352649" y="3383960"/>
                <a:ext cx="1409402" cy="648000"/>
                <a:chOff x="5703371" y="0"/>
                <a:chExt cx="968851" cy="788773"/>
              </a:xfrm>
              <a:solidFill>
                <a:srgbClr val="2B65AB"/>
              </a:solidFill>
            </p:grpSpPr>
            <p:sp>
              <p:nvSpPr>
                <p:cNvPr id="59" name="椭圆 58"/>
                <p:cNvSpPr/>
                <p:nvPr/>
              </p:nvSpPr>
              <p:spPr>
                <a:xfrm>
                  <a:off x="5703371" y="0"/>
                  <a:ext cx="968851" cy="788773"/>
                </a:xfrm>
                <a:prstGeom prst="ellipse">
                  <a:avLst/>
                </a:prstGeom>
                <a:solidFill>
                  <a:srgbClr val="2A6F82"/>
                </a:solidFill>
              </p:spPr>
              <p:style>
                <a:lnRef idx="0">
                  <a:schemeClr val="lt1">
                    <a:hueOff val="0"/>
                    <a:satOff val="0"/>
                    <a:lumOff val="0"/>
                    <a:alphaOff val="0"/>
                  </a:schemeClr>
                </a:lnRef>
                <a:fillRef idx="3">
                  <a:schemeClr val="accent2">
                    <a:hueOff val="2340759"/>
                    <a:satOff val="-2913"/>
                    <a:lumOff val="686"/>
                    <a:alphaOff val="0"/>
                  </a:schemeClr>
                </a:fillRef>
                <a:effectRef idx="2">
                  <a:schemeClr val="accent2">
                    <a:hueOff val="2340759"/>
                    <a:satOff val="-2913"/>
                    <a:lumOff val="686"/>
                    <a:alphaOff val="0"/>
                  </a:schemeClr>
                </a:effectRef>
                <a:fontRef idx="minor">
                  <a:schemeClr val="lt1"/>
                </a:fontRef>
              </p:style>
            </p:sp>
            <p:sp>
              <p:nvSpPr>
                <p:cNvPr id="60" name="椭圆 46"/>
                <p:cNvSpPr/>
                <p:nvPr/>
              </p:nvSpPr>
              <p:spPr>
                <a:xfrm>
                  <a:off x="5871055" y="52610"/>
                  <a:ext cx="730270" cy="592003"/>
                </a:xfrm>
                <a:prstGeom prst="rect">
                  <a:avLst/>
                </a:prstGeom>
                <a:noFill/>
                <a:sp3d/>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01278">
                    <a:lnSpc>
                      <a:spcPct val="130000"/>
                    </a:lnSpc>
                    <a:spcAft>
                      <a:spcPct val="35000"/>
                    </a:spcAft>
                    <a:defRPr/>
                  </a:pPr>
                  <a:r>
                    <a:rPr lang="zh-CN" altLang="en-US" sz="1600" b="1" noProof="1">
                      <a:solidFill>
                        <a:prstClr val="white"/>
                      </a:solidFill>
                      <a:latin typeface="微软雅黑" panose="020B0503020204020204" pitchFamily="34" charset="-122"/>
                      <a:ea typeface="微软雅黑" panose="020B0503020204020204" pitchFamily="34" charset="-122"/>
                    </a:rPr>
                    <a:t>建设需求</a:t>
                  </a:r>
                </a:p>
              </p:txBody>
            </p:sp>
          </p:grpSp>
          <p:sp>
            <p:nvSpPr>
              <p:cNvPr id="25" name="圆角矩形 24"/>
              <p:cNvSpPr/>
              <p:nvPr/>
            </p:nvSpPr>
            <p:spPr bwMode="auto">
              <a:xfrm>
                <a:off x="2243219" y="4172200"/>
                <a:ext cx="1589221" cy="303212"/>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1600" b="1" spc="67" noProof="1" smtClean="0">
                    <a:solidFill>
                      <a:schemeClr val="bg1"/>
                    </a:solidFill>
                    <a:latin typeface="微软雅黑" panose="020B0503020204020204" pitchFamily="34" charset="-122"/>
                    <a:ea typeface="微软雅黑" panose="020B0503020204020204" pitchFamily="34" charset="-122"/>
                  </a:rPr>
                  <a:t>专业人才调研</a:t>
                </a:r>
                <a:endParaRPr lang="zh-CN" altLang="en-US" sz="1600" b="1" spc="67" noProof="1">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nvSpPr>
            <p:spPr bwMode="auto">
              <a:xfrm>
                <a:off x="3914857" y="4151561"/>
                <a:ext cx="1619545" cy="347889"/>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1600" b="1" spc="67" noProof="1">
                    <a:solidFill>
                      <a:schemeClr val="bg1"/>
                    </a:solidFill>
                    <a:latin typeface="微软雅黑" panose="020B0503020204020204" pitchFamily="34" charset="-122"/>
                    <a:ea typeface="微软雅黑" panose="020B0503020204020204" pitchFamily="34" charset="-122"/>
                  </a:rPr>
                  <a:t>岗位</a:t>
                </a:r>
                <a:r>
                  <a:rPr lang="zh-CN" altLang="en-US" sz="1600" b="1" spc="67" noProof="1" smtClean="0">
                    <a:solidFill>
                      <a:schemeClr val="bg1"/>
                    </a:solidFill>
                    <a:latin typeface="微软雅黑" panose="020B0503020204020204" pitchFamily="34" charset="-122"/>
                    <a:ea typeface="微软雅黑" panose="020B0503020204020204" pitchFamily="34" charset="-122"/>
                  </a:rPr>
                  <a:t>能力分析</a:t>
                </a:r>
                <a:endParaRPr lang="zh-CN" altLang="en-US" sz="1600" b="1" spc="67" noProof="1">
                  <a:solidFill>
                    <a:schemeClr val="bg1"/>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5645232" y="4146799"/>
                <a:ext cx="1688177" cy="352652"/>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1600" b="1" spc="67" noProof="1" smtClean="0">
                    <a:solidFill>
                      <a:schemeClr val="bg1"/>
                    </a:solidFill>
                    <a:latin typeface="微软雅黑" panose="020B0503020204020204" pitchFamily="34" charset="-122"/>
                    <a:ea typeface="微软雅黑" panose="020B0503020204020204" pitchFamily="34" charset="-122"/>
                  </a:rPr>
                  <a:t>课程体系构建</a:t>
                </a:r>
                <a:endParaRPr lang="zh-CN" altLang="en-US" sz="1600" b="1" spc="67" noProof="1">
                  <a:solidFill>
                    <a:schemeClr val="bg1"/>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2243221" y="4751571"/>
                <a:ext cx="1589220" cy="363473"/>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1600" b="1" spc="67" noProof="1" smtClean="0">
                    <a:solidFill>
                      <a:schemeClr val="bg1"/>
                    </a:solidFill>
                    <a:latin typeface="微软雅黑" panose="020B0503020204020204" pitchFamily="34" charset="-122"/>
                    <a:ea typeface="微软雅黑" panose="020B0503020204020204" pitchFamily="34" charset="-122"/>
                  </a:rPr>
                  <a:t>实践教学体系</a:t>
                </a:r>
                <a:endParaRPr lang="zh-CN" altLang="en-US" sz="1600" b="1" spc="67" noProof="1">
                  <a:solidFill>
                    <a:schemeClr val="bg1"/>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7508583" y="5255644"/>
                <a:ext cx="1665955" cy="355282"/>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1600" b="1" spc="67" noProof="1">
                    <a:solidFill>
                      <a:schemeClr val="bg1"/>
                    </a:solidFill>
                    <a:latin typeface="微软雅黑" panose="020B0503020204020204" pitchFamily="34" charset="-122"/>
                    <a:ea typeface="微软雅黑" panose="020B0503020204020204" pitchFamily="34" charset="-122"/>
                  </a:rPr>
                  <a:t>顶岗实习体系</a:t>
                </a:r>
              </a:p>
            </p:txBody>
          </p:sp>
          <p:sp>
            <p:nvSpPr>
              <p:cNvPr id="36" name="圆角矩形 35"/>
              <p:cNvSpPr/>
              <p:nvPr/>
            </p:nvSpPr>
            <p:spPr bwMode="auto">
              <a:xfrm>
                <a:off x="7499432" y="4156325"/>
                <a:ext cx="1675105" cy="343126"/>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1600" b="1" spc="67" noProof="1">
                    <a:solidFill>
                      <a:schemeClr val="bg1"/>
                    </a:solidFill>
                    <a:latin typeface="微软雅黑" panose="020B0503020204020204" pitchFamily="34" charset="-122"/>
                    <a:ea typeface="微软雅黑" panose="020B0503020204020204" pitchFamily="34" charset="-122"/>
                  </a:rPr>
                  <a:t>实训</a:t>
                </a:r>
                <a:r>
                  <a:rPr lang="zh-CN" altLang="en-US" sz="1600" b="1" spc="67" noProof="1" smtClean="0">
                    <a:solidFill>
                      <a:schemeClr val="bg1"/>
                    </a:solidFill>
                    <a:latin typeface="微软雅黑" panose="020B0503020204020204" pitchFamily="34" charset="-122"/>
                    <a:ea typeface="微软雅黑" panose="020B0503020204020204" pitchFamily="34" charset="-122"/>
                  </a:rPr>
                  <a:t>项目规划</a:t>
                </a:r>
                <a:endParaRPr lang="zh-CN" altLang="en-US" sz="1600" b="1" spc="67" noProof="1">
                  <a:solidFill>
                    <a:schemeClr val="bg1"/>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485145" y="4791194"/>
                <a:ext cx="1565275" cy="32385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01049">
                  <a:lnSpc>
                    <a:spcPct val="90000"/>
                  </a:lnSpc>
                  <a:spcAft>
                    <a:spcPct val="35000"/>
                  </a:spcAft>
                  <a:defRPr/>
                </a:pPr>
                <a:r>
                  <a:rPr lang="zh-CN" altLang="en-US" sz="1600" b="1" noProof="1" smtClean="0">
                    <a:solidFill>
                      <a:schemeClr val="bg1"/>
                    </a:solidFill>
                    <a:latin typeface="微软雅黑" panose="020B0503020204020204" pitchFamily="34" charset="-122"/>
                    <a:ea typeface="微软雅黑" panose="020B0503020204020204" pitchFamily="34" charset="-122"/>
                  </a:rPr>
                  <a:t>实训教</a:t>
                </a:r>
                <a:r>
                  <a:rPr lang="zh-CN" altLang="en-US" sz="1600" b="1" noProof="1">
                    <a:solidFill>
                      <a:schemeClr val="bg1"/>
                    </a:solidFill>
                    <a:latin typeface="微软雅黑" panose="020B0503020204020204" pitchFamily="34" charset="-122"/>
                    <a:ea typeface="微软雅黑" panose="020B0503020204020204" pitchFamily="34" charset="-122"/>
                  </a:rPr>
                  <a:t>学模式</a:t>
                </a:r>
              </a:p>
            </p:txBody>
          </p:sp>
          <p:sp>
            <p:nvSpPr>
              <p:cNvPr id="40" name="圆角矩形 39"/>
              <p:cNvSpPr/>
              <p:nvPr/>
            </p:nvSpPr>
            <p:spPr bwMode="auto">
              <a:xfrm>
                <a:off x="9261557" y="4165850"/>
                <a:ext cx="1565275" cy="32385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01049">
                  <a:lnSpc>
                    <a:spcPct val="90000"/>
                  </a:lnSpc>
                  <a:spcAft>
                    <a:spcPct val="35000"/>
                  </a:spcAft>
                  <a:defRPr/>
                </a:pPr>
                <a:r>
                  <a:rPr lang="zh-CN" altLang="en-US" sz="1600" b="1" noProof="1">
                    <a:solidFill>
                      <a:schemeClr val="bg1"/>
                    </a:solidFill>
                    <a:latin typeface="微软雅黑" panose="020B0503020204020204" pitchFamily="34" charset="-122"/>
                    <a:ea typeface="微软雅黑" panose="020B0503020204020204" pitchFamily="34" charset="-122"/>
                  </a:rPr>
                  <a:t>硬件</a:t>
                </a:r>
                <a:r>
                  <a:rPr lang="zh-CN" altLang="en-US" sz="1600" b="1" noProof="1" smtClean="0">
                    <a:solidFill>
                      <a:schemeClr val="bg1"/>
                    </a:solidFill>
                    <a:latin typeface="微软雅黑" panose="020B0503020204020204" pitchFamily="34" charset="-122"/>
                    <a:ea typeface="微软雅黑" panose="020B0503020204020204" pitchFamily="34" charset="-122"/>
                  </a:rPr>
                  <a:t>设施建设</a:t>
                </a:r>
                <a:endParaRPr lang="zh-CN" altLang="en-US" sz="1600" b="1" noProof="1">
                  <a:solidFill>
                    <a:schemeClr val="bg1"/>
                  </a:solidFill>
                  <a:latin typeface="微软雅黑" panose="020B0503020204020204" pitchFamily="34" charset="-122"/>
                  <a:ea typeface="微软雅黑" panose="020B0503020204020204" pitchFamily="34" charset="-122"/>
                </a:endParaRPr>
              </a:p>
            </p:txBody>
          </p:sp>
          <p:sp>
            <p:nvSpPr>
              <p:cNvPr id="41" name="圆角矩形 40"/>
              <p:cNvSpPr/>
              <p:nvPr/>
            </p:nvSpPr>
            <p:spPr bwMode="auto">
              <a:xfrm>
                <a:off x="9261557" y="4776931"/>
                <a:ext cx="1565275" cy="32385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01049">
                  <a:lnSpc>
                    <a:spcPct val="90000"/>
                  </a:lnSpc>
                  <a:spcAft>
                    <a:spcPct val="35000"/>
                  </a:spcAft>
                  <a:defRPr/>
                </a:pPr>
                <a:r>
                  <a:rPr lang="zh-CN" altLang="en-US" sz="1600" b="1" noProof="1" smtClean="0">
                    <a:solidFill>
                      <a:schemeClr val="bg1"/>
                    </a:solidFill>
                    <a:latin typeface="微软雅黑" panose="020B0503020204020204" pitchFamily="34" charset="-122"/>
                    <a:ea typeface="微软雅黑" panose="020B0503020204020204" pitchFamily="34" charset="-122"/>
                  </a:rPr>
                  <a:t>实训软件</a:t>
                </a:r>
                <a:r>
                  <a:rPr lang="zh-CN" altLang="en-US" sz="1600" b="1" noProof="1">
                    <a:solidFill>
                      <a:schemeClr val="bg1"/>
                    </a:solidFill>
                    <a:latin typeface="微软雅黑" panose="020B0503020204020204" pitchFamily="34" charset="-122"/>
                    <a:ea typeface="微软雅黑" panose="020B0503020204020204" pitchFamily="34" charset="-122"/>
                  </a:rPr>
                  <a:t>平台</a:t>
                </a:r>
              </a:p>
            </p:txBody>
          </p:sp>
          <p:sp>
            <p:nvSpPr>
              <p:cNvPr id="42" name="圆角矩形 41"/>
              <p:cNvSpPr/>
              <p:nvPr/>
            </p:nvSpPr>
            <p:spPr bwMode="auto">
              <a:xfrm>
                <a:off x="5655013" y="4795619"/>
                <a:ext cx="1565275" cy="32385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01049">
                  <a:lnSpc>
                    <a:spcPct val="90000"/>
                  </a:lnSpc>
                  <a:spcAft>
                    <a:spcPct val="35000"/>
                  </a:spcAft>
                  <a:defRPr/>
                </a:pPr>
                <a:r>
                  <a:rPr lang="zh-CN" altLang="en-US" sz="1600" b="1" noProof="1" smtClean="0">
                    <a:solidFill>
                      <a:schemeClr val="bg1"/>
                    </a:solidFill>
                    <a:latin typeface="微软雅黑" panose="020B0503020204020204" pitchFamily="34" charset="-122"/>
                    <a:ea typeface="微软雅黑" panose="020B0503020204020204" pitchFamily="34" charset="-122"/>
                  </a:rPr>
                  <a:t>实训课程</a:t>
                </a:r>
                <a:r>
                  <a:rPr lang="zh-CN" altLang="en-US" sz="1600" b="1" noProof="1">
                    <a:solidFill>
                      <a:schemeClr val="bg1"/>
                    </a:solidFill>
                    <a:latin typeface="微软雅黑" panose="020B0503020204020204" pitchFamily="34" charset="-122"/>
                    <a:ea typeface="微软雅黑" panose="020B0503020204020204" pitchFamily="34" charset="-122"/>
                  </a:rPr>
                  <a:t>资源</a:t>
                </a:r>
              </a:p>
            </p:txBody>
          </p:sp>
          <p:sp>
            <p:nvSpPr>
              <p:cNvPr id="43" name="圆角矩形 42"/>
              <p:cNvSpPr/>
              <p:nvPr/>
            </p:nvSpPr>
            <p:spPr bwMode="auto">
              <a:xfrm>
                <a:off x="3969126" y="4791194"/>
                <a:ext cx="1565275" cy="32385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01049">
                  <a:lnSpc>
                    <a:spcPct val="90000"/>
                  </a:lnSpc>
                  <a:spcAft>
                    <a:spcPct val="35000"/>
                  </a:spcAft>
                  <a:defRPr/>
                </a:pPr>
                <a:r>
                  <a:rPr lang="zh-CN" altLang="en-US" sz="1600" b="1" noProof="1">
                    <a:solidFill>
                      <a:schemeClr val="bg1"/>
                    </a:solidFill>
                    <a:latin typeface="微软雅黑" panose="020B0503020204020204" pitchFamily="34" charset="-122"/>
                    <a:ea typeface="微软雅黑" panose="020B0503020204020204" pitchFamily="34" charset="-122"/>
                  </a:rPr>
                  <a:t>实训</a:t>
                </a:r>
                <a:r>
                  <a:rPr lang="zh-CN" altLang="en-US" sz="1600" b="1" noProof="1" smtClean="0">
                    <a:solidFill>
                      <a:schemeClr val="bg1"/>
                    </a:solidFill>
                    <a:latin typeface="微软雅黑" panose="020B0503020204020204" pitchFamily="34" charset="-122"/>
                    <a:ea typeface="微软雅黑" panose="020B0503020204020204" pitchFamily="34" charset="-122"/>
                  </a:rPr>
                  <a:t>师资</a:t>
                </a:r>
                <a:r>
                  <a:rPr lang="zh-CN" altLang="en-US" sz="1600" b="1" noProof="1">
                    <a:solidFill>
                      <a:schemeClr val="bg1"/>
                    </a:solidFill>
                    <a:latin typeface="微软雅黑" panose="020B0503020204020204" pitchFamily="34" charset="-122"/>
                    <a:ea typeface="微软雅黑" panose="020B0503020204020204" pitchFamily="34" charset="-122"/>
                  </a:rPr>
                  <a:t>队伍</a:t>
                </a:r>
              </a:p>
            </p:txBody>
          </p:sp>
          <p:sp>
            <p:nvSpPr>
              <p:cNvPr id="44" name="圆角矩形 43"/>
              <p:cNvSpPr/>
              <p:nvPr/>
            </p:nvSpPr>
            <p:spPr bwMode="auto">
              <a:xfrm>
                <a:off x="5600782" y="5287075"/>
                <a:ext cx="1565275" cy="32385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01049">
                  <a:lnSpc>
                    <a:spcPct val="90000"/>
                  </a:lnSpc>
                  <a:spcAft>
                    <a:spcPct val="35000"/>
                  </a:spcAft>
                  <a:defRPr/>
                </a:pPr>
                <a:r>
                  <a:rPr lang="zh-CN" altLang="en-US" sz="1600" b="1" noProof="1" smtClean="0">
                    <a:solidFill>
                      <a:schemeClr val="bg1"/>
                    </a:solidFill>
                    <a:latin typeface="微软雅黑" panose="020B0503020204020204" pitchFamily="34" charset="-122"/>
                    <a:ea typeface="微软雅黑" panose="020B0503020204020204" pitchFamily="34" charset="-122"/>
                  </a:rPr>
                  <a:t>实训文化</a:t>
                </a:r>
                <a:r>
                  <a:rPr lang="zh-CN" altLang="en-US" sz="1600" b="1" noProof="1">
                    <a:solidFill>
                      <a:schemeClr val="bg1"/>
                    </a:solidFill>
                    <a:latin typeface="微软雅黑" panose="020B0503020204020204" pitchFamily="34" charset="-122"/>
                    <a:ea typeface="微软雅黑" panose="020B0503020204020204" pitchFamily="34" charset="-122"/>
                  </a:rPr>
                  <a:t>打造</a:t>
                </a:r>
              </a:p>
            </p:txBody>
          </p:sp>
          <p:sp>
            <p:nvSpPr>
              <p:cNvPr id="46" name="圆角矩形 45"/>
              <p:cNvSpPr/>
              <p:nvPr/>
            </p:nvSpPr>
            <p:spPr bwMode="auto">
              <a:xfrm>
                <a:off x="9310537" y="5241577"/>
                <a:ext cx="1565275" cy="325438"/>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01049">
                  <a:lnSpc>
                    <a:spcPct val="90000"/>
                  </a:lnSpc>
                  <a:spcAft>
                    <a:spcPct val="35000"/>
                  </a:spcAft>
                  <a:defRPr/>
                </a:pPr>
                <a:r>
                  <a:rPr lang="zh-CN" altLang="en-US" sz="1600" b="1" noProof="1" smtClean="0">
                    <a:solidFill>
                      <a:schemeClr val="bg1"/>
                    </a:solidFill>
                    <a:latin typeface="微软雅黑" panose="020B0503020204020204" pitchFamily="34" charset="-122"/>
                    <a:ea typeface="微软雅黑" panose="020B0503020204020204" pitchFamily="34" charset="-122"/>
                  </a:rPr>
                  <a:t>大赛活动</a:t>
                </a:r>
                <a:r>
                  <a:rPr lang="zh-CN" altLang="en-US" sz="1600" b="1" noProof="1">
                    <a:solidFill>
                      <a:schemeClr val="bg1"/>
                    </a:solidFill>
                    <a:latin typeface="微软雅黑" panose="020B0503020204020204" pitchFamily="34" charset="-122"/>
                    <a:ea typeface="微软雅黑" panose="020B0503020204020204" pitchFamily="34" charset="-122"/>
                  </a:rPr>
                  <a:t>运作</a:t>
                </a:r>
              </a:p>
            </p:txBody>
          </p:sp>
          <p:sp>
            <p:nvSpPr>
              <p:cNvPr id="47" name="右箭头 46"/>
              <p:cNvSpPr/>
              <p:nvPr/>
            </p:nvSpPr>
            <p:spPr bwMode="auto">
              <a:xfrm>
                <a:off x="3584657" y="3562600"/>
                <a:ext cx="431800" cy="32385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8257" tIns="69129" rIns="138257" bIns="69129" anchor="ctr"/>
              <a:lstStyle/>
              <a:p>
                <a:pPr algn="ctr" eaLnBrk="1" fontAlgn="auto" hangingPunct="1">
                  <a:defRPr/>
                </a:pPr>
                <a:endParaRPr lang="zh-CN" altLang="en-US" sz="1600" noProof="1"/>
              </a:p>
            </p:txBody>
          </p:sp>
          <p:sp>
            <p:nvSpPr>
              <p:cNvPr id="48" name="右箭头 47"/>
              <p:cNvSpPr/>
              <p:nvPr/>
            </p:nvSpPr>
            <p:spPr bwMode="auto">
              <a:xfrm>
                <a:off x="5340432" y="3554662"/>
                <a:ext cx="431800" cy="32385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8257" tIns="69129" rIns="138257" bIns="69129" anchor="ctr"/>
              <a:lstStyle/>
              <a:p>
                <a:pPr algn="ctr" eaLnBrk="1" fontAlgn="auto" hangingPunct="1"/>
                <a:endParaRPr lang="zh-CN" altLang="en-US" sz="1600" noProof="1"/>
              </a:p>
            </p:txBody>
          </p:sp>
          <p:sp>
            <p:nvSpPr>
              <p:cNvPr id="49" name="右箭头 48"/>
              <p:cNvSpPr/>
              <p:nvPr/>
            </p:nvSpPr>
            <p:spPr bwMode="auto">
              <a:xfrm>
                <a:off x="7166057" y="3554662"/>
                <a:ext cx="431800" cy="32385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8257" tIns="69129" rIns="138257" bIns="69129" anchor="ctr"/>
              <a:lstStyle/>
              <a:p>
                <a:pPr algn="ctr" eaLnBrk="1" fontAlgn="auto" hangingPunct="1"/>
                <a:endParaRPr lang="zh-CN" altLang="en-US" sz="1600" noProof="1"/>
              </a:p>
            </p:txBody>
          </p:sp>
          <p:sp>
            <p:nvSpPr>
              <p:cNvPr id="50" name="右箭头 49"/>
              <p:cNvSpPr/>
              <p:nvPr/>
            </p:nvSpPr>
            <p:spPr bwMode="auto">
              <a:xfrm>
                <a:off x="8971045" y="3549900"/>
                <a:ext cx="431800" cy="32385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8257" tIns="69129" rIns="138257" bIns="69129" anchor="ctr"/>
              <a:lstStyle/>
              <a:p>
                <a:pPr algn="ctr" eaLnBrk="1" fontAlgn="auto" hangingPunct="1"/>
                <a:endParaRPr lang="zh-CN" altLang="en-US" sz="1600" noProof="1"/>
              </a:p>
            </p:txBody>
          </p:sp>
          <p:sp>
            <p:nvSpPr>
              <p:cNvPr id="51" name="椭圆 50"/>
              <p:cNvSpPr/>
              <p:nvPr/>
            </p:nvSpPr>
            <p:spPr bwMode="auto">
              <a:xfrm>
                <a:off x="2338470" y="6115300"/>
                <a:ext cx="1190625" cy="687387"/>
              </a:xfrm>
              <a:prstGeom prst="ellipse">
                <a:avLst/>
              </a:prstGeom>
            </p:spPr>
            <p:style>
              <a:lnRef idx="2">
                <a:schemeClr val="accent4">
                  <a:shade val="50000"/>
                </a:schemeClr>
              </a:lnRef>
              <a:fillRef idx="1">
                <a:schemeClr val="accent4"/>
              </a:fillRef>
              <a:effectRef idx="0">
                <a:schemeClr val="accent4"/>
              </a:effectRef>
              <a:fontRef idx="minor">
                <a:schemeClr val="lt1"/>
              </a:fontRef>
            </p:style>
          </p:sp>
          <p:sp>
            <p:nvSpPr>
              <p:cNvPr id="52" name="椭圆 14"/>
              <p:cNvSpPr/>
              <p:nvPr/>
            </p:nvSpPr>
            <p:spPr bwMode="auto">
              <a:xfrm>
                <a:off x="2471833" y="6226469"/>
                <a:ext cx="841909" cy="486346"/>
              </a:xfrm>
              <a:prstGeom prst="rect">
                <a:avLst/>
              </a:prstGeom>
              <a:sp3d/>
            </p:spPr>
            <p:style>
              <a:lnRef idx="0">
                <a:scrgbClr r="0" g="0" b="0"/>
              </a:lnRef>
              <a:fillRef idx="0">
                <a:scrgbClr r="0" g="0" b="0"/>
              </a:fillRef>
              <a:effectRef idx="0">
                <a:scrgbClr r="0" g="0" b="0"/>
              </a:effectRef>
              <a:fontRef idx="minor">
                <a:schemeClr val="lt1"/>
              </a:fontRef>
            </p:style>
            <p:txBody>
              <a:bodyPr lIns="0" tIns="0" rIns="0" bIns="0" spcCol="1920" anchor="ctr"/>
              <a:lstStyle/>
              <a:p>
                <a:pPr algn="ctr" defTabSz="801278">
                  <a:lnSpc>
                    <a:spcPct val="90000"/>
                  </a:lnSpc>
                  <a:spcAft>
                    <a:spcPct val="35000"/>
                  </a:spcAft>
                  <a:defRPr/>
                </a:pPr>
                <a:r>
                  <a:rPr lang="zh-CN" altLang="en-US" sz="1400" b="1" noProof="1">
                    <a:solidFill>
                      <a:prstClr val="white"/>
                    </a:solidFill>
                    <a:latin typeface="微软雅黑" panose="020B0503020204020204" pitchFamily="34" charset="-122"/>
                    <a:ea typeface="微软雅黑" panose="020B0503020204020204" pitchFamily="34" charset="-122"/>
                  </a:rPr>
                  <a:t>岗位</a:t>
                </a:r>
                <a:endParaRPr lang="en-US" altLang="zh-CN" sz="1400" b="1" noProof="1">
                  <a:solidFill>
                    <a:prstClr val="white"/>
                  </a:solidFill>
                  <a:latin typeface="微软雅黑" panose="020B0503020204020204" pitchFamily="34" charset="-122"/>
                  <a:ea typeface="微软雅黑" panose="020B0503020204020204" pitchFamily="34" charset="-122"/>
                </a:endParaRPr>
              </a:p>
              <a:p>
                <a:pPr algn="ctr" defTabSz="801278">
                  <a:lnSpc>
                    <a:spcPct val="90000"/>
                  </a:lnSpc>
                  <a:spcAft>
                    <a:spcPct val="35000"/>
                  </a:spcAft>
                  <a:defRPr/>
                </a:pPr>
                <a:r>
                  <a:rPr lang="zh-CN" altLang="en-US" sz="1400" b="1" noProof="1">
                    <a:solidFill>
                      <a:prstClr val="white"/>
                    </a:solidFill>
                    <a:latin typeface="微软雅黑" panose="020B0503020204020204" pitchFamily="34" charset="-122"/>
                    <a:ea typeface="微软雅黑" panose="020B0503020204020204" pitchFamily="34" charset="-122"/>
                  </a:rPr>
                  <a:t>调研</a:t>
                </a:r>
              </a:p>
            </p:txBody>
          </p:sp>
          <p:sp>
            <p:nvSpPr>
              <p:cNvPr id="53" name="右箭头 52"/>
              <p:cNvSpPr/>
              <p:nvPr/>
            </p:nvSpPr>
            <p:spPr bwMode="auto">
              <a:xfrm rot="16200000">
                <a:off x="2575801" y="5354094"/>
                <a:ext cx="657225" cy="67468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38257" tIns="69129" rIns="138257" bIns="69129" anchor="ctr"/>
              <a:lstStyle/>
              <a:p>
                <a:pPr algn="ctr" eaLnBrk="1" fontAlgn="auto" hangingPunct="1">
                  <a:defRPr/>
                </a:pPr>
                <a:endParaRPr lang="zh-CN" altLang="en-US" sz="1600" noProof="1"/>
              </a:p>
            </p:txBody>
          </p:sp>
          <p:sp>
            <p:nvSpPr>
              <p:cNvPr id="54" name="椭圆 22"/>
              <p:cNvSpPr/>
              <p:nvPr/>
            </p:nvSpPr>
            <p:spPr bwMode="auto">
              <a:xfrm>
                <a:off x="4162255" y="3480860"/>
                <a:ext cx="1179019" cy="486349"/>
              </a:xfrm>
              <a:prstGeom prst="rect">
                <a:avLst/>
              </a:prstGeom>
              <a:sp3d/>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01278">
                  <a:lnSpc>
                    <a:spcPct val="130000"/>
                  </a:lnSpc>
                  <a:spcAft>
                    <a:spcPct val="35000"/>
                  </a:spcAft>
                  <a:defRPr/>
                </a:pPr>
                <a:r>
                  <a:rPr lang="zh-CN" altLang="en-US" sz="1600" b="1" noProof="1">
                    <a:solidFill>
                      <a:prstClr val="white"/>
                    </a:solidFill>
                    <a:latin typeface="微软雅黑" panose="020B0503020204020204" pitchFamily="34" charset="-122"/>
                    <a:ea typeface="微软雅黑" panose="020B0503020204020204" pitchFamily="34" charset="-122"/>
                  </a:rPr>
                  <a:t>能力要求</a:t>
                </a:r>
              </a:p>
            </p:txBody>
          </p:sp>
          <p:sp>
            <p:nvSpPr>
              <p:cNvPr id="55" name="椭圆 22"/>
              <p:cNvSpPr/>
              <p:nvPr/>
            </p:nvSpPr>
            <p:spPr bwMode="auto">
              <a:xfrm>
                <a:off x="2251432" y="3427179"/>
                <a:ext cx="1062310" cy="486349"/>
              </a:xfrm>
              <a:prstGeom prst="rect">
                <a:avLst/>
              </a:prstGeom>
              <a:sp3d/>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01278">
                  <a:lnSpc>
                    <a:spcPct val="130000"/>
                  </a:lnSpc>
                  <a:spcAft>
                    <a:spcPct val="35000"/>
                  </a:spcAft>
                  <a:defRPr/>
                </a:pPr>
                <a:r>
                  <a:rPr lang="zh-CN" altLang="en-US" sz="1600" b="1" noProof="1">
                    <a:solidFill>
                      <a:prstClr val="white"/>
                    </a:solidFill>
                    <a:latin typeface="微软雅黑" panose="020B0503020204020204" pitchFamily="34" charset="-122"/>
                    <a:ea typeface="微软雅黑" panose="020B0503020204020204" pitchFamily="34" charset="-122"/>
                  </a:rPr>
                  <a:t>人才需求</a:t>
                </a:r>
              </a:p>
            </p:txBody>
          </p:sp>
          <p:sp>
            <p:nvSpPr>
              <p:cNvPr id="56" name="椭圆 22"/>
              <p:cNvSpPr/>
              <p:nvPr/>
            </p:nvSpPr>
            <p:spPr bwMode="auto">
              <a:xfrm>
                <a:off x="7604447" y="3427179"/>
                <a:ext cx="1165301" cy="486349"/>
              </a:xfrm>
              <a:prstGeom prst="rect">
                <a:avLst/>
              </a:prstGeom>
              <a:sp3d/>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801278">
                  <a:lnSpc>
                    <a:spcPct val="130000"/>
                  </a:lnSpc>
                  <a:spcAft>
                    <a:spcPct val="35000"/>
                  </a:spcAft>
                  <a:defRPr/>
                </a:pPr>
                <a:r>
                  <a:rPr lang="zh-CN" altLang="en-US" sz="1600" b="1" noProof="1">
                    <a:solidFill>
                      <a:prstClr val="white"/>
                    </a:solidFill>
                    <a:latin typeface="微软雅黑" panose="020B0503020204020204" pitchFamily="34" charset="-122"/>
                    <a:ea typeface="微软雅黑" panose="020B0503020204020204" pitchFamily="34" charset="-122"/>
                  </a:rPr>
                  <a:t>实验</a:t>
                </a:r>
                <a:r>
                  <a:rPr lang="en-US" altLang="zh-CN" sz="1600" b="1" noProof="1">
                    <a:solidFill>
                      <a:prstClr val="white"/>
                    </a:solidFill>
                    <a:latin typeface="微软雅黑" panose="020B0503020204020204" pitchFamily="34" charset="-122"/>
                    <a:ea typeface="微软雅黑" panose="020B0503020204020204" pitchFamily="34" charset="-122"/>
                  </a:rPr>
                  <a:t>/</a:t>
                </a:r>
                <a:r>
                  <a:rPr lang="zh-CN" altLang="en-US" sz="1600" b="1" noProof="1">
                    <a:solidFill>
                      <a:prstClr val="white"/>
                    </a:solidFill>
                    <a:latin typeface="微软雅黑" panose="020B0503020204020204" pitchFamily="34" charset="-122"/>
                    <a:ea typeface="微软雅黑" panose="020B0503020204020204" pitchFamily="34" charset="-122"/>
                  </a:rPr>
                  <a:t>实训</a:t>
                </a:r>
              </a:p>
            </p:txBody>
          </p:sp>
          <p:sp>
            <p:nvSpPr>
              <p:cNvPr id="57" name="矩形 74"/>
              <p:cNvSpPr>
                <a:spLocks noChangeArrowheads="1"/>
              </p:cNvSpPr>
              <p:nvPr/>
            </p:nvSpPr>
            <p:spPr bwMode="auto">
              <a:xfrm>
                <a:off x="3969126" y="5832383"/>
                <a:ext cx="1999606" cy="43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789" tIns="63895" rIns="127789" bIns="63895">
                <a:spAutoFit/>
              </a:bodyPr>
              <a:lstStyle>
                <a:lvl1pPr marL="479425" indent="-479425">
                  <a:defRPr sz="2600">
                    <a:solidFill>
                      <a:schemeClr val="tx1"/>
                    </a:solidFill>
                    <a:latin typeface="Calibri" panose="020F0502020204030204" pitchFamily="34" charset="0"/>
                    <a:ea typeface="宋体" panose="02010600030101010101" pitchFamily="2" charset="-122"/>
                  </a:defRPr>
                </a:lvl1pPr>
                <a:lvl2pPr marL="742950" indent="-285750">
                  <a:defRPr sz="2600">
                    <a:solidFill>
                      <a:schemeClr val="tx1"/>
                    </a:solidFill>
                    <a:latin typeface="Calibri" panose="020F0502020204030204" pitchFamily="34" charset="0"/>
                    <a:ea typeface="宋体" panose="02010600030101010101" pitchFamily="2" charset="-122"/>
                  </a:defRPr>
                </a:lvl2pPr>
                <a:lvl3pPr marL="1143000" indent="-228600">
                  <a:defRPr sz="2600">
                    <a:solidFill>
                      <a:schemeClr val="tx1"/>
                    </a:solidFill>
                    <a:latin typeface="Calibri" panose="020F0502020204030204" pitchFamily="34" charset="0"/>
                    <a:ea typeface="宋体" panose="02010600030101010101" pitchFamily="2" charset="-122"/>
                  </a:defRPr>
                </a:lvl3pPr>
                <a:lvl4pPr marL="1600200" indent="-228600">
                  <a:defRPr sz="2600">
                    <a:solidFill>
                      <a:schemeClr val="tx1"/>
                    </a:solidFill>
                    <a:latin typeface="Calibri" panose="020F0502020204030204" pitchFamily="34" charset="0"/>
                    <a:ea typeface="宋体" panose="02010600030101010101" pitchFamily="2" charset="-122"/>
                  </a:defRPr>
                </a:lvl4pPr>
                <a:lvl5pPr marL="2057400" indent="-228600">
                  <a:defRPr sz="2600">
                    <a:solidFill>
                      <a:schemeClr val="tx1"/>
                    </a:solidFill>
                    <a:latin typeface="Calibri" panose="020F0502020204030204" pitchFamily="34" charset="0"/>
                    <a:ea typeface="宋体" panose="02010600030101010101" pitchFamily="2" charset="-122"/>
                  </a:defRPr>
                </a:lvl5pPr>
                <a:lvl6pPr marL="25146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29718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34290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38862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800" b="1" dirty="0">
                    <a:solidFill>
                      <a:srgbClr val="000000"/>
                    </a:solidFill>
                    <a:latin typeface="微软雅黑" panose="020B0503020204020204" pitchFamily="34" charset="-122"/>
                    <a:ea typeface="微软雅黑" panose="020B0503020204020204" pitchFamily="34" charset="-122"/>
                  </a:rPr>
                  <a:t>实训室设计思路</a:t>
                </a:r>
              </a:p>
            </p:txBody>
          </p:sp>
          <p:sp>
            <p:nvSpPr>
              <p:cNvPr id="58" name="矩形 30"/>
              <p:cNvSpPr>
                <a:spLocks noChangeArrowheads="1"/>
              </p:cNvSpPr>
              <p:nvPr/>
            </p:nvSpPr>
            <p:spPr bwMode="auto">
              <a:xfrm>
                <a:off x="4374696" y="6209147"/>
                <a:ext cx="3021987" cy="88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789" tIns="63895" rIns="127789" bIns="63895">
                <a:spAutoFit/>
              </a:bodyPr>
              <a:lstStyle>
                <a:lvl1pPr marL="342900" indent="-342900">
                  <a:defRPr sz="2600">
                    <a:solidFill>
                      <a:schemeClr val="tx1"/>
                    </a:solidFill>
                    <a:latin typeface="Calibri" panose="020F0502020204030204" pitchFamily="34" charset="0"/>
                    <a:ea typeface="宋体" panose="02010600030101010101" pitchFamily="2" charset="-122"/>
                  </a:defRPr>
                </a:lvl1pPr>
                <a:lvl2pPr>
                  <a:defRPr sz="2600">
                    <a:solidFill>
                      <a:schemeClr val="tx1"/>
                    </a:solidFill>
                    <a:latin typeface="Calibri" panose="020F0502020204030204" pitchFamily="34" charset="0"/>
                    <a:ea typeface="宋体" panose="02010600030101010101" pitchFamily="2" charset="-122"/>
                  </a:defRPr>
                </a:lvl2pPr>
                <a:lvl3pPr>
                  <a:defRPr sz="2600">
                    <a:solidFill>
                      <a:schemeClr val="tx1"/>
                    </a:solidFill>
                    <a:latin typeface="Calibri" panose="020F0502020204030204" pitchFamily="34" charset="0"/>
                    <a:ea typeface="宋体" panose="02010600030101010101" pitchFamily="2" charset="-122"/>
                  </a:defRPr>
                </a:lvl3pPr>
                <a:lvl4pPr>
                  <a:defRPr sz="2600">
                    <a:solidFill>
                      <a:schemeClr val="tx1"/>
                    </a:solidFill>
                    <a:latin typeface="Calibri" panose="020F0502020204030204" pitchFamily="34" charset="0"/>
                    <a:ea typeface="宋体" panose="02010600030101010101" pitchFamily="2" charset="-122"/>
                  </a:defRPr>
                </a:lvl4pPr>
                <a:lvl5pPr>
                  <a:defRPr sz="2600">
                    <a:solidFill>
                      <a:schemeClr val="tx1"/>
                    </a:solidFill>
                    <a:latin typeface="Calibri" panose="020F0502020204030204" pitchFamily="34" charset="0"/>
                    <a:ea typeface="宋体" panose="02010600030101010101" pitchFamily="2" charset="-122"/>
                  </a:defRPr>
                </a:lvl5pPr>
                <a:lvl6pPr marL="31165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35737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40309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44881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a:lnSpc>
                    <a:spcPct val="150000"/>
                  </a:lnSpc>
                  <a:buClr>
                    <a:srgbClr val="002060"/>
                  </a:buClr>
                  <a:buFont typeface="Wingdings" panose="05000000000000000000" pitchFamily="2" charset="2"/>
                  <a:buChar char="Ø"/>
                </a:pPr>
                <a:r>
                  <a:rPr lang="zh-CN" altLang="en-US" sz="1600" dirty="0" smtClean="0">
                    <a:solidFill>
                      <a:srgbClr val="000000"/>
                    </a:solidFill>
                    <a:latin typeface="微软雅黑" panose="020B0503020204020204" pitchFamily="34" charset="-122"/>
                    <a:ea typeface="微软雅黑" panose="020B0503020204020204" pitchFamily="34" charset="-122"/>
                  </a:rPr>
                  <a:t>紧贴产业</a:t>
                </a:r>
                <a:r>
                  <a:rPr lang="en-US" altLang="zh-CN" sz="1600" dirty="0" smtClean="0">
                    <a:solidFill>
                      <a:srgbClr val="000000"/>
                    </a:solidFill>
                    <a:latin typeface="微软雅黑" panose="020B0503020204020204" pitchFamily="34" charset="-122"/>
                    <a:ea typeface="微软雅黑" panose="020B0503020204020204" pitchFamily="34" charset="-122"/>
                  </a:rPr>
                  <a:t>/</a:t>
                </a:r>
                <a:r>
                  <a:rPr lang="zh-CN" altLang="en-US" sz="1600" dirty="0" smtClean="0">
                    <a:solidFill>
                      <a:srgbClr val="000000"/>
                    </a:solidFill>
                    <a:latin typeface="微软雅黑" panose="020B0503020204020204" pitchFamily="34" charset="-122"/>
                    <a:ea typeface="微软雅黑" panose="020B0503020204020204" pitchFamily="34" charset="-122"/>
                  </a:rPr>
                  <a:t>行业技术领域</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251974" indent="-251974">
                  <a:lnSpc>
                    <a:spcPct val="150000"/>
                  </a:lnSpc>
                  <a:buClr>
                    <a:srgbClr val="002060"/>
                  </a:buClr>
                  <a:buFont typeface="Wingdings" panose="05000000000000000000" pitchFamily="2" charset="2"/>
                  <a:buChar char="Ø"/>
                </a:pPr>
                <a:r>
                  <a:rPr lang="zh-CN" altLang="en-US" sz="1600" dirty="0" smtClean="0">
                    <a:solidFill>
                      <a:srgbClr val="000000"/>
                    </a:solidFill>
                    <a:latin typeface="微软雅黑" panose="020B0503020204020204" pitchFamily="34" charset="-122"/>
                    <a:ea typeface="微软雅黑" panose="020B0503020204020204" pitchFamily="34" charset="-122"/>
                  </a:rPr>
                  <a:t> 突出专业群资源共建共享</a:t>
                </a: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grpSp>
      </p:grpSp>
      <p:sp>
        <p:nvSpPr>
          <p:cNvPr id="62" name="MH_Other_5"/>
          <p:cNvSpPr>
            <a:spLocks noChangeArrowheads="1"/>
          </p:cNvSpPr>
          <p:nvPr>
            <p:custDataLst>
              <p:tags r:id="rId1"/>
            </p:custDataLst>
          </p:nvPr>
        </p:nvSpPr>
        <p:spPr bwMode="auto">
          <a:xfrm>
            <a:off x="232285" y="684628"/>
            <a:ext cx="4326797" cy="48495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5588" tIns="42794" rIns="85588" bIns="42794" anchor="ctr"/>
          <a:lstStyle/>
          <a:p>
            <a:pPr marL="0" lvl="1" defTabSz="746125">
              <a:spcBef>
                <a:spcPct val="0"/>
              </a:spcBef>
              <a:spcAft>
                <a:spcPts val="600"/>
              </a:spcAft>
            </a:pPr>
            <a:r>
              <a:rPr lang="zh-CN" altLang="en-US" sz="2400" b="1" dirty="0" smtClean="0">
                <a:solidFill>
                  <a:schemeClr val="bg1"/>
                </a:solidFill>
                <a:latin typeface="微软雅黑" pitchFamily="34" charset="-122"/>
                <a:ea typeface="微软雅黑" pitchFamily="34" charset="-122"/>
              </a:rPr>
              <a:t>（四）产教</a:t>
            </a:r>
            <a:r>
              <a:rPr lang="zh-CN" altLang="en-US" sz="2400" b="1" dirty="0">
                <a:solidFill>
                  <a:schemeClr val="bg1"/>
                </a:solidFill>
                <a:latin typeface="微软雅黑" pitchFamily="34" charset="-122"/>
                <a:ea typeface="微软雅黑" pitchFamily="34" charset="-122"/>
              </a:rPr>
              <a:t>融合</a:t>
            </a:r>
            <a:r>
              <a:rPr lang="zh-CN" altLang="en-US" sz="2400" b="1" dirty="0" smtClean="0">
                <a:solidFill>
                  <a:schemeClr val="bg1"/>
                </a:solidFill>
                <a:latin typeface="微软雅黑" pitchFamily="34" charset="-122"/>
                <a:ea typeface="微软雅黑" pitchFamily="34" charset="-122"/>
              </a:rPr>
              <a:t>共建实训基地</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2800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13</a:t>
            </a:r>
            <a:endParaRPr lang="zh-CN" altLang="en-US" sz="1600" b="1" dirty="0">
              <a:solidFill>
                <a:prstClr val="white"/>
              </a:solidFill>
            </a:endParaRPr>
          </a:p>
        </p:txBody>
      </p:sp>
      <p:cxnSp>
        <p:nvCxnSpPr>
          <p:cNvPr id="32" name="直接连接符 31"/>
          <p:cNvCxnSpPr/>
          <p:nvPr/>
        </p:nvCxnSpPr>
        <p:spPr>
          <a:xfrm>
            <a:off x="1768416" y="404813"/>
            <a:ext cx="97396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28925" y="741602"/>
            <a:ext cx="4264309" cy="400110"/>
          </a:xfrm>
          <a:prstGeom prst="rect">
            <a:avLst/>
          </a:prstGeom>
        </p:spPr>
        <p:txBody>
          <a:bodyPr wrap="none">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2.</a:t>
            </a:r>
            <a:r>
              <a:rPr lang="zh-CN" altLang="en-US" sz="2000" b="1" dirty="0" smtClean="0">
                <a:solidFill>
                  <a:srgbClr val="C00000"/>
                </a:solidFill>
                <a:latin typeface="微软雅黑" panose="020B0503020204020204" pitchFamily="34" charset="-122"/>
                <a:ea typeface="微软雅黑" panose="020B0503020204020204" pitchFamily="34" charset="-122"/>
              </a:rPr>
              <a:t>重构产教融合共建实训基地的体系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1152169" y="1775241"/>
            <a:ext cx="9595592" cy="4492501"/>
            <a:chOff x="1956433" y="315085"/>
            <a:chExt cx="10014123" cy="5838537"/>
          </a:xfrm>
        </p:grpSpPr>
        <p:grpSp>
          <p:nvGrpSpPr>
            <p:cNvPr id="111" name="组合 110"/>
            <p:cNvGrpSpPr/>
            <p:nvPr/>
          </p:nvGrpSpPr>
          <p:grpSpPr>
            <a:xfrm>
              <a:off x="2261494" y="315085"/>
              <a:ext cx="9709062" cy="3115737"/>
              <a:chOff x="1547037" y="4287917"/>
              <a:chExt cx="9709062" cy="3115737"/>
            </a:xfrm>
          </p:grpSpPr>
          <p:grpSp>
            <p:nvGrpSpPr>
              <p:cNvPr id="139" name="画布 35"/>
              <p:cNvGrpSpPr/>
              <p:nvPr/>
            </p:nvGrpSpPr>
            <p:grpSpPr>
              <a:xfrm>
                <a:off x="1547037" y="4287917"/>
                <a:ext cx="9709062" cy="3115737"/>
                <a:chOff x="54592" y="0"/>
                <a:chExt cx="5336680" cy="1712595"/>
              </a:xfrm>
            </p:grpSpPr>
            <p:sp>
              <p:nvSpPr>
                <p:cNvPr id="141" name="矩形 140"/>
                <p:cNvSpPr/>
                <p:nvPr/>
              </p:nvSpPr>
              <p:spPr>
                <a:xfrm>
                  <a:off x="116962" y="0"/>
                  <a:ext cx="5274310" cy="1712595"/>
                </a:xfrm>
                <a:prstGeom prst="rect">
                  <a:avLst/>
                </a:prstGeom>
              </p:spPr>
            </p:sp>
            <p:sp>
              <p:nvSpPr>
                <p:cNvPr id="142" name="文本框 19"/>
                <p:cNvSpPr txBox="1"/>
                <p:nvPr/>
              </p:nvSpPr>
              <p:spPr>
                <a:xfrm>
                  <a:off x="54592" y="347114"/>
                  <a:ext cx="1077216" cy="1021878"/>
                </a:xfrm>
                <a:prstGeom prst="rect">
                  <a:avLst/>
                </a:prstGeom>
                <a:noFill/>
                <a:ln w="12700">
                  <a:solidFill>
                    <a:sysClr val="window" lastClr="FFFFFF"/>
                  </a:solid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100" cap="none" spc="0" normalizeH="0" baseline="0" noProof="0">
                      <a:ln>
                        <a:noFill/>
                      </a:ln>
                      <a:solidFill>
                        <a:schemeClr val="bg1"/>
                      </a:solidFill>
                      <a:effectLst/>
                      <a:uLnTx/>
                      <a:uFillTx/>
                      <a:latin typeface="微软雅黑" pitchFamily="34" charset="-122"/>
                      <a:ea typeface="微软雅黑" pitchFamily="34" charset="-122"/>
                      <a:cs typeface="Times New Roman"/>
                    </a:rPr>
                    <a:t> </a:t>
                  </a:r>
                  <a:endParaRPr kumimoji="0" lang="zh-CN" altLang="en-US" sz="1600" b="0" i="0" u="none" strike="noStrike" kern="100" cap="none" spc="0" normalizeH="0" baseline="0" noProof="0">
                    <a:ln>
                      <a:noFill/>
                    </a:ln>
                    <a:solidFill>
                      <a:schemeClr val="bg1"/>
                    </a:solidFill>
                    <a:effectLst/>
                    <a:uLnTx/>
                    <a:uFillTx/>
                    <a:latin typeface="微软雅黑" pitchFamily="34" charset="-122"/>
                    <a:ea typeface="微软雅黑" pitchFamily="34" charset="-122"/>
                    <a:cs typeface="Times New Roman"/>
                  </a:endParaRPr>
                </a:p>
              </p:txBody>
            </p:sp>
            <p:sp>
              <p:nvSpPr>
                <p:cNvPr id="143" name="文本框 20"/>
                <p:cNvSpPr txBox="1"/>
                <p:nvPr/>
              </p:nvSpPr>
              <p:spPr>
                <a:xfrm>
                  <a:off x="166015" y="387753"/>
                  <a:ext cx="1059775" cy="473264"/>
                </a:xfrm>
                <a:prstGeom prst="rect">
                  <a:avLst/>
                </a:prstGeom>
                <a:solidFill>
                  <a:srgbClr val="0070C0"/>
                </a:solidFill>
                <a:ln w="12700">
                  <a:solidFill>
                    <a:sysClr val="window" lastClr="FFFFFF">
                      <a:lumMod val="50000"/>
                    </a:sysClr>
                  </a:solid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defRPr/>
                  </a:pPr>
                  <a:r>
                    <a:rPr lang="zh-CN" altLang="en-US" sz="1300" kern="100" dirty="0">
                      <a:solidFill>
                        <a:schemeClr val="bg1"/>
                      </a:solidFill>
                      <a:latin typeface="微软雅黑" pitchFamily="34" charset="-122"/>
                      <a:ea typeface="微软雅黑" pitchFamily="34" charset="-122"/>
                      <a:cs typeface="Times New Roman"/>
                    </a:rPr>
                    <a:t>行业认可证书</a:t>
                  </a:r>
                  <a:r>
                    <a:rPr lang="en-US" sz="1300" kern="100" dirty="0">
                      <a:solidFill>
                        <a:schemeClr val="bg1"/>
                      </a:solidFill>
                      <a:latin typeface="微软雅黑" pitchFamily="34" charset="-122"/>
                      <a:ea typeface="微软雅黑" pitchFamily="34" charset="-122"/>
                      <a:cs typeface="Times New Roman"/>
                    </a:rPr>
                    <a:t>/</a:t>
                  </a:r>
                  <a:r>
                    <a:rPr lang="zh-CN" altLang="en-US" sz="1300" kern="100" dirty="0">
                      <a:solidFill>
                        <a:schemeClr val="bg1"/>
                      </a:solidFill>
                      <a:latin typeface="微软雅黑" pitchFamily="34" charset="-122"/>
                      <a:ea typeface="微软雅黑" pitchFamily="34" charset="-122"/>
                      <a:cs typeface="Times New Roman"/>
                    </a:rPr>
                    <a:t>标准</a:t>
                  </a:r>
                </a:p>
                <a:p>
                  <a:pPr algn="ctr">
                    <a:defRPr/>
                  </a:pPr>
                  <a:r>
                    <a:rPr lang="zh-CN" altLang="en-US" sz="1300" kern="100" dirty="0">
                      <a:solidFill>
                        <a:schemeClr val="bg1"/>
                      </a:solidFill>
                      <a:latin typeface="微软雅黑" pitchFamily="34" charset="-122"/>
                      <a:ea typeface="微软雅黑" pitchFamily="34" charset="-122"/>
                      <a:cs typeface="Times New Roman"/>
                    </a:rPr>
                    <a:t>（行业企业用人要求</a:t>
                  </a:r>
                  <a:r>
                    <a:rPr kumimoji="0" lang="zh-CN" altLang="en-US" sz="1400" b="0" i="0" u="none" strike="noStrike" kern="100" cap="none" spc="0" normalizeH="0" baseline="0" noProof="0" dirty="0" smtClean="0">
                      <a:ln>
                        <a:noFill/>
                      </a:ln>
                      <a:solidFill>
                        <a:schemeClr val="bg1"/>
                      </a:solidFill>
                      <a:effectLst/>
                      <a:uLnTx/>
                      <a:uFillTx/>
                      <a:latin typeface="微软雅黑" pitchFamily="34" charset="-122"/>
                      <a:ea typeface="微软雅黑" pitchFamily="34" charset="-122"/>
                      <a:cs typeface="Times New Roman"/>
                    </a:rPr>
                    <a:t>）</a:t>
                  </a:r>
                  <a:endParaRPr kumimoji="0" lang="zh-CN" altLang="en-US" sz="1400" b="0" i="0" u="none" strike="noStrike" kern="100" cap="none" spc="0" normalizeH="0" baseline="0" noProof="0" dirty="0">
                    <a:ln>
                      <a:noFill/>
                    </a:ln>
                    <a:solidFill>
                      <a:schemeClr val="bg1"/>
                    </a:solidFill>
                    <a:effectLst/>
                    <a:uLnTx/>
                    <a:uFillTx/>
                    <a:latin typeface="微软雅黑" pitchFamily="34" charset="-122"/>
                    <a:ea typeface="微软雅黑" pitchFamily="34" charset="-122"/>
                    <a:cs typeface="Times New Roman"/>
                  </a:endParaRPr>
                </a:p>
              </p:txBody>
            </p:sp>
            <p:sp>
              <p:nvSpPr>
                <p:cNvPr id="144" name="文本框 2"/>
                <p:cNvSpPr txBox="1"/>
                <p:nvPr/>
              </p:nvSpPr>
              <p:spPr>
                <a:xfrm>
                  <a:off x="166015" y="850200"/>
                  <a:ext cx="1059776" cy="477882"/>
                </a:xfrm>
                <a:prstGeom prst="rect">
                  <a:avLst/>
                </a:prstGeom>
                <a:solidFill>
                  <a:srgbClr val="0070C0"/>
                </a:solidFill>
                <a:ln w="12700">
                  <a:solidFill>
                    <a:sysClr val="window" lastClr="FFFFFF">
                      <a:lumMod val="50000"/>
                    </a:sysClr>
                  </a:solid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defRPr/>
                  </a:pPr>
                  <a:r>
                    <a:rPr lang="zh-CN" altLang="en-US" sz="1300" kern="100" dirty="0">
                      <a:solidFill>
                        <a:schemeClr val="bg1"/>
                      </a:solidFill>
                      <a:latin typeface="微软雅黑" pitchFamily="34" charset="-122"/>
                      <a:ea typeface="微软雅黑" pitchFamily="34" charset="-122"/>
                      <a:cs typeface="Times New Roman"/>
                    </a:rPr>
                    <a:t>课程体系、内容</a:t>
                  </a:r>
                </a:p>
                <a:p>
                  <a:pPr algn="ctr">
                    <a:defRPr/>
                  </a:pPr>
                  <a:r>
                    <a:rPr lang="zh-CN" altLang="en-US" sz="1300" kern="100" dirty="0">
                      <a:solidFill>
                        <a:schemeClr val="bg1"/>
                      </a:solidFill>
                      <a:latin typeface="微软雅黑" pitchFamily="34" charset="-122"/>
                      <a:ea typeface="微软雅黑" pitchFamily="34" charset="-122"/>
                      <a:cs typeface="Times New Roman"/>
                    </a:rPr>
                    <a:t>教材案例资源</a:t>
                  </a:r>
                </a:p>
                <a:p>
                  <a:pPr algn="ctr">
                    <a:defRPr/>
                  </a:pPr>
                  <a:r>
                    <a:rPr lang="zh-CN" altLang="en-US" sz="1300" kern="100" dirty="0">
                      <a:solidFill>
                        <a:schemeClr val="bg1"/>
                      </a:solidFill>
                      <a:latin typeface="微软雅黑" pitchFamily="34" charset="-122"/>
                      <a:ea typeface="微软雅黑" pitchFamily="34" charset="-122"/>
                      <a:cs typeface="Times New Roman"/>
                    </a:rPr>
                    <a:t>（知识点、技能点）</a:t>
                  </a:r>
                </a:p>
              </p:txBody>
            </p:sp>
            <p:sp>
              <p:nvSpPr>
                <p:cNvPr id="145" name="文本框 2"/>
                <p:cNvSpPr txBox="1"/>
                <p:nvPr/>
              </p:nvSpPr>
              <p:spPr>
                <a:xfrm>
                  <a:off x="1687274" y="102357"/>
                  <a:ext cx="877729" cy="391736"/>
                </a:xfrm>
                <a:prstGeom prst="rect">
                  <a:avLst/>
                </a:prstGeom>
                <a:solidFill>
                  <a:srgbClr val="00B0F0"/>
                </a:solidFill>
                <a:ln w="12700">
                  <a:solidFill>
                    <a:sysClr val="window" lastClr="FFFFFF">
                      <a:lumMod val="50000"/>
                    </a:sysClr>
                  </a:solid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algn="ctr" fontAlgn="auto">
                    <a:spcBef>
                      <a:spcPts val="0"/>
                    </a:spcBef>
                    <a:spcAft>
                      <a:spcPts val="0"/>
                    </a:spcAft>
                    <a:buClrTx/>
                    <a:buSzTx/>
                    <a:buFontTx/>
                    <a:buNone/>
                    <a:tabLst/>
                    <a:defRPr/>
                  </a:pPr>
                  <a:r>
                    <a:rPr lang="zh-CN" altLang="en-US" sz="1300" kern="100" dirty="0">
                      <a:solidFill>
                        <a:schemeClr val="bg1"/>
                      </a:solidFill>
                      <a:latin typeface="微软雅黑" pitchFamily="34" charset="-122"/>
                      <a:ea typeface="微软雅黑" pitchFamily="34" charset="-122"/>
                      <a:cs typeface="Times New Roman"/>
                    </a:rPr>
                    <a:t>线上课程资源</a:t>
                  </a:r>
                </a:p>
                <a:p>
                  <a:pPr marR="0" lvl="0" indent="0" algn="ctr" fontAlgn="auto">
                    <a:spcBef>
                      <a:spcPts val="0"/>
                    </a:spcBef>
                    <a:spcAft>
                      <a:spcPts val="0"/>
                    </a:spcAft>
                    <a:buClrTx/>
                    <a:buSzTx/>
                    <a:buFontTx/>
                    <a:buNone/>
                    <a:tabLst/>
                    <a:defRPr/>
                  </a:pPr>
                  <a:r>
                    <a:rPr lang="zh-CN" altLang="en-US" sz="1300" kern="100" dirty="0">
                      <a:solidFill>
                        <a:schemeClr val="bg1"/>
                      </a:solidFill>
                      <a:latin typeface="微软雅黑" pitchFamily="34" charset="-122"/>
                      <a:ea typeface="微软雅黑" pitchFamily="34" charset="-122"/>
                      <a:cs typeface="Times New Roman"/>
                    </a:rPr>
                    <a:t>直播互动平台</a:t>
                  </a:r>
                </a:p>
              </p:txBody>
            </p:sp>
            <p:sp>
              <p:nvSpPr>
                <p:cNvPr id="146" name="文本框 2"/>
                <p:cNvSpPr txBox="1"/>
                <p:nvPr/>
              </p:nvSpPr>
              <p:spPr>
                <a:xfrm>
                  <a:off x="1701322" y="615102"/>
                  <a:ext cx="877022" cy="400235"/>
                </a:xfrm>
                <a:prstGeom prst="rect">
                  <a:avLst/>
                </a:prstGeom>
                <a:solidFill>
                  <a:srgbClr val="00B0F0"/>
                </a:solidFill>
                <a:ln w="12700">
                  <a:solidFill>
                    <a:sysClr val="window" lastClr="FFFFFF">
                      <a:lumMod val="50000"/>
                    </a:sysClr>
                  </a:solid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defRPr/>
                  </a:pPr>
                  <a:r>
                    <a:rPr lang="en-US" sz="1300" kern="100" dirty="0">
                      <a:solidFill>
                        <a:schemeClr val="bg1"/>
                      </a:solidFill>
                      <a:latin typeface="微软雅黑" pitchFamily="34" charset="-122"/>
                      <a:ea typeface="微软雅黑" pitchFamily="34" charset="-122"/>
                      <a:cs typeface="Times New Roman"/>
                    </a:rPr>
                    <a:t>VR</a:t>
                  </a:r>
                  <a:r>
                    <a:rPr lang="zh-CN" altLang="en-US" sz="1300" kern="100" dirty="0">
                      <a:solidFill>
                        <a:schemeClr val="bg1"/>
                      </a:solidFill>
                      <a:latin typeface="微软雅黑" pitchFamily="34" charset="-122"/>
                      <a:ea typeface="微软雅黑" pitchFamily="34" charset="-122"/>
                      <a:cs typeface="Times New Roman"/>
                    </a:rPr>
                    <a:t>预实训体系</a:t>
                  </a:r>
                </a:p>
                <a:p>
                  <a:pPr algn="ctr">
                    <a:defRPr/>
                  </a:pPr>
                  <a:r>
                    <a:rPr lang="zh-CN" altLang="en-US" sz="1300" kern="100" dirty="0">
                      <a:solidFill>
                        <a:schemeClr val="bg1"/>
                      </a:solidFill>
                      <a:latin typeface="微软雅黑" pitchFamily="34" charset="-122"/>
                      <a:ea typeface="微软雅黑" pitchFamily="34" charset="-122"/>
                      <a:cs typeface="Times New Roman"/>
                    </a:rPr>
                    <a:t>（仿真实训环节）</a:t>
                  </a:r>
                </a:p>
              </p:txBody>
            </p:sp>
            <p:sp>
              <p:nvSpPr>
                <p:cNvPr id="147" name="文本框 2"/>
                <p:cNvSpPr txBox="1"/>
                <p:nvPr/>
              </p:nvSpPr>
              <p:spPr>
                <a:xfrm>
                  <a:off x="1702802" y="1133151"/>
                  <a:ext cx="875543" cy="400050"/>
                </a:xfrm>
                <a:prstGeom prst="rect">
                  <a:avLst/>
                </a:prstGeom>
                <a:solidFill>
                  <a:srgbClr val="00B0F0"/>
                </a:solidFill>
                <a:ln w="12700">
                  <a:solidFill>
                    <a:sysClr val="window" lastClr="FFFFFF">
                      <a:lumMod val="50000"/>
                    </a:sysClr>
                  </a:solid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algn="ctr" fontAlgn="auto">
                    <a:spcBef>
                      <a:spcPts val="0"/>
                    </a:spcBef>
                    <a:spcAft>
                      <a:spcPts val="0"/>
                    </a:spcAft>
                    <a:buClrTx/>
                    <a:buSzTx/>
                    <a:buFontTx/>
                    <a:buNone/>
                    <a:tabLst/>
                    <a:defRPr/>
                  </a:pPr>
                  <a:r>
                    <a:rPr lang="zh-CN" altLang="en-US" sz="1300" kern="100" dirty="0">
                      <a:solidFill>
                        <a:schemeClr val="bg1"/>
                      </a:solidFill>
                      <a:latin typeface="微软雅黑" pitchFamily="34" charset="-122"/>
                      <a:ea typeface="微软雅黑" pitchFamily="34" charset="-122"/>
                      <a:cs typeface="Times New Roman"/>
                    </a:rPr>
                    <a:t>线下实训体系</a:t>
                  </a:r>
                </a:p>
                <a:p>
                  <a:pPr marR="0" lvl="0" indent="0" algn="ctr" fontAlgn="auto">
                    <a:spcBef>
                      <a:spcPts val="0"/>
                    </a:spcBef>
                    <a:spcAft>
                      <a:spcPts val="0"/>
                    </a:spcAft>
                    <a:buClrTx/>
                    <a:buSzTx/>
                    <a:buFontTx/>
                    <a:buNone/>
                    <a:tabLst/>
                    <a:defRPr/>
                  </a:pPr>
                  <a:r>
                    <a:rPr lang="zh-CN" altLang="en-US" sz="1300" kern="100" dirty="0">
                      <a:solidFill>
                        <a:schemeClr val="bg1"/>
                      </a:solidFill>
                      <a:latin typeface="微软雅黑" pitchFamily="34" charset="-122"/>
                      <a:ea typeface="微软雅黑" pitchFamily="34" charset="-122"/>
                      <a:cs typeface="Times New Roman"/>
                    </a:rPr>
                    <a:t>（实际操作环节）</a:t>
                  </a:r>
                </a:p>
              </p:txBody>
            </p:sp>
            <p:sp>
              <p:nvSpPr>
                <p:cNvPr id="148" name="文本框 2"/>
                <p:cNvSpPr txBox="1"/>
                <p:nvPr/>
              </p:nvSpPr>
              <p:spPr>
                <a:xfrm>
                  <a:off x="2914879" y="553383"/>
                  <a:ext cx="1160664" cy="650198"/>
                </a:xfrm>
                <a:prstGeom prst="rect">
                  <a:avLst/>
                </a:prstGeom>
                <a:solidFill>
                  <a:srgbClr val="00B050"/>
                </a:solidFill>
                <a:ln w="12700">
                  <a:solidFill>
                    <a:sysClr val="window" lastClr="FFFFFF">
                      <a:lumMod val="50000"/>
                    </a:sysClr>
                  </a:solid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sz="1300" kern="100" dirty="0">
                      <a:solidFill>
                        <a:schemeClr val="bg1"/>
                      </a:solidFill>
                      <a:latin typeface="微软雅黑" pitchFamily="34" charset="-122"/>
                      <a:ea typeface="微软雅黑" pitchFamily="34" charset="-122"/>
                      <a:cs typeface="Times New Roman"/>
                    </a:rPr>
                    <a:t>“线上</a:t>
                  </a:r>
                  <a:r>
                    <a:rPr lang="en-US" sz="1300" kern="100" dirty="0">
                      <a:solidFill>
                        <a:schemeClr val="bg1"/>
                      </a:solidFill>
                      <a:latin typeface="微软雅黑" pitchFamily="34" charset="-122"/>
                      <a:ea typeface="微软雅黑" pitchFamily="34" charset="-122"/>
                      <a:cs typeface="Times New Roman"/>
                    </a:rPr>
                    <a:t>+</a:t>
                  </a:r>
                  <a:r>
                    <a:rPr lang="zh-CN" altLang="en-US" sz="1300" kern="100" dirty="0">
                      <a:solidFill>
                        <a:schemeClr val="bg1"/>
                      </a:solidFill>
                      <a:latin typeface="微软雅黑" pitchFamily="34" charset="-122"/>
                      <a:ea typeface="微软雅黑" pitchFamily="34" charset="-122"/>
                      <a:cs typeface="Times New Roman"/>
                    </a:rPr>
                    <a:t>线下”</a:t>
                  </a:r>
                </a:p>
                <a:p>
                  <a:pPr algn="ctr" defTabSz="914400">
                    <a:defRPr/>
                  </a:pPr>
                  <a:r>
                    <a:rPr lang="zh-CN" altLang="en-US" sz="1300" kern="100" dirty="0">
                      <a:solidFill>
                        <a:schemeClr val="bg1"/>
                      </a:solidFill>
                      <a:latin typeface="微软雅黑" pitchFamily="34" charset="-122"/>
                      <a:ea typeface="微软雅黑" pitchFamily="34" charset="-122"/>
                      <a:cs typeface="Times New Roman"/>
                    </a:rPr>
                    <a:t>行业专业人才职业技能</a:t>
                  </a:r>
                  <a:r>
                    <a:rPr lang="zh-CN" altLang="en-US" sz="1300" kern="100" dirty="0" smtClean="0">
                      <a:solidFill>
                        <a:schemeClr val="bg1"/>
                      </a:solidFill>
                      <a:latin typeface="微软雅黑" pitchFamily="34" charset="-122"/>
                      <a:ea typeface="微软雅黑" pitchFamily="34" charset="-122"/>
                      <a:cs typeface="Times New Roman"/>
                    </a:rPr>
                    <a:t>培训中心</a:t>
                  </a:r>
                  <a:r>
                    <a:rPr lang="en-US" altLang="zh-CN" sz="1300" kern="100" dirty="0" smtClean="0">
                      <a:solidFill>
                        <a:schemeClr val="bg1"/>
                      </a:solidFill>
                      <a:latin typeface="微软雅黑" pitchFamily="34" charset="-122"/>
                      <a:ea typeface="微软雅黑" pitchFamily="34" charset="-122"/>
                      <a:cs typeface="Times New Roman"/>
                    </a:rPr>
                    <a:t>(</a:t>
                  </a:r>
                  <a:r>
                    <a:rPr lang="zh-CN" altLang="en-US" sz="1300" kern="100" dirty="0">
                      <a:solidFill>
                        <a:schemeClr val="bg1"/>
                      </a:solidFill>
                      <a:latin typeface="微软雅黑" pitchFamily="34" charset="-122"/>
                      <a:ea typeface="微软雅黑" pitchFamily="34" charset="-122"/>
                      <a:cs typeface="Times New Roman"/>
                    </a:rPr>
                    <a:t>智慧课堂</a:t>
                  </a:r>
                  <a:r>
                    <a:rPr lang="en-US" altLang="zh-CN" sz="1300" kern="100" dirty="0">
                      <a:solidFill>
                        <a:schemeClr val="bg1"/>
                      </a:solidFill>
                      <a:latin typeface="微软雅黑" pitchFamily="34" charset="-122"/>
                      <a:ea typeface="微软雅黑" pitchFamily="34" charset="-122"/>
                      <a:cs typeface="Times New Roman"/>
                    </a:rPr>
                    <a:t>+</a:t>
                  </a:r>
                  <a:r>
                    <a:rPr lang="zh-CN" altLang="en-US" sz="1300" kern="100" dirty="0">
                      <a:solidFill>
                        <a:schemeClr val="bg1"/>
                      </a:solidFill>
                      <a:latin typeface="微软雅黑" pitchFamily="34" charset="-122"/>
                      <a:ea typeface="微软雅黑" pitchFamily="34" charset="-122"/>
                      <a:cs typeface="Times New Roman"/>
                    </a:rPr>
                    <a:t>智慧实训室）</a:t>
                  </a:r>
                </a:p>
              </p:txBody>
            </p:sp>
            <p:cxnSp>
              <p:nvCxnSpPr>
                <p:cNvPr id="149" name="肘形连接符 148"/>
                <p:cNvCxnSpPr>
                  <a:stCxn id="145" idx="3"/>
                  <a:endCxn id="148" idx="1"/>
                </p:cNvCxnSpPr>
                <p:nvPr/>
              </p:nvCxnSpPr>
              <p:spPr>
                <a:xfrm>
                  <a:off x="2565003" y="298225"/>
                  <a:ext cx="349876" cy="580257"/>
                </a:xfrm>
                <a:prstGeom prst="bentConnector3">
                  <a:avLst/>
                </a:prstGeom>
                <a:noFill/>
                <a:ln w="12700" cap="flat" cmpd="sng" algn="ctr">
                  <a:solidFill>
                    <a:sysClr val="window" lastClr="FFFFFF">
                      <a:lumMod val="65000"/>
                    </a:sysClr>
                  </a:solidFill>
                  <a:prstDash val="solid"/>
                </a:ln>
                <a:effectLst/>
              </p:spPr>
            </p:cxnSp>
            <p:cxnSp>
              <p:nvCxnSpPr>
                <p:cNvPr id="150" name="肘形连接符 149"/>
                <p:cNvCxnSpPr>
                  <a:stCxn id="146" idx="3"/>
                  <a:endCxn id="148" idx="1"/>
                </p:cNvCxnSpPr>
                <p:nvPr/>
              </p:nvCxnSpPr>
              <p:spPr>
                <a:xfrm>
                  <a:off x="2578344" y="815220"/>
                  <a:ext cx="336535" cy="63263"/>
                </a:xfrm>
                <a:prstGeom prst="bentConnector3">
                  <a:avLst/>
                </a:prstGeom>
                <a:noFill/>
                <a:ln w="12700" cap="flat" cmpd="sng" algn="ctr">
                  <a:solidFill>
                    <a:sysClr val="window" lastClr="FFFFFF">
                      <a:lumMod val="65000"/>
                    </a:sysClr>
                  </a:solidFill>
                  <a:prstDash val="solid"/>
                </a:ln>
                <a:effectLst/>
              </p:spPr>
            </p:cxnSp>
            <p:cxnSp>
              <p:nvCxnSpPr>
                <p:cNvPr id="151" name="肘形连接符 150"/>
                <p:cNvCxnSpPr>
                  <a:stCxn id="147" idx="3"/>
                  <a:endCxn id="148" idx="1"/>
                </p:cNvCxnSpPr>
                <p:nvPr/>
              </p:nvCxnSpPr>
              <p:spPr>
                <a:xfrm flipV="1">
                  <a:off x="2578345" y="878482"/>
                  <a:ext cx="336534" cy="454694"/>
                </a:xfrm>
                <a:prstGeom prst="bentConnector3">
                  <a:avLst/>
                </a:prstGeom>
                <a:noFill/>
                <a:ln w="12700" cap="flat" cmpd="sng" algn="ctr">
                  <a:solidFill>
                    <a:sysClr val="window" lastClr="FFFFFF">
                      <a:lumMod val="65000"/>
                    </a:sysClr>
                  </a:solidFill>
                  <a:prstDash val="solid"/>
                </a:ln>
                <a:effectLst/>
              </p:spPr>
            </p:cxnSp>
            <p:cxnSp>
              <p:nvCxnSpPr>
                <p:cNvPr id="152" name="肘形连接符 151"/>
                <p:cNvCxnSpPr>
                  <a:stCxn id="142" idx="3"/>
                  <a:endCxn id="146" idx="1"/>
                </p:cNvCxnSpPr>
                <p:nvPr/>
              </p:nvCxnSpPr>
              <p:spPr>
                <a:xfrm flipV="1">
                  <a:off x="1131808" y="815220"/>
                  <a:ext cx="569514" cy="42833"/>
                </a:xfrm>
                <a:prstGeom prst="bentConnector3">
                  <a:avLst/>
                </a:prstGeom>
                <a:noFill/>
                <a:ln w="12700" cap="flat" cmpd="sng" algn="ctr">
                  <a:solidFill>
                    <a:sysClr val="window" lastClr="FFFFFF">
                      <a:lumMod val="65000"/>
                    </a:sysClr>
                  </a:solidFill>
                  <a:prstDash val="dash"/>
                  <a:headEnd type="none" w="med" len="med"/>
                  <a:tailEnd type="arrow" w="med" len="med"/>
                </a:ln>
                <a:effectLst/>
              </p:spPr>
            </p:cxnSp>
            <p:cxnSp>
              <p:nvCxnSpPr>
                <p:cNvPr id="153" name="肘形连接符 152"/>
                <p:cNvCxnSpPr>
                  <a:stCxn id="142" idx="3"/>
                  <a:endCxn id="145" idx="1"/>
                </p:cNvCxnSpPr>
                <p:nvPr/>
              </p:nvCxnSpPr>
              <p:spPr>
                <a:xfrm flipV="1">
                  <a:off x="1131808" y="298225"/>
                  <a:ext cx="555466" cy="559827"/>
                </a:xfrm>
                <a:prstGeom prst="bentConnector3">
                  <a:avLst>
                    <a:gd name="adj1" fmla="val 50000"/>
                  </a:avLst>
                </a:prstGeom>
                <a:noFill/>
                <a:ln w="12700" cap="flat" cmpd="sng" algn="ctr">
                  <a:solidFill>
                    <a:sysClr val="window" lastClr="FFFFFF">
                      <a:lumMod val="65000"/>
                    </a:sysClr>
                  </a:solidFill>
                  <a:prstDash val="dash"/>
                  <a:headEnd type="none" w="med" len="med"/>
                  <a:tailEnd type="arrow" w="med" len="med"/>
                </a:ln>
                <a:effectLst/>
              </p:spPr>
            </p:cxnSp>
            <p:cxnSp>
              <p:nvCxnSpPr>
                <p:cNvPr id="154" name="肘形连接符 153"/>
                <p:cNvCxnSpPr/>
                <p:nvPr/>
              </p:nvCxnSpPr>
              <p:spPr>
                <a:xfrm>
                  <a:off x="1225790" y="795667"/>
                  <a:ext cx="480662" cy="535838"/>
                </a:xfrm>
                <a:prstGeom prst="bentConnector3">
                  <a:avLst/>
                </a:prstGeom>
                <a:noFill/>
                <a:ln w="12700" cap="flat" cmpd="sng" algn="ctr">
                  <a:solidFill>
                    <a:sysClr val="window" lastClr="FFFFFF">
                      <a:lumMod val="65000"/>
                    </a:sysClr>
                  </a:solidFill>
                  <a:prstDash val="dash"/>
                  <a:headEnd type="none" w="med" len="med"/>
                  <a:tailEnd type="arrow" w="med" len="med"/>
                </a:ln>
                <a:effectLst/>
              </p:spPr>
            </p:cxnSp>
            <p:sp>
              <p:nvSpPr>
                <p:cNvPr id="155" name="文本框 32"/>
                <p:cNvSpPr txBox="1"/>
                <p:nvPr/>
              </p:nvSpPr>
              <p:spPr>
                <a:xfrm>
                  <a:off x="1161346" y="581815"/>
                  <a:ext cx="696043" cy="284785"/>
                </a:xfrm>
                <a:prstGeom prst="rect">
                  <a:avLst/>
                </a:prstGeom>
                <a:noFill/>
                <a:ln w="6350">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just" defTabSz="914400" eaLnBrk="1" fontAlgn="auto" latinLnBrk="0" hangingPunct="1">
                    <a:lnSpc>
                      <a:spcPts val="1000"/>
                    </a:lnSpc>
                    <a:spcBef>
                      <a:spcPts val="0"/>
                    </a:spcBef>
                    <a:spcAft>
                      <a:spcPts val="0"/>
                    </a:spcAft>
                    <a:buClrTx/>
                    <a:buSzTx/>
                    <a:buFontTx/>
                    <a:buNone/>
                    <a:tabLst/>
                    <a:defRPr/>
                  </a:pPr>
                  <a:r>
                    <a:rPr kumimoji="0" lang="zh-CN" altLang="en-US" sz="1300" b="1" i="0" u="none" strike="noStrike" kern="100" cap="none" spc="0" normalizeH="0" baseline="0" noProof="0" dirty="0">
                      <a:ln>
                        <a:noFill/>
                      </a:ln>
                      <a:effectLst/>
                      <a:uLnTx/>
                      <a:uFillTx/>
                      <a:latin typeface="微软雅黑" pitchFamily="34" charset="-122"/>
                      <a:ea typeface="微软雅黑" pitchFamily="34" charset="-122"/>
                      <a:cs typeface="Times New Roman"/>
                    </a:rPr>
                    <a:t>应用新技术</a:t>
                  </a:r>
                </a:p>
              </p:txBody>
            </p:sp>
            <p:sp>
              <p:nvSpPr>
                <p:cNvPr id="156" name="椭圆 155"/>
                <p:cNvSpPr/>
                <p:nvPr/>
              </p:nvSpPr>
              <p:spPr>
                <a:xfrm>
                  <a:off x="4233863" y="387753"/>
                  <a:ext cx="856689" cy="815828"/>
                </a:xfrm>
                <a:prstGeom prst="ellipse">
                  <a:avLst/>
                </a:prstGeom>
                <a:solidFill>
                  <a:schemeClr val="accent5"/>
                </a:solidFill>
                <a:ln w="25400" cap="flat" cmpd="sng" algn="ctr">
                  <a:solidFill>
                    <a:sysClr val="window" lastClr="FFFFFF">
                      <a:lumMod val="75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50000"/>
                    </a:lnSpc>
                    <a:spcBef>
                      <a:spcPts val="0"/>
                    </a:spcBef>
                    <a:spcAft>
                      <a:spcPts val="0"/>
                    </a:spcAft>
                    <a:buClrTx/>
                    <a:buSzTx/>
                    <a:buFontTx/>
                    <a:buNone/>
                    <a:tabLst/>
                    <a:defRPr/>
                  </a:pPr>
                  <a:r>
                    <a:rPr lang="zh-CN" altLang="en-US" sz="1400" kern="100" dirty="0">
                      <a:solidFill>
                        <a:schemeClr val="bg1"/>
                      </a:solidFill>
                      <a:latin typeface="微软雅黑" pitchFamily="34" charset="-122"/>
                      <a:ea typeface="微软雅黑" pitchFamily="34" charset="-122"/>
                      <a:cs typeface="Times New Roman"/>
                    </a:rPr>
                    <a:t>校内学生</a:t>
                  </a:r>
                </a:p>
                <a:p>
                  <a:pPr marR="0" lvl="0" indent="0" algn="ctr" defTabSz="914400" fontAlgn="auto">
                    <a:lnSpc>
                      <a:spcPct val="150000"/>
                    </a:lnSpc>
                    <a:spcBef>
                      <a:spcPts val="0"/>
                    </a:spcBef>
                    <a:spcAft>
                      <a:spcPts val="0"/>
                    </a:spcAft>
                    <a:buClrTx/>
                    <a:buSzTx/>
                    <a:buFontTx/>
                    <a:buNone/>
                    <a:tabLst/>
                    <a:defRPr/>
                  </a:pPr>
                  <a:r>
                    <a:rPr lang="zh-CN" altLang="en-US" sz="1400" kern="100" dirty="0">
                      <a:solidFill>
                        <a:schemeClr val="bg1"/>
                      </a:solidFill>
                      <a:latin typeface="微软雅黑" pitchFamily="34" charset="-122"/>
                      <a:ea typeface="微软雅黑" pitchFamily="34" charset="-122"/>
                      <a:cs typeface="Times New Roman"/>
                    </a:rPr>
                    <a:t>行业企业</a:t>
                  </a:r>
                </a:p>
                <a:p>
                  <a:pPr marR="0" lvl="0" indent="0" algn="ctr" defTabSz="914400" fontAlgn="auto">
                    <a:lnSpc>
                      <a:spcPct val="150000"/>
                    </a:lnSpc>
                    <a:spcBef>
                      <a:spcPts val="0"/>
                    </a:spcBef>
                    <a:spcAft>
                      <a:spcPts val="0"/>
                    </a:spcAft>
                    <a:buClrTx/>
                    <a:buSzTx/>
                    <a:buFontTx/>
                    <a:buNone/>
                    <a:tabLst/>
                    <a:defRPr/>
                  </a:pPr>
                  <a:r>
                    <a:rPr lang="zh-CN" altLang="en-US" sz="1400" kern="100" dirty="0">
                      <a:solidFill>
                        <a:schemeClr val="bg1"/>
                      </a:solidFill>
                      <a:latin typeface="微软雅黑" pitchFamily="34" charset="-122"/>
                      <a:ea typeface="微软雅黑" pitchFamily="34" charset="-122"/>
                      <a:cs typeface="Times New Roman"/>
                    </a:rPr>
                    <a:t>社会人群</a:t>
                  </a:r>
                </a:p>
              </p:txBody>
            </p:sp>
            <p:sp>
              <p:nvSpPr>
                <p:cNvPr id="157" name="右箭头 156"/>
                <p:cNvSpPr/>
                <p:nvPr/>
              </p:nvSpPr>
              <p:spPr>
                <a:xfrm>
                  <a:off x="4115123" y="776932"/>
                  <a:ext cx="144000" cy="111483"/>
                </a:xfrm>
                <a:prstGeom prst="rightArrow">
                  <a:avLst/>
                </a:prstGeom>
                <a:solidFill>
                  <a:sysClr val="window" lastClr="FFFFFF">
                    <a:lumMod val="75000"/>
                  </a:sysClr>
                </a:solidFill>
                <a:ln w="25400" cap="flat" cmpd="sng" algn="ctr">
                  <a:solidFill>
                    <a:sysClr val="window" lastClr="FFFFFF">
                      <a:lumMod val="75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chemeClr val="bg1"/>
                    </a:solidFill>
                    <a:effectLst/>
                    <a:uLnTx/>
                    <a:uFillTx/>
                    <a:latin typeface="微软雅黑" pitchFamily="34" charset="-122"/>
                    <a:ea typeface="微软雅黑" pitchFamily="34" charset="-122"/>
                  </a:endParaRPr>
                </a:p>
              </p:txBody>
            </p:sp>
          </p:grpSp>
          <p:sp>
            <p:nvSpPr>
              <p:cNvPr id="140" name="云形 139"/>
              <p:cNvSpPr/>
              <p:nvPr/>
            </p:nvSpPr>
            <p:spPr>
              <a:xfrm>
                <a:off x="6878532" y="4313258"/>
                <a:ext cx="1220153" cy="873569"/>
              </a:xfrm>
              <a:prstGeom prst="cloud">
                <a:avLst/>
              </a:prstGeom>
              <a:noFill/>
              <a:ln w="1905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00B0F0"/>
                    </a:solidFill>
                    <a:effectLst/>
                    <a:uLnTx/>
                    <a:uFillTx/>
                    <a:latin typeface="+mj-ea"/>
                    <a:ea typeface="+mj-ea"/>
                    <a:cs typeface="+mn-cs"/>
                  </a:rPr>
                  <a:t>云平台</a:t>
                </a:r>
                <a:endParaRPr kumimoji="0" lang="en-US" altLang="zh-CN" sz="1400" b="1" i="0" u="none" strike="noStrike" kern="0" cap="none" spc="0" normalizeH="0" baseline="0" noProof="0" dirty="0">
                  <a:ln>
                    <a:noFill/>
                  </a:ln>
                  <a:solidFill>
                    <a:srgbClr val="00B0F0"/>
                  </a:solidFill>
                  <a:effectLst/>
                  <a:uLnTx/>
                  <a:uFillTx/>
                  <a:latin typeface="+mj-ea"/>
                  <a:ea typeface="+mj-ea"/>
                  <a:cs typeface="+mn-cs"/>
                </a:endParaRPr>
              </a:p>
            </p:txBody>
          </p:sp>
        </p:grpSp>
        <p:grpSp>
          <p:nvGrpSpPr>
            <p:cNvPr id="112" name="组合 111"/>
            <p:cNvGrpSpPr/>
            <p:nvPr/>
          </p:nvGrpSpPr>
          <p:grpSpPr>
            <a:xfrm>
              <a:off x="1956433" y="3295311"/>
              <a:ext cx="9793088" cy="2858311"/>
              <a:chOff x="1956431" y="3602086"/>
              <a:chExt cx="9793088" cy="2858311"/>
            </a:xfrm>
          </p:grpSpPr>
          <p:sp>
            <p:nvSpPr>
              <p:cNvPr id="113" name="MH_Other_1"/>
              <p:cNvSpPr/>
              <p:nvPr>
                <p:custDataLst>
                  <p:tags r:id="rId1"/>
                </p:custDataLst>
              </p:nvPr>
            </p:nvSpPr>
            <p:spPr>
              <a:xfrm>
                <a:off x="1956431" y="4245715"/>
                <a:ext cx="9793088" cy="45719"/>
              </a:xfrm>
              <a:prstGeom prst="rect">
                <a:avLst/>
              </a:prstGeom>
              <a:solidFill>
                <a:srgbClr val="0070C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anchor="ctr">
                <a:normAutofit fontScale="25000" lnSpcReduction="20000"/>
              </a:bodyPr>
              <a:lstStyle/>
              <a:p>
                <a:pPr algn="ctr">
                  <a:defRPr/>
                </a:pPr>
                <a:endParaRPr lang="zh-CN" altLang="en-US"/>
              </a:p>
            </p:txBody>
          </p:sp>
          <p:sp>
            <p:nvSpPr>
              <p:cNvPr id="114" name="MH_Other_2"/>
              <p:cNvSpPr/>
              <p:nvPr>
                <p:custDataLst>
                  <p:tags r:id="rId2"/>
                </p:custDataLst>
              </p:nvPr>
            </p:nvSpPr>
            <p:spPr>
              <a:xfrm>
                <a:off x="3264941" y="4338130"/>
                <a:ext cx="123510" cy="143115"/>
              </a:xfrm>
              <a:prstGeom prst="ellipse">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200" dirty="0">
                  <a:solidFill>
                    <a:srgbClr val="FEFFFF"/>
                  </a:solidFill>
                </a:endParaRPr>
              </a:p>
            </p:txBody>
          </p:sp>
          <p:sp>
            <p:nvSpPr>
              <p:cNvPr id="115" name="MH_Other_2"/>
              <p:cNvSpPr/>
              <p:nvPr>
                <p:custDataLst>
                  <p:tags r:id="rId3"/>
                </p:custDataLst>
              </p:nvPr>
            </p:nvSpPr>
            <p:spPr>
              <a:xfrm>
                <a:off x="6650947" y="4338129"/>
                <a:ext cx="123510" cy="143115"/>
              </a:xfrm>
              <a:prstGeom prst="ellipse">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200" dirty="0">
                  <a:solidFill>
                    <a:srgbClr val="FEFFFF"/>
                  </a:solidFill>
                </a:endParaRPr>
              </a:p>
            </p:txBody>
          </p:sp>
          <p:sp>
            <p:nvSpPr>
              <p:cNvPr id="116" name="MH_Other_2"/>
              <p:cNvSpPr/>
              <p:nvPr>
                <p:custDataLst>
                  <p:tags r:id="rId4"/>
                </p:custDataLst>
              </p:nvPr>
            </p:nvSpPr>
            <p:spPr>
              <a:xfrm>
                <a:off x="10029473" y="4361441"/>
                <a:ext cx="123510" cy="143115"/>
              </a:xfrm>
              <a:prstGeom prst="ellipse">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200" dirty="0">
                  <a:solidFill>
                    <a:srgbClr val="FEFFFF"/>
                  </a:solidFill>
                </a:endParaRPr>
              </a:p>
            </p:txBody>
          </p:sp>
          <p:sp>
            <p:nvSpPr>
              <p:cNvPr id="117" name="圆角矩形 116"/>
              <p:cNvSpPr/>
              <p:nvPr/>
            </p:nvSpPr>
            <p:spPr>
              <a:xfrm>
                <a:off x="5193187" y="3603674"/>
                <a:ext cx="1670272" cy="4320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线上线下联动</a:t>
                </a:r>
                <a:endParaRPr lang="zh-CN" altLang="en-US" sz="1600" b="1" dirty="0">
                  <a:latin typeface="微软雅黑" pitchFamily="34" charset="-122"/>
                  <a:ea typeface="微软雅黑" pitchFamily="34" charset="-122"/>
                </a:endParaRPr>
              </a:p>
            </p:txBody>
          </p:sp>
          <p:sp>
            <p:nvSpPr>
              <p:cNvPr id="118" name="圆角矩形 117"/>
              <p:cNvSpPr/>
              <p:nvPr/>
            </p:nvSpPr>
            <p:spPr>
              <a:xfrm>
                <a:off x="7722294" y="3602086"/>
                <a:ext cx="1589447" cy="4320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海量数据支撑</a:t>
                </a:r>
                <a:endParaRPr lang="zh-CN" altLang="en-US" sz="1600" b="1" dirty="0">
                  <a:latin typeface="微软雅黑" pitchFamily="34" charset="-122"/>
                  <a:ea typeface="微软雅黑" pitchFamily="34" charset="-122"/>
                </a:endParaRPr>
              </a:p>
            </p:txBody>
          </p:sp>
          <p:sp>
            <p:nvSpPr>
              <p:cNvPr id="119" name="圆角矩形 118"/>
              <p:cNvSpPr/>
              <p:nvPr/>
            </p:nvSpPr>
            <p:spPr>
              <a:xfrm>
                <a:off x="9898102" y="3603674"/>
                <a:ext cx="1641621" cy="4320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开放学习环境</a:t>
                </a:r>
                <a:endParaRPr lang="zh-CN" altLang="en-US" sz="1600" b="1" dirty="0">
                  <a:latin typeface="微软雅黑" pitchFamily="34" charset="-122"/>
                  <a:ea typeface="微软雅黑" pitchFamily="34" charset="-122"/>
                </a:endParaRPr>
              </a:p>
            </p:txBody>
          </p:sp>
          <p:sp>
            <p:nvSpPr>
              <p:cNvPr id="120" name="KSO_Shape"/>
              <p:cNvSpPr/>
              <p:nvPr/>
            </p:nvSpPr>
            <p:spPr>
              <a:xfrm>
                <a:off x="2464205" y="4630529"/>
                <a:ext cx="1757074" cy="17252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anchor="ctr">
                <a:normAutofit/>
              </a:bodyPr>
              <a:lstStyle/>
              <a:p>
                <a:pPr algn="ctr">
                  <a:lnSpc>
                    <a:spcPct val="120000"/>
                  </a:lnSpc>
                </a:pPr>
                <a:endParaRPr lang="zh-CN" altLang="en-US">
                  <a:solidFill>
                    <a:schemeClr val="accent1">
                      <a:lumMod val="75000"/>
                    </a:schemeClr>
                  </a:solidFill>
                </a:endParaRPr>
              </a:p>
            </p:txBody>
          </p:sp>
          <p:sp>
            <p:nvSpPr>
              <p:cNvPr id="121" name="TextBox 120"/>
              <p:cNvSpPr txBox="1"/>
              <p:nvPr/>
            </p:nvSpPr>
            <p:spPr>
              <a:xfrm>
                <a:off x="2307098" y="4633491"/>
                <a:ext cx="2162706" cy="719986"/>
              </a:xfrm>
              <a:prstGeom prst="rect">
                <a:avLst/>
              </a:prstGeom>
              <a:noFill/>
            </p:spPr>
            <p:txBody>
              <a:bodyPr wrap="square" rtlCol="0">
                <a:spAutoFit/>
              </a:bodyPr>
              <a:lstStyle/>
              <a:p>
                <a:pPr algn="ctr"/>
                <a:r>
                  <a:rPr lang="zh-CN" altLang="en-US" sz="1400" b="1" dirty="0" smtClean="0">
                    <a:solidFill>
                      <a:srgbClr val="00B0F0"/>
                    </a:solidFill>
                    <a:latin typeface="微软雅黑" pitchFamily="34" charset="-122"/>
                    <a:ea typeface="微软雅黑" pitchFamily="34" charset="-122"/>
                  </a:rPr>
                  <a:t>一体化教学区</a:t>
                </a:r>
                <a:endParaRPr lang="en-US" altLang="zh-CN" sz="1400" b="1" dirty="0" smtClean="0">
                  <a:solidFill>
                    <a:srgbClr val="00B0F0"/>
                  </a:solidFill>
                  <a:latin typeface="微软雅黑" pitchFamily="34" charset="-122"/>
                  <a:ea typeface="微软雅黑" pitchFamily="34" charset="-122"/>
                </a:endParaRPr>
              </a:p>
              <a:p>
                <a:pPr algn="ctr"/>
                <a:r>
                  <a:rPr lang="zh-CN" altLang="en-US" sz="1400" b="1" dirty="0" smtClean="0">
                    <a:solidFill>
                      <a:srgbClr val="00B0F0"/>
                    </a:solidFill>
                    <a:latin typeface="微软雅黑" pitchFamily="34" charset="-122"/>
                    <a:ea typeface="微软雅黑" pitchFamily="34" charset="-122"/>
                  </a:rPr>
                  <a:t>（</a:t>
                </a:r>
                <a:r>
                  <a:rPr lang="en-US" altLang="zh-CN" sz="1400" b="1" dirty="0" smtClean="0">
                    <a:solidFill>
                      <a:srgbClr val="00B0F0"/>
                    </a:solidFill>
                    <a:latin typeface="微软雅黑" pitchFamily="34" charset="-122"/>
                    <a:ea typeface="微软雅黑" pitchFamily="34" charset="-122"/>
                  </a:rPr>
                  <a:t>GTA.I</a:t>
                </a:r>
                <a:r>
                  <a:rPr lang="zh-CN" altLang="en-US" sz="1400" b="1" dirty="0" smtClean="0">
                    <a:solidFill>
                      <a:srgbClr val="00B0F0"/>
                    </a:solidFill>
                    <a:latin typeface="微软雅黑" pitchFamily="34" charset="-122"/>
                    <a:ea typeface="微软雅黑" pitchFamily="34" charset="-122"/>
                  </a:rPr>
                  <a:t>智慧课堂</a:t>
                </a:r>
                <a:r>
                  <a:rPr lang="zh-CN" altLang="en-US" sz="1600" b="1" dirty="0" smtClean="0">
                    <a:solidFill>
                      <a:srgbClr val="00B0F0"/>
                    </a:solidFill>
                    <a:latin typeface="微软雅黑" pitchFamily="34" charset="-122"/>
                    <a:ea typeface="微软雅黑" pitchFamily="34" charset="-122"/>
                  </a:rPr>
                  <a:t>）</a:t>
                </a:r>
                <a:endParaRPr lang="zh-CN" altLang="en-US" sz="1600" b="1" dirty="0">
                  <a:solidFill>
                    <a:srgbClr val="00B0F0"/>
                  </a:solidFill>
                  <a:latin typeface="微软雅黑" pitchFamily="34" charset="-122"/>
                  <a:ea typeface="微软雅黑" pitchFamily="34" charset="-122"/>
                </a:endParaRPr>
              </a:p>
            </p:txBody>
          </p:sp>
          <p:sp>
            <p:nvSpPr>
              <p:cNvPr id="122" name="KSO_Shape"/>
              <p:cNvSpPr/>
              <p:nvPr/>
            </p:nvSpPr>
            <p:spPr>
              <a:xfrm>
                <a:off x="5832425" y="4630529"/>
                <a:ext cx="1752601" cy="181313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anchor="ctr">
                <a:normAutofit/>
              </a:bodyPr>
              <a:lstStyle/>
              <a:p>
                <a:pPr algn="ctr">
                  <a:lnSpc>
                    <a:spcPct val="120000"/>
                  </a:lnSpc>
                </a:pPr>
                <a:endParaRPr lang="zh-CN" altLang="en-US">
                  <a:solidFill>
                    <a:schemeClr val="accent1">
                      <a:lumMod val="75000"/>
                    </a:schemeClr>
                  </a:solidFill>
                </a:endParaRPr>
              </a:p>
            </p:txBody>
          </p:sp>
          <p:sp>
            <p:nvSpPr>
              <p:cNvPr id="123" name="KSO_Shape"/>
              <p:cNvSpPr/>
              <p:nvPr/>
            </p:nvSpPr>
            <p:spPr>
              <a:xfrm>
                <a:off x="9150326" y="4630529"/>
                <a:ext cx="1938681" cy="17252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anchor="ctr">
                <a:normAutofit/>
              </a:bodyPr>
              <a:lstStyle/>
              <a:p>
                <a:pPr algn="ctr">
                  <a:lnSpc>
                    <a:spcPct val="120000"/>
                  </a:lnSpc>
                </a:pPr>
                <a:endParaRPr lang="zh-CN" altLang="en-US">
                  <a:solidFill>
                    <a:schemeClr val="accent1">
                      <a:lumMod val="75000"/>
                    </a:schemeClr>
                  </a:solidFill>
                </a:endParaRPr>
              </a:p>
            </p:txBody>
          </p:sp>
          <p:sp>
            <p:nvSpPr>
              <p:cNvPr id="124" name="TextBox 123"/>
              <p:cNvSpPr txBox="1"/>
              <p:nvPr/>
            </p:nvSpPr>
            <p:spPr>
              <a:xfrm>
                <a:off x="2568068" y="5215304"/>
                <a:ext cx="1621139" cy="1239975"/>
              </a:xfrm>
              <a:prstGeom prst="rect">
                <a:avLst/>
              </a:prstGeom>
              <a:noFill/>
            </p:spPr>
            <p:txBody>
              <a:bodyPr wrap="square" rtlCol="0">
                <a:spAutoFit/>
              </a:bodyPr>
              <a:lstStyle/>
              <a:p>
                <a:pPr algn="ctr"/>
                <a:r>
                  <a:rPr lang="zh-CN" altLang="en-US" sz="1400" b="1" dirty="0">
                    <a:latin typeface="微软雅黑" pitchFamily="34" charset="-122"/>
                    <a:ea typeface="微软雅黑" pitchFamily="34" charset="-122"/>
                  </a:rPr>
                  <a:t>高效备课</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互动课堂</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多元评价</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智能管理</a:t>
                </a:r>
              </a:p>
            </p:txBody>
          </p:sp>
          <p:sp>
            <p:nvSpPr>
              <p:cNvPr id="125" name="TextBox 124"/>
              <p:cNvSpPr txBox="1"/>
              <p:nvPr/>
            </p:nvSpPr>
            <p:spPr>
              <a:xfrm>
                <a:off x="5693104" y="4602903"/>
                <a:ext cx="2162706" cy="679986"/>
              </a:xfrm>
              <a:prstGeom prst="rect">
                <a:avLst/>
              </a:prstGeom>
              <a:noFill/>
            </p:spPr>
            <p:txBody>
              <a:bodyPr wrap="square" rtlCol="0">
                <a:spAutoFit/>
              </a:bodyPr>
              <a:lstStyle/>
              <a:p>
                <a:pPr algn="ctr"/>
                <a:r>
                  <a:rPr lang="en-US" altLang="zh-CN" sz="1400" b="1" dirty="0">
                    <a:solidFill>
                      <a:srgbClr val="00B0F0"/>
                    </a:solidFill>
                    <a:latin typeface="微软雅黑" pitchFamily="34" charset="-122"/>
                    <a:ea typeface="微软雅黑" pitchFamily="34" charset="-122"/>
                  </a:rPr>
                  <a:t>VR</a:t>
                </a:r>
                <a:r>
                  <a:rPr lang="zh-CN" altLang="en-US" sz="1400" b="1" dirty="0">
                    <a:solidFill>
                      <a:srgbClr val="00B0F0"/>
                    </a:solidFill>
                    <a:latin typeface="微软雅黑" pitchFamily="34" charset="-122"/>
                    <a:ea typeface="微软雅黑" pitchFamily="34" charset="-122"/>
                  </a:rPr>
                  <a:t>预实验区</a:t>
                </a:r>
                <a:endParaRPr lang="en-US" altLang="zh-CN" sz="1400" b="1" dirty="0">
                  <a:solidFill>
                    <a:srgbClr val="00B0F0"/>
                  </a:solidFill>
                  <a:latin typeface="微软雅黑" pitchFamily="34" charset="-122"/>
                  <a:ea typeface="微软雅黑" pitchFamily="34" charset="-122"/>
                </a:endParaRPr>
              </a:p>
              <a:p>
                <a:pPr algn="ctr"/>
                <a:r>
                  <a:rPr lang="zh-CN" altLang="en-US" sz="1400" b="1" dirty="0">
                    <a:solidFill>
                      <a:srgbClr val="00B0F0"/>
                    </a:solidFill>
                    <a:latin typeface="微软雅黑" pitchFamily="34" charset="-122"/>
                    <a:ea typeface="微软雅黑" pitchFamily="34" charset="-122"/>
                  </a:rPr>
                  <a:t>（</a:t>
                </a:r>
                <a:r>
                  <a:rPr lang="en-US" altLang="zh-CN" sz="1400" b="1" dirty="0">
                    <a:solidFill>
                      <a:srgbClr val="00B0F0"/>
                    </a:solidFill>
                    <a:latin typeface="微软雅黑" pitchFamily="34" charset="-122"/>
                    <a:ea typeface="微软雅黑" pitchFamily="34" charset="-122"/>
                  </a:rPr>
                  <a:t>VR</a:t>
                </a:r>
                <a:r>
                  <a:rPr lang="zh-CN" altLang="en-US" sz="1400" b="1" dirty="0">
                    <a:solidFill>
                      <a:srgbClr val="00B0F0"/>
                    </a:solidFill>
                    <a:latin typeface="微软雅黑" pitchFamily="34" charset="-122"/>
                    <a:ea typeface="微软雅黑" pitchFamily="34" charset="-122"/>
                  </a:rPr>
                  <a:t>智慧实训室）</a:t>
                </a:r>
              </a:p>
            </p:txBody>
          </p:sp>
          <p:sp>
            <p:nvSpPr>
              <p:cNvPr id="126" name="TextBox 125"/>
              <p:cNvSpPr txBox="1"/>
              <p:nvPr/>
            </p:nvSpPr>
            <p:spPr>
              <a:xfrm>
                <a:off x="9009875" y="4630529"/>
                <a:ext cx="2162706" cy="679986"/>
              </a:xfrm>
              <a:prstGeom prst="rect">
                <a:avLst/>
              </a:prstGeom>
              <a:noFill/>
            </p:spPr>
            <p:txBody>
              <a:bodyPr wrap="square" rtlCol="0">
                <a:spAutoFit/>
              </a:bodyPr>
              <a:lstStyle/>
              <a:p>
                <a:pPr algn="ctr"/>
                <a:r>
                  <a:rPr lang="zh-CN" altLang="en-US" sz="1400" b="1" dirty="0">
                    <a:solidFill>
                      <a:srgbClr val="00B0F0"/>
                    </a:solidFill>
                    <a:latin typeface="微软雅黑" pitchFamily="34" charset="-122"/>
                    <a:ea typeface="微软雅黑" pitchFamily="34" charset="-122"/>
                  </a:rPr>
                  <a:t>实训操作区</a:t>
                </a:r>
                <a:endParaRPr lang="en-US" altLang="zh-CN" sz="1400" b="1" dirty="0">
                  <a:solidFill>
                    <a:srgbClr val="00B0F0"/>
                  </a:solidFill>
                  <a:latin typeface="微软雅黑" pitchFamily="34" charset="-122"/>
                  <a:ea typeface="微软雅黑" pitchFamily="34" charset="-122"/>
                </a:endParaRPr>
              </a:p>
              <a:p>
                <a:pPr algn="ctr"/>
                <a:r>
                  <a:rPr lang="zh-CN" altLang="en-US" sz="1400" b="1" dirty="0">
                    <a:solidFill>
                      <a:srgbClr val="00B0F0"/>
                    </a:solidFill>
                    <a:latin typeface="微软雅黑" pitchFamily="34" charset="-122"/>
                    <a:ea typeface="微软雅黑" pitchFamily="34" charset="-122"/>
                  </a:rPr>
                  <a:t>（智能实训室）</a:t>
                </a:r>
              </a:p>
            </p:txBody>
          </p:sp>
          <p:sp>
            <p:nvSpPr>
              <p:cNvPr id="127" name="TextBox 126"/>
              <p:cNvSpPr txBox="1"/>
              <p:nvPr/>
            </p:nvSpPr>
            <p:spPr>
              <a:xfrm>
                <a:off x="5975633" y="5220422"/>
                <a:ext cx="1621139" cy="1239975"/>
              </a:xfrm>
              <a:prstGeom prst="rect">
                <a:avLst/>
              </a:prstGeom>
              <a:noFill/>
            </p:spPr>
            <p:txBody>
              <a:bodyPr wrap="square" rtlCol="0">
                <a:spAutoFit/>
              </a:bodyPr>
              <a:lstStyle/>
              <a:p>
                <a:pPr algn="ctr"/>
                <a:r>
                  <a:rPr lang="zh-CN" altLang="en-US" sz="1400" b="1" dirty="0">
                    <a:latin typeface="微软雅黑" pitchFamily="34" charset="-122"/>
                    <a:ea typeface="微软雅黑" pitchFamily="34" charset="-122"/>
                  </a:rPr>
                  <a:t>仿真实训</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探索互动</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模拟教学</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安全高效</a:t>
                </a:r>
              </a:p>
            </p:txBody>
          </p:sp>
          <p:sp>
            <p:nvSpPr>
              <p:cNvPr id="128" name="TextBox 127"/>
              <p:cNvSpPr txBox="1"/>
              <p:nvPr/>
            </p:nvSpPr>
            <p:spPr>
              <a:xfrm>
                <a:off x="9302852" y="5176053"/>
                <a:ext cx="1621139" cy="1239975"/>
              </a:xfrm>
              <a:prstGeom prst="rect">
                <a:avLst/>
              </a:prstGeom>
              <a:noFill/>
            </p:spPr>
            <p:txBody>
              <a:bodyPr wrap="square" rtlCol="0">
                <a:spAutoFit/>
              </a:bodyPr>
              <a:lstStyle/>
              <a:p>
                <a:pPr algn="ctr"/>
                <a:r>
                  <a:rPr lang="zh-CN" altLang="en-US" sz="1400" b="1" dirty="0">
                    <a:latin typeface="微软雅黑" pitchFamily="34" charset="-122"/>
                    <a:ea typeface="微软雅黑" pitchFamily="34" charset="-122"/>
                  </a:rPr>
                  <a:t>智能实训</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高效管理</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实践考核</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个性定制</a:t>
                </a:r>
                <a:endParaRPr lang="en-US" altLang="zh-CN" sz="1400" b="1" dirty="0">
                  <a:latin typeface="微软雅黑" pitchFamily="34" charset="-122"/>
                  <a:ea typeface="微软雅黑" pitchFamily="34" charset="-122"/>
                </a:endParaRPr>
              </a:p>
            </p:txBody>
          </p:sp>
          <p:cxnSp>
            <p:nvCxnSpPr>
              <p:cNvPr id="129" name="直接连接符 128"/>
              <p:cNvCxnSpPr/>
              <p:nvPr/>
            </p:nvCxnSpPr>
            <p:spPr>
              <a:xfrm>
                <a:off x="3326696" y="4340131"/>
                <a:ext cx="0" cy="2655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6712702" y="4339836"/>
                <a:ext cx="1897" cy="26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0091227" y="4340131"/>
                <a:ext cx="3875" cy="2655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32" name="组合 131"/>
              <p:cNvGrpSpPr/>
              <p:nvPr/>
            </p:nvGrpSpPr>
            <p:grpSpPr>
              <a:xfrm>
                <a:off x="4832514" y="5059675"/>
                <a:ext cx="368424" cy="432048"/>
                <a:chOff x="863873" y="2360425"/>
                <a:chExt cx="368424" cy="432048"/>
              </a:xfrm>
            </p:grpSpPr>
            <p:sp>
              <p:nvSpPr>
                <p:cNvPr id="137" name="KSO_Shape"/>
                <p:cNvSpPr/>
                <p:nvPr/>
              </p:nvSpPr>
              <p:spPr>
                <a:xfrm>
                  <a:off x="863873" y="2360425"/>
                  <a:ext cx="216024" cy="432048"/>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a:latin typeface="微软雅黑" pitchFamily="34" charset="-122"/>
                    <a:ea typeface="微软雅黑" pitchFamily="34" charset="-122"/>
                  </a:endParaRPr>
                </a:p>
              </p:txBody>
            </p:sp>
            <p:sp>
              <p:nvSpPr>
                <p:cNvPr id="138" name="KSO_Shape"/>
                <p:cNvSpPr/>
                <p:nvPr/>
              </p:nvSpPr>
              <p:spPr>
                <a:xfrm>
                  <a:off x="1016273" y="2360425"/>
                  <a:ext cx="216024" cy="432048"/>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a:latin typeface="微软雅黑" pitchFamily="34" charset="-122"/>
                    <a:ea typeface="微软雅黑" pitchFamily="34" charset="-122"/>
                  </a:endParaRPr>
                </a:p>
              </p:txBody>
            </p:sp>
          </p:grpSp>
          <p:grpSp>
            <p:nvGrpSpPr>
              <p:cNvPr id="133" name="组合 132"/>
              <p:cNvGrpSpPr/>
              <p:nvPr/>
            </p:nvGrpSpPr>
            <p:grpSpPr>
              <a:xfrm>
                <a:off x="8250695" y="5059675"/>
                <a:ext cx="368424" cy="437782"/>
                <a:chOff x="863873" y="2353111"/>
                <a:chExt cx="368424" cy="437782"/>
              </a:xfrm>
            </p:grpSpPr>
            <p:sp>
              <p:nvSpPr>
                <p:cNvPr id="135" name="KSO_Shape"/>
                <p:cNvSpPr/>
                <p:nvPr/>
              </p:nvSpPr>
              <p:spPr>
                <a:xfrm>
                  <a:off x="863873" y="2358845"/>
                  <a:ext cx="216024" cy="432048"/>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a:latin typeface="微软雅黑" pitchFamily="34" charset="-122"/>
                    <a:ea typeface="微软雅黑" pitchFamily="34" charset="-122"/>
                  </a:endParaRPr>
                </a:p>
              </p:txBody>
            </p:sp>
            <p:sp>
              <p:nvSpPr>
                <p:cNvPr id="136" name="KSO_Shape"/>
                <p:cNvSpPr/>
                <p:nvPr/>
              </p:nvSpPr>
              <p:spPr>
                <a:xfrm>
                  <a:off x="1016273" y="2353111"/>
                  <a:ext cx="216024" cy="432048"/>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a:latin typeface="微软雅黑" pitchFamily="34" charset="-122"/>
                    <a:ea typeface="微软雅黑" pitchFamily="34" charset="-122"/>
                  </a:endParaRPr>
                </a:p>
              </p:txBody>
            </p:sp>
          </p:grpSp>
          <p:sp>
            <p:nvSpPr>
              <p:cNvPr id="134" name="圆角矩形 133"/>
              <p:cNvSpPr/>
              <p:nvPr/>
            </p:nvSpPr>
            <p:spPr>
              <a:xfrm>
                <a:off x="2454372" y="3643362"/>
                <a:ext cx="1621138" cy="4320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环境全面感知</a:t>
                </a:r>
                <a:endParaRPr lang="zh-CN" altLang="en-US" sz="1600" b="1" dirty="0">
                  <a:latin typeface="微软雅黑" pitchFamily="34" charset="-122"/>
                  <a:ea typeface="微软雅黑" pitchFamily="34" charset="-122"/>
                </a:endParaRPr>
              </a:p>
            </p:txBody>
          </p:sp>
        </p:grpSp>
      </p:grpSp>
    </p:spTree>
    <p:extLst>
      <p:ext uri="{BB962C8B-B14F-4D97-AF65-F5344CB8AC3E}">
        <p14:creationId xmlns:p14="http://schemas.microsoft.com/office/powerpoint/2010/main" val="2451864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13</a:t>
            </a:r>
            <a:endParaRPr lang="zh-CN" altLang="en-US" sz="1600" b="1" dirty="0">
              <a:solidFill>
                <a:prstClr val="white"/>
              </a:solidFill>
            </a:endParaRPr>
          </a:p>
        </p:txBody>
      </p:sp>
      <p:cxnSp>
        <p:nvCxnSpPr>
          <p:cNvPr id="32" name="直接连接符 31"/>
          <p:cNvCxnSpPr/>
          <p:nvPr/>
        </p:nvCxnSpPr>
        <p:spPr>
          <a:xfrm>
            <a:off x="1768416" y="404813"/>
            <a:ext cx="97396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6676" y="728902"/>
            <a:ext cx="4007828" cy="400110"/>
          </a:xfrm>
          <a:prstGeom prst="rect">
            <a:avLst/>
          </a:prstGeom>
        </p:spPr>
        <p:txBody>
          <a:bodyPr wrap="none">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3.</a:t>
            </a:r>
            <a:r>
              <a:rPr lang="zh-CN" altLang="en-US" sz="2000" b="1" dirty="0" smtClean="0">
                <a:solidFill>
                  <a:srgbClr val="C00000"/>
                </a:solidFill>
                <a:latin typeface="微软雅黑" panose="020B0503020204020204" pitchFamily="34" charset="-122"/>
                <a:ea typeface="微软雅黑" panose="020B0503020204020204" pitchFamily="34" charset="-122"/>
              </a:rPr>
              <a:t>探索产教融合共建基地的新途径</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508000" y="1113135"/>
            <a:ext cx="11290300" cy="879087"/>
          </a:xfrm>
          <a:prstGeom prst="rect">
            <a:avLst/>
          </a:prstGeom>
        </p:spPr>
        <p:txBody>
          <a:bodyPr wrap="square">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校企共建实训基地，共享实习资源、共创实践平台、共组研发团队，增强校内外实训基地合作能力。强化信息化高科技手段应用，提升基地面向社会的服务能力。</a:t>
            </a:r>
            <a:endParaRPr lang="zh-CN" altLang="en-US" b="1"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513" y="2222500"/>
            <a:ext cx="5172534" cy="3454400"/>
          </a:xfrm>
          <a:prstGeom prst="rect">
            <a:avLst/>
          </a:prstGeom>
        </p:spPr>
      </p:pic>
      <p:grpSp>
        <p:nvGrpSpPr>
          <p:cNvPr id="12" name="组合 11"/>
          <p:cNvGrpSpPr/>
          <p:nvPr/>
        </p:nvGrpSpPr>
        <p:grpSpPr>
          <a:xfrm>
            <a:off x="5888119" y="2190964"/>
            <a:ext cx="5839354" cy="3507545"/>
            <a:chOff x="6187508" y="2809489"/>
            <a:chExt cx="6552546" cy="4051538"/>
          </a:xfrm>
        </p:grpSpPr>
        <p:sp>
          <p:nvSpPr>
            <p:cNvPr id="13" name="矩形 12"/>
            <p:cNvSpPr/>
            <p:nvPr/>
          </p:nvSpPr>
          <p:spPr>
            <a:xfrm>
              <a:off x="6187508" y="3402912"/>
              <a:ext cx="6552546" cy="3458115"/>
            </a:xfrm>
            <a:prstGeom prst="rect">
              <a:avLst/>
            </a:prstGeom>
            <a:ln w="19050" cmpd="sng">
              <a:solidFill>
                <a:srgbClr val="C00000"/>
              </a:solidFill>
              <a:prstDash val="dashDot"/>
            </a:ln>
          </p:spPr>
          <p:txBody>
            <a:bodyPr wrap="square" lIns="132935" tIns="66468" rIns="132935" bIns="66468">
              <a:spAutoFit/>
            </a:bodyPr>
            <a:lstStyle/>
            <a:p>
              <a:pPr marL="251974" indent="-365083" algn="just">
                <a:lnSpc>
                  <a:spcPct val="150000"/>
                </a:lnSpc>
                <a:buFont typeface="Wingdings" panose="05000000000000000000" pitchFamily="2" charset="2"/>
                <a:buChar char="ü"/>
              </a:pPr>
              <a:r>
                <a:rPr lang="zh-CN" altLang="en-US" noProof="1" smtClean="0">
                  <a:latin typeface="微软雅黑" panose="020B0503020204020204" pitchFamily="34" charset="-122"/>
                  <a:ea typeface="微软雅黑" panose="020B0503020204020204" pitchFamily="34" charset="-122"/>
                </a:rPr>
                <a:t>校企共建</a:t>
              </a:r>
              <a:r>
                <a:rPr lang="en-US" altLang="zh-CN" noProof="1">
                  <a:latin typeface="微软雅黑" panose="020B0503020204020204" pitchFamily="34" charset="-122"/>
                  <a:ea typeface="微软雅黑" panose="020B0503020204020204" pitchFamily="34" charset="-122"/>
                </a:rPr>
                <a:t>VR</a:t>
              </a:r>
              <a:r>
                <a:rPr lang="zh-CN" altLang="en-US" noProof="1">
                  <a:latin typeface="微软雅黑" panose="020B0503020204020204" pitchFamily="34" charset="-122"/>
                  <a:ea typeface="微软雅黑" panose="020B0503020204020204" pitchFamily="34" charset="-122"/>
                </a:rPr>
                <a:t>实训研发中心；</a:t>
              </a:r>
              <a:endParaRPr lang="en-US" altLang="zh-CN" noProof="1">
                <a:latin typeface="微软雅黑" panose="020B0503020204020204" pitchFamily="34" charset="-122"/>
                <a:ea typeface="微软雅黑" panose="020B0503020204020204" pitchFamily="34" charset="-122"/>
              </a:endParaRPr>
            </a:p>
            <a:p>
              <a:pPr marL="366203" indent="-366203" algn="just">
                <a:lnSpc>
                  <a:spcPct val="150000"/>
                </a:lnSpc>
                <a:buFont typeface="Wingdings" panose="05000000000000000000" pitchFamily="2" charset="2"/>
                <a:buChar char="ü"/>
              </a:pPr>
              <a:r>
                <a:rPr lang="zh-CN" altLang="en-US" noProof="1" smtClean="0">
                  <a:latin typeface="微软雅黑" panose="020B0503020204020204" pitchFamily="34" charset="-122"/>
                  <a:ea typeface="微软雅黑" panose="020B0503020204020204" pitchFamily="34" charset="-122"/>
                </a:rPr>
                <a:t>共</a:t>
              </a:r>
              <a:r>
                <a:rPr lang="zh-CN" altLang="en-US" noProof="1">
                  <a:latin typeface="微软雅黑" panose="020B0503020204020204" pitchFamily="34" charset="-122"/>
                  <a:ea typeface="微软雅黑" panose="020B0503020204020204" pitchFamily="34" charset="-122"/>
                </a:rPr>
                <a:t>建集生产、教学、研</a:t>
              </a:r>
              <a:r>
                <a:rPr lang="zh-CN" altLang="en-US" noProof="1" smtClean="0">
                  <a:latin typeface="微软雅黑" panose="020B0503020204020204" pitchFamily="34" charset="-122"/>
                  <a:ea typeface="微软雅黑" panose="020B0503020204020204" pitchFamily="34" charset="-122"/>
                </a:rPr>
                <a:t>发一体化的</a:t>
              </a:r>
              <a:r>
                <a:rPr lang="zh-CN" altLang="en-US" noProof="1">
                  <a:latin typeface="微软雅黑" panose="020B0503020204020204" pitchFamily="34" charset="-122"/>
                  <a:ea typeface="微软雅黑" panose="020B0503020204020204" pitchFamily="34" charset="-122"/>
                </a:rPr>
                <a:t>综合</a:t>
              </a:r>
              <a:r>
                <a:rPr lang="zh-CN" altLang="en-US" noProof="1" smtClean="0">
                  <a:latin typeface="微软雅黑" panose="020B0503020204020204" pitchFamily="34" charset="-122"/>
                  <a:ea typeface="微软雅黑" panose="020B0503020204020204" pitchFamily="34" charset="-122"/>
                </a:rPr>
                <a:t>性实</a:t>
              </a:r>
              <a:r>
                <a:rPr lang="zh-CN" altLang="en-US" noProof="1">
                  <a:latin typeface="微软雅黑" panose="020B0503020204020204" pitchFamily="34" charset="-122"/>
                  <a:ea typeface="微软雅黑" panose="020B0503020204020204" pitchFamily="34" charset="-122"/>
                </a:rPr>
                <a:t>训基地；</a:t>
              </a:r>
              <a:endParaRPr lang="en-US" altLang="zh-CN" noProof="1">
                <a:latin typeface="微软雅黑" panose="020B0503020204020204" pitchFamily="34" charset="-122"/>
                <a:ea typeface="微软雅黑" panose="020B0503020204020204" pitchFamily="34" charset="-122"/>
              </a:endParaRPr>
            </a:p>
            <a:p>
              <a:pPr marL="366203" indent="-366203" algn="just">
                <a:lnSpc>
                  <a:spcPct val="150000"/>
                </a:lnSpc>
                <a:buFont typeface="Wingdings" panose="05000000000000000000" pitchFamily="2" charset="2"/>
                <a:buChar char="ü"/>
              </a:pPr>
              <a:r>
                <a:rPr lang="zh-CN" altLang="en-US" noProof="1">
                  <a:latin typeface="微软雅黑" panose="020B0503020204020204" pitchFamily="34" charset="-122"/>
                  <a:ea typeface="微软雅黑" panose="020B0503020204020204" pitchFamily="34" charset="-122"/>
                </a:rPr>
                <a:t>实施入厂办学、引厂进校、前店后校等合作；</a:t>
              </a:r>
              <a:endParaRPr lang="en-US" altLang="zh-CN" noProof="1">
                <a:latin typeface="微软雅黑" panose="020B0503020204020204" pitchFamily="34" charset="-122"/>
                <a:ea typeface="微软雅黑" panose="020B0503020204020204" pitchFamily="34" charset="-122"/>
              </a:endParaRPr>
            </a:p>
            <a:p>
              <a:pPr marL="366203" indent="-366203" algn="just">
                <a:lnSpc>
                  <a:spcPct val="150000"/>
                </a:lnSpc>
                <a:buFont typeface="Wingdings" panose="05000000000000000000" pitchFamily="2" charset="2"/>
                <a:buChar char="ü"/>
              </a:pPr>
              <a:r>
                <a:rPr lang="zh-CN" altLang="en-US" noProof="1">
                  <a:latin typeface="微软雅黑" panose="020B0503020204020204" pitchFamily="34" charset="-122"/>
                  <a:ea typeface="微软雅黑" panose="020B0503020204020204" pitchFamily="34" charset="-122"/>
                </a:rPr>
                <a:t>校企共建研发团队，解决企业工艺、学校教研难题，形成成果转化；</a:t>
              </a:r>
              <a:endParaRPr lang="en-US" altLang="zh-CN" noProof="1">
                <a:latin typeface="微软雅黑" panose="020B0503020204020204" pitchFamily="34" charset="-122"/>
                <a:ea typeface="微软雅黑" panose="020B0503020204020204" pitchFamily="34" charset="-122"/>
              </a:endParaRPr>
            </a:p>
            <a:p>
              <a:pPr marL="366203" indent="-366203" algn="just">
                <a:lnSpc>
                  <a:spcPct val="150000"/>
                </a:lnSpc>
                <a:buFont typeface="Wingdings" panose="05000000000000000000" pitchFamily="2" charset="2"/>
                <a:buChar char="ü"/>
              </a:pPr>
              <a:r>
                <a:rPr lang="zh-CN" altLang="en-US" noProof="1" smtClean="0">
                  <a:latin typeface="微软雅黑" panose="020B0503020204020204" pitchFamily="34" charset="-122"/>
                  <a:ea typeface="微软雅黑" panose="020B0503020204020204" pitchFamily="34" charset="-122"/>
                </a:rPr>
                <a:t>校企共建</a:t>
              </a:r>
              <a:r>
                <a:rPr lang="zh-CN" altLang="en-US" noProof="1">
                  <a:latin typeface="微软雅黑" panose="020B0503020204020204" pitchFamily="34" charset="-122"/>
                  <a:ea typeface="微软雅黑" panose="020B0503020204020204" pitchFamily="34" charset="-122"/>
                </a:rPr>
                <a:t>创新创业教育实践平台或基地；</a:t>
              </a:r>
              <a:endParaRPr lang="en-US" altLang="zh-CN" noProof="1">
                <a:latin typeface="微软雅黑" panose="020B0503020204020204" pitchFamily="34" charset="-122"/>
                <a:ea typeface="微软雅黑" panose="020B0503020204020204" pitchFamily="34" charset="-122"/>
              </a:endParaRPr>
            </a:p>
            <a:p>
              <a:pPr marL="366203" indent="-366203" algn="just">
                <a:lnSpc>
                  <a:spcPct val="150000"/>
                </a:lnSpc>
                <a:buFont typeface="Wingdings" panose="05000000000000000000" pitchFamily="2" charset="2"/>
                <a:buChar char="ü"/>
              </a:pPr>
              <a:r>
                <a:rPr lang="zh-CN" altLang="en-US" noProof="1" smtClean="0">
                  <a:latin typeface="微软雅黑" panose="020B0503020204020204" pitchFamily="34" charset="-122"/>
                  <a:ea typeface="微软雅黑" panose="020B0503020204020204" pitchFamily="34" charset="-122"/>
                </a:rPr>
                <a:t>校企共同</a:t>
              </a:r>
              <a:r>
                <a:rPr lang="zh-CN" altLang="en-US" noProof="1">
                  <a:latin typeface="微软雅黑" panose="020B0503020204020204" pitchFamily="34" charset="-122"/>
                  <a:ea typeface="微软雅黑" panose="020B0503020204020204" pitchFamily="34" charset="-122"/>
                </a:rPr>
                <a:t>开发实训培养方案、实训课程体系</a:t>
              </a:r>
              <a:r>
                <a:rPr lang="zh-CN" altLang="en-US" noProof="1" smtClean="0">
                  <a:latin typeface="微软雅黑" panose="020B0503020204020204" pitchFamily="34" charset="-122"/>
                  <a:ea typeface="微软雅黑" panose="020B0503020204020204" pitchFamily="34" charset="-122"/>
                </a:rPr>
                <a:t>；</a:t>
              </a:r>
              <a:endParaRPr lang="en-US" altLang="zh-CN" noProof="1">
                <a:latin typeface="微软雅黑" panose="020B0503020204020204" pitchFamily="34" charset="-122"/>
                <a:ea typeface="微软雅黑" panose="020B0503020204020204" pitchFamily="34" charset="-122"/>
              </a:endParaRPr>
            </a:p>
          </p:txBody>
        </p:sp>
        <p:sp>
          <p:nvSpPr>
            <p:cNvPr id="14" name="TextBox 1"/>
            <p:cNvSpPr txBox="1"/>
            <p:nvPr/>
          </p:nvSpPr>
          <p:spPr>
            <a:xfrm>
              <a:off x="7005954" y="2809489"/>
              <a:ext cx="3513408" cy="510564"/>
            </a:xfrm>
            <a:prstGeom prst="rect">
              <a:avLst/>
            </a:prstGeom>
            <a:solidFill>
              <a:schemeClr val="accent5">
                <a:lumMod val="50000"/>
                <a:alpha val="79999"/>
              </a:schemeClr>
            </a:solidFill>
            <a:ln w="19050" cmpd="sng">
              <a:solidFill>
                <a:srgbClr val="C00000"/>
              </a:solidFill>
              <a:miter lim="800000"/>
            </a:ln>
          </p:spPr>
          <p:txBody>
            <a:bodyPr wrap="square" lIns="132935" tIns="66468" rIns="132935" bIns="66468">
              <a:spAutoFit/>
            </a:bodyPr>
            <a:lstStyle>
              <a:defPPr>
                <a:defRPr lang="zh-CN"/>
              </a:defPPr>
              <a:lvl1pPr algn="ctr">
                <a:defRPr sz="1600" b="1">
                  <a:solidFill>
                    <a:srgbClr val="FFFFFF"/>
                  </a:solidFill>
                  <a:latin typeface="微软雅黑" panose="020B0503020204020204" pitchFamily="34" charset="-122"/>
                  <a:ea typeface="微软雅黑" panose="020B0503020204020204" pitchFamily="34" charset="-122"/>
                </a:defRPr>
              </a:lvl1pPr>
            </a:lstStyle>
            <a:p>
              <a:r>
                <a:rPr lang="zh-CN" altLang="en-US" sz="2000" dirty="0" smtClean="0"/>
                <a:t>产教融合，共建共享</a:t>
              </a:r>
              <a:endParaRPr lang="zh-CN" altLang="en-US" sz="2000" dirty="0"/>
            </a:p>
          </p:txBody>
        </p:sp>
      </p:grpSp>
    </p:spTree>
    <p:extLst>
      <p:ext uri="{BB962C8B-B14F-4D97-AF65-F5344CB8AC3E}">
        <p14:creationId xmlns:p14="http://schemas.microsoft.com/office/powerpoint/2010/main" val="322800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13</a:t>
            </a:r>
            <a:endParaRPr lang="zh-CN" altLang="en-US" sz="1600" b="1" dirty="0">
              <a:solidFill>
                <a:prstClr val="white"/>
              </a:solidFill>
            </a:endParaRPr>
          </a:p>
        </p:txBody>
      </p:sp>
      <p:cxnSp>
        <p:nvCxnSpPr>
          <p:cNvPr id="32" name="直接连接符 31"/>
          <p:cNvCxnSpPr/>
          <p:nvPr/>
        </p:nvCxnSpPr>
        <p:spPr>
          <a:xfrm>
            <a:off x="1768416" y="404813"/>
            <a:ext cx="97396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6676" y="728902"/>
            <a:ext cx="3344185" cy="400110"/>
          </a:xfrm>
          <a:prstGeom prst="rect">
            <a:avLst/>
          </a:prstGeom>
        </p:spPr>
        <p:txBody>
          <a:bodyPr wrap="none">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4.</a:t>
            </a:r>
            <a:r>
              <a:rPr lang="zh-CN" altLang="en-US" sz="2000" b="1" dirty="0" smtClean="0">
                <a:solidFill>
                  <a:srgbClr val="C00000"/>
                </a:solidFill>
                <a:latin typeface="微软雅黑" panose="020B0503020204020204" pitchFamily="34" charset="-122"/>
                <a:ea typeface="微软雅黑" panose="020B0503020204020204" pitchFamily="34" charset="-122"/>
              </a:rPr>
              <a:t>共建</a:t>
            </a:r>
            <a:r>
              <a:rPr lang="en-US" altLang="zh-CN" sz="2000" b="1" dirty="0" smtClean="0">
                <a:solidFill>
                  <a:srgbClr val="C00000"/>
                </a:solidFill>
                <a:latin typeface="微软雅黑" panose="020B0503020204020204" pitchFamily="34" charset="-122"/>
                <a:ea typeface="微软雅黑" panose="020B0503020204020204" pitchFamily="34" charset="-122"/>
              </a:rPr>
              <a:t>VR</a:t>
            </a:r>
            <a:r>
              <a:rPr lang="zh-CN" altLang="en-US" sz="2000" b="1" dirty="0" smtClean="0">
                <a:solidFill>
                  <a:srgbClr val="C00000"/>
                </a:solidFill>
                <a:latin typeface="微软雅黑" panose="020B0503020204020204" pitchFamily="34" charset="-122"/>
                <a:ea typeface="微软雅黑" panose="020B0503020204020204" pitchFamily="34" charset="-122"/>
              </a:rPr>
              <a:t>虚拟仿真实训中心</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705942" y="1808215"/>
            <a:ext cx="11130457" cy="4318133"/>
            <a:chOff x="705942" y="1808215"/>
            <a:chExt cx="11130457" cy="4318133"/>
          </a:xfrm>
        </p:grpSpPr>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942" y="1808215"/>
              <a:ext cx="8052549" cy="384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a:spLocks noChangeArrowheads="1"/>
            </p:cNvSpPr>
            <p:nvPr/>
          </p:nvSpPr>
          <p:spPr bwMode="auto">
            <a:xfrm>
              <a:off x="3392239" y="5766340"/>
              <a:ext cx="2774741" cy="360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2684" tIns="56343" rIns="112684" bIns="56343">
              <a:spAutoFit/>
            </a:bodyPr>
            <a:lstStyle>
              <a:lvl1pPr marL="479425" indent="-479425">
                <a:defRPr sz="2600">
                  <a:solidFill>
                    <a:schemeClr val="tx1"/>
                  </a:solidFill>
                  <a:latin typeface="Calibri" panose="020F0502020204030204" pitchFamily="34" charset="0"/>
                  <a:ea typeface="宋体" panose="02010600030101010101" pitchFamily="2" charset="-122"/>
                </a:defRPr>
              </a:lvl1pPr>
              <a:lvl2pPr>
                <a:defRPr sz="2600">
                  <a:solidFill>
                    <a:schemeClr val="tx1"/>
                  </a:solidFill>
                  <a:latin typeface="Calibri" panose="020F0502020204030204" pitchFamily="34" charset="0"/>
                  <a:ea typeface="宋体" panose="02010600030101010101" pitchFamily="2" charset="-122"/>
                </a:defRPr>
              </a:lvl2pPr>
              <a:lvl3pPr>
                <a:defRPr sz="2600">
                  <a:solidFill>
                    <a:schemeClr val="tx1"/>
                  </a:solidFill>
                  <a:latin typeface="Calibri" panose="020F0502020204030204" pitchFamily="34" charset="0"/>
                  <a:ea typeface="宋体" panose="02010600030101010101" pitchFamily="2" charset="-122"/>
                </a:defRPr>
              </a:lvl3pPr>
              <a:lvl4pPr>
                <a:defRPr sz="2600">
                  <a:solidFill>
                    <a:schemeClr val="tx1"/>
                  </a:solidFill>
                  <a:latin typeface="Calibri" panose="020F0502020204030204" pitchFamily="34" charset="0"/>
                  <a:ea typeface="宋体" panose="02010600030101010101" pitchFamily="2" charset="-122"/>
                </a:defRPr>
              </a:lvl4pPr>
              <a:lvl5pPr>
                <a:defRPr sz="2600">
                  <a:solidFill>
                    <a:schemeClr val="tx1"/>
                  </a:solidFill>
                  <a:latin typeface="Calibri" panose="020F0502020204030204" pitchFamily="34" charset="0"/>
                  <a:ea typeface="宋体" panose="02010600030101010101" pitchFamily="2" charset="-122"/>
                </a:defRPr>
              </a:lvl5pPr>
              <a:lvl6pPr marL="31165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35737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40309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44881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algn="ctr">
                <a:spcBef>
                  <a:spcPct val="20000"/>
                </a:spcBef>
              </a:pPr>
              <a:r>
                <a:rPr lang="en-US" altLang="zh-CN" sz="1600" b="1" dirty="0" smtClean="0">
                  <a:solidFill>
                    <a:srgbClr val="000000"/>
                  </a:solidFill>
                  <a:latin typeface="微软雅黑" panose="020B0503020204020204" pitchFamily="34" charset="-122"/>
                  <a:ea typeface="微软雅黑" panose="020B0503020204020204" pitchFamily="34" charset="-122"/>
                </a:rPr>
                <a:t>VR</a:t>
              </a:r>
              <a:r>
                <a:rPr lang="zh-CN" altLang="en-US" sz="1600" b="1" dirty="0" smtClean="0">
                  <a:solidFill>
                    <a:srgbClr val="000000"/>
                  </a:solidFill>
                  <a:latin typeface="微软雅黑" panose="020B0503020204020204" pitchFamily="34" charset="-122"/>
                  <a:ea typeface="微软雅黑" panose="020B0503020204020204" pitchFamily="34" charset="-122"/>
                </a:rPr>
                <a:t>虚拟仿真应</a:t>
              </a:r>
              <a:r>
                <a:rPr lang="zh-CN" altLang="en-US" sz="1600" b="1" dirty="0">
                  <a:solidFill>
                    <a:srgbClr val="000000"/>
                  </a:solidFill>
                  <a:latin typeface="微软雅黑" panose="020B0503020204020204" pitchFamily="34" charset="-122"/>
                  <a:ea typeface="微软雅黑" panose="020B0503020204020204" pitchFamily="34" charset="-122"/>
                </a:rPr>
                <a:t>用中心效果图</a:t>
              </a:r>
            </a:p>
          </p:txBody>
        </p:sp>
        <p:sp>
          <p:nvSpPr>
            <p:cNvPr id="12" name="矩形 11"/>
            <p:cNvSpPr/>
            <p:nvPr/>
          </p:nvSpPr>
          <p:spPr>
            <a:xfrm>
              <a:off x="8799485" y="4165962"/>
              <a:ext cx="2924212" cy="739049"/>
            </a:xfrm>
            <a:prstGeom prst="rect">
              <a:avLst/>
            </a:prstGeom>
          </p:spPr>
          <p:txBody>
            <a:bodyPr lIns="117222" tIns="58611" rIns="117222" bIns="58611">
              <a:spAutoFit/>
            </a:bodyPr>
            <a:lstStyle/>
            <a:p>
              <a:pPr>
                <a:spcBef>
                  <a:spcPts val="529"/>
                </a:spcBef>
                <a:spcAft>
                  <a:spcPts val="529"/>
                </a:spcAft>
              </a:pPr>
              <a:r>
                <a:rPr lang="zh-CN" altLang="en-US" sz="1600" b="1" noProof="1" smtClean="0">
                  <a:latin typeface="微软雅黑" panose="020B0503020204020204" pitchFamily="34" charset="-122"/>
                  <a:ea typeface="微软雅黑" panose="020B0503020204020204" pitchFamily="34" charset="-122"/>
                </a:rPr>
                <a:t>配套软件（如新能源汽车）：</a:t>
              </a:r>
              <a:endParaRPr lang="en-US" altLang="zh-CN" sz="1600" b="1" noProof="1">
                <a:latin typeface="微软雅黑" panose="020B0503020204020204" pitchFamily="34" charset="-122"/>
                <a:ea typeface="微软雅黑" panose="020B0503020204020204" pitchFamily="34" charset="-122"/>
              </a:endParaRPr>
            </a:p>
            <a:p>
              <a:pPr marL="317488" indent="-366203">
                <a:spcBef>
                  <a:spcPts val="529"/>
                </a:spcBef>
                <a:spcAft>
                  <a:spcPts val="529"/>
                </a:spcAft>
                <a:buFont typeface="Wingdings" panose="05000000000000000000" pitchFamily="2" charset="2"/>
                <a:buChar char="p"/>
              </a:pPr>
              <a:r>
                <a:rPr lang="zh-CN" altLang="en-US" sz="1600" noProof="1" smtClean="0">
                  <a:latin typeface="微软雅黑" panose="020B0503020204020204" pitchFamily="34" charset="-122"/>
                  <a:ea typeface="微软雅黑" panose="020B0503020204020204" pitchFamily="34" charset="-122"/>
                </a:rPr>
                <a:t>专业</a:t>
              </a:r>
              <a:r>
                <a:rPr lang="en-US" altLang="zh-CN" sz="1600" noProof="1" smtClean="0">
                  <a:latin typeface="微软雅黑" panose="020B0503020204020204" pitchFamily="34" charset="-122"/>
                  <a:ea typeface="微软雅黑" panose="020B0503020204020204" pitchFamily="34" charset="-122"/>
                </a:rPr>
                <a:t>VR</a:t>
              </a:r>
              <a:r>
                <a:rPr lang="zh-CN" altLang="en-US" sz="1600" noProof="1">
                  <a:latin typeface="微软雅黑" panose="020B0503020204020204" pitchFamily="34" charset="-122"/>
                  <a:ea typeface="微软雅黑" panose="020B0503020204020204" pitchFamily="34" charset="-122"/>
                </a:rPr>
                <a:t>实训系</a:t>
              </a:r>
              <a:r>
                <a:rPr lang="zh-CN" altLang="en-US" sz="1600" noProof="1" smtClean="0">
                  <a:latin typeface="微软雅黑" panose="020B0503020204020204" pitchFamily="34" charset="-122"/>
                  <a:ea typeface="微软雅黑" panose="020B0503020204020204" pitchFamily="34" charset="-122"/>
                </a:rPr>
                <a:t>统</a:t>
              </a:r>
              <a:endParaRPr lang="en-US" altLang="zh-CN" sz="1600" noProof="1">
                <a:latin typeface="微软雅黑" panose="020B0503020204020204" pitchFamily="34" charset="-122"/>
                <a:ea typeface="微软雅黑" panose="020B0503020204020204" pitchFamily="34" charset="-122"/>
              </a:endParaRPr>
            </a:p>
          </p:txBody>
        </p:sp>
        <p:grpSp>
          <p:nvGrpSpPr>
            <p:cNvPr id="13" name="组合 3"/>
            <p:cNvGrpSpPr/>
            <p:nvPr/>
          </p:nvGrpSpPr>
          <p:grpSpPr bwMode="auto">
            <a:xfrm>
              <a:off x="8801100" y="1830481"/>
              <a:ext cx="3035299" cy="1324450"/>
              <a:chOff x="9946548" y="3301949"/>
              <a:chExt cx="3407376" cy="1530050"/>
            </a:xfrm>
          </p:grpSpPr>
          <p:sp>
            <p:nvSpPr>
              <p:cNvPr id="14" name="矩形 30"/>
              <p:cNvSpPr>
                <a:spLocks noChangeArrowheads="1"/>
              </p:cNvSpPr>
              <p:nvPr/>
            </p:nvSpPr>
            <p:spPr bwMode="auto">
              <a:xfrm>
                <a:off x="9946548" y="3829600"/>
                <a:ext cx="3407376" cy="100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789" tIns="63895" rIns="127789" bIns="63895">
                <a:spAutoFit/>
              </a:bodyPr>
              <a:lstStyle>
                <a:lvl1pPr marL="342900" indent="-342900">
                  <a:defRPr sz="2600">
                    <a:solidFill>
                      <a:schemeClr val="tx1"/>
                    </a:solidFill>
                    <a:latin typeface="Calibri" panose="020F0502020204030204" pitchFamily="34" charset="0"/>
                    <a:ea typeface="宋体" panose="02010600030101010101" pitchFamily="2" charset="-122"/>
                  </a:defRPr>
                </a:lvl1pPr>
                <a:lvl2pPr>
                  <a:defRPr sz="2600">
                    <a:solidFill>
                      <a:schemeClr val="tx1"/>
                    </a:solidFill>
                    <a:latin typeface="Calibri" panose="020F0502020204030204" pitchFamily="34" charset="0"/>
                    <a:ea typeface="宋体" panose="02010600030101010101" pitchFamily="2" charset="-122"/>
                  </a:defRPr>
                </a:lvl2pPr>
                <a:lvl3pPr>
                  <a:defRPr sz="2600">
                    <a:solidFill>
                      <a:schemeClr val="tx1"/>
                    </a:solidFill>
                    <a:latin typeface="Calibri" panose="020F0502020204030204" pitchFamily="34" charset="0"/>
                    <a:ea typeface="宋体" panose="02010600030101010101" pitchFamily="2" charset="-122"/>
                  </a:defRPr>
                </a:lvl3pPr>
                <a:lvl4pPr>
                  <a:defRPr sz="2600">
                    <a:solidFill>
                      <a:schemeClr val="tx1"/>
                    </a:solidFill>
                    <a:latin typeface="Calibri" panose="020F0502020204030204" pitchFamily="34" charset="0"/>
                    <a:ea typeface="宋体" panose="02010600030101010101" pitchFamily="2" charset="-122"/>
                  </a:defRPr>
                </a:lvl4pPr>
                <a:lvl5pPr>
                  <a:defRPr sz="2600">
                    <a:solidFill>
                      <a:schemeClr val="tx1"/>
                    </a:solidFill>
                    <a:latin typeface="Calibri" panose="020F0502020204030204" pitchFamily="34" charset="0"/>
                    <a:ea typeface="宋体" panose="02010600030101010101" pitchFamily="2" charset="-122"/>
                  </a:defRPr>
                </a:lvl5pPr>
                <a:lvl6pPr marL="31165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35737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40309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44881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a:lnSpc>
                    <a:spcPct val="150000"/>
                  </a:lnSpc>
                  <a:buClr>
                    <a:srgbClr val="002060"/>
                  </a:buClr>
                  <a:buFont typeface="Wingdings" panose="05000000000000000000" pitchFamily="2" charset="2"/>
                  <a:buChar char="Ø"/>
                </a:pPr>
                <a:r>
                  <a:rPr lang="zh-CN" altLang="en-US" sz="1600" dirty="0" smtClean="0">
                    <a:solidFill>
                      <a:srgbClr val="000000"/>
                    </a:solidFill>
                    <a:latin typeface="微软雅黑" panose="020B0503020204020204" pitchFamily="34" charset="-122"/>
                    <a:ea typeface="微软雅黑" panose="020B0503020204020204" pitchFamily="34" charset="-122"/>
                  </a:rPr>
                  <a:t>紧贴产业行业技术领域</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251974" indent="-251974">
                  <a:lnSpc>
                    <a:spcPct val="150000"/>
                  </a:lnSpc>
                  <a:buClr>
                    <a:srgbClr val="002060"/>
                  </a:buClr>
                  <a:buFont typeface="Wingdings" panose="05000000000000000000" pitchFamily="2" charset="2"/>
                  <a:buChar char="Ø"/>
                </a:pPr>
                <a:r>
                  <a:rPr lang="zh-CN" altLang="en-US" sz="1600" dirty="0" smtClean="0">
                    <a:solidFill>
                      <a:srgbClr val="000000"/>
                    </a:solidFill>
                    <a:latin typeface="微软雅黑" panose="020B0503020204020204" pitchFamily="34" charset="-122"/>
                    <a:ea typeface="微软雅黑" panose="020B0503020204020204" pitchFamily="34" charset="-122"/>
                  </a:rPr>
                  <a:t> 专业群多专业资源共建共享</a:t>
                </a: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grpSp>
            <p:nvGrpSpPr>
              <p:cNvPr id="15" name="组合 31"/>
              <p:cNvGrpSpPr/>
              <p:nvPr/>
            </p:nvGrpSpPr>
            <p:grpSpPr bwMode="auto">
              <a:xfrm>
                <a:off x="10079374" y="3301949"/>
                <a:ext cx="2665285" cy="437887"/>
                <a:chOff x="9797744" y="3045424"/>
                <a:chExt cx="2665285" cy="437887"/>
              </a:xfrm>
            </p:grpSpPr>
            <p:sp>
              <p:nvSpPr>
                <p:cNvPr id="16" name="五边形 32"/>
                <p:cNvSpPr>
                  <a:spLocks noChangeArrowheads="1"/>
                </p:cNvSpPr>
                <p:nvPr/>
              </p:nvSpPr>
              <p:spPr bwMode="auto">
                <a:xfrm>
                  <a:off x="9869779" y="3056215"/>
                  <a:ext cx="1224488" cy="426664"/>
                </a:xfrm>
                <a:prstGeom prst="homePlate">
                  <a:avLst>
                    <a:gd name="adj" fmla="val 50000"/>
                  </a:avLst>
                </a:prstGeom>
                <a:solidFill>
                  <a:srgbClr val="0094C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7" name="文本框 34"/>
                <p:cNvSpPr txBox="1">
                  <a:spLocks noChangeArrowheads="1"/>
                </p:cNvSpPr>
                <p:nvPr/>
              </p:nvSpPr>
              <p:spPr bwMode="auto">
                <a:xfrm>
                  <a:off x="9797744" y="3056646"/>
                  <a:ext cx="1260503" cy="426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solidFill>
                        <a:schemeClr val="bg1"/>
                      </a:solidFill>
                      <a:latin typeface="Arial" panose="020B0604020202020204" pitchFamily="34" charset="0"/>
                    </a:rPr>
                    <a:t>适应</a:t>
                  </a:r>
                  <a:r>
                    <a:rPr lang="zh-CN" altLang="en-US" b="1" dirty="0" smtClean="0">
                      <a:solidFill>
                        <a:schemeClr val="bg1"/>
                      </a:solidFill>
                      <a:latin typeface="Arial" panose="020B0604020202020204" pitchFamily="34" charset="0"/>
                    </a:rPr>
                    <a:t>性</a:t>
                  </a:r>
                  <a:endParaRPr lang="zh-CN" altLang="en-US" b="1" dirty="0">
                    <a:solidFill>
                      <a:schemeClr val="bg1"/>
                    </a:solidFill>
                    <a:latin typeface="Arial" panose="020B0604020202020204" pitchFamily="34" charset="0"/>
                  </a:endParaRPr>
                </a:p>
              </p:txBody>
            </p:sp>
            <p:grpSp>
              <p:nvGrpSpPr>
                <p:cNvPr id="18" name="组合 33"/>
                <p:cNvGrpSpPr/>
                <p:nvPr/>
              </p:nvGrpSpPr>
              <p:grpSpPr bwMode="auto">
                <a:xfrm>
                  <a:off x="11130492" y="3045424"/>
                  <a:ext cx="1332537" cy="437887"/>
                  <a:chOff x="11272885" y="3045424"/>
                  <a:chExt cx="1332537" cy="437887"/>
                </a:xfrm>
              </p:grpSpPr>
              <p:sp>
                <p:nvSpPr>
                  <p:cNvPr id="19" name="五边形 35"/>
                  <p:cNvSpPr>
                    <a:spLocks noChangeArrowheads="1"/>
                  </p:cNvSpPr>
                  <p:nvPr/>
                </p:nvSpPr>
                <p:spPr bwMode="auto">
                  <a:xfrm rot="10800000">
                    <a:off x="11272885" y="3045424"/>
                    <a:ext cx="1260502" cy="426665"/>
                  </a:xfrm>
                  <a:prstGeom prst="homePlate">
                    <a:avLst>
                      <a:gd name="adj" fmla="val 49993"/>
                    </a:avLst>
                  </a:prstGeom>
                  <a:solidFill>
                    <a:srgbClr val="399AB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文本框 36"/>
                  <p:cNvSpPr txBox="1">
                    <a:spLocks noChangeArrowheads="1"/>
                  </p:cNvSpPr>
                  <p:nvPr/>
                </p:nvSpPr>
                <p:spPr bwMode="auto">
                  <a:xfrm>
                    <a:off x="11344920" y="3056646"/>
                    <a:ext cx="1260502" cy="426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solidFill>
                          <a:schemeClr val="bg1"/>
                        </a:solidFill>
                        <a:latin typeface="Arial" panose="020B0604020202020204" pitchFamily="34" charset="0"/>
                      </a:rPr>
                      <a:t>共享性</a:t>
                    </a:r>
                  </a:p>
                </p:txBody>
              </p:sp>
            </p:grpSp>
          </p:grpSp>
        </p:grpSp>
      </p:grpSp>
      <p:sp>
        <p:nvSpPr>
          <p:cNvPr id="22" name="矩形 21"/>
          <p:cNvSpPr/>
          <p:nvPr/>
        </p:nvSpPr>
        <p:spPr>
          <a:xfrm>
            <a:off x="802946" y="4546382"/>
            <a:ext cx="1699605" cy="1097082"/>
          </a:xfrm>
          <a:prstGeom prst="rect">
            <a:avLst/>
          </a:prstGeom>
        </p:spPr>
        <p:txBody>
          <a:bodyPr wrap="square" lIns="80632" tIns="40316" rIns="80632" bIns="40316">
            <a:spAutoFit/>
          </a:bodyPr>
          <a:lstStyle/>
          <a:p>
            <a:pPr lvl="0">
              <a:lnSpc>
                <a:spcPct val="150000"/>
              </a:lnSpc>
              <a:buClr>
                <a:srgbClr val="002060"/>
              </a:buClr>
              <a:buFont typeface="Wingdings" panose="05000000000000000000" pitchFamily="2" charset="2"/>
              <a:buChar char="ü"/>
            </a:pPr>
            <a:r>
              <a:rPr lang="zh-CN" altLang="en-US" sz="1100" dirty="0" smtClean="0">
                <a:solidFill>
                  <a:srgbClr val="000000"/>
                </a:solidFill>
                <a:latin typeface="微软雅黑" panose="020B0503020204020204" pitchFamily="34" charset="-122"/>
                <a:ea typeface="微软雅黑" panose="020B0503020204020204" pitchFamily="34" charset="-122"/>
              </a:rPr>
              <a:t> 互动</a:t>
            </a:r>
            <a:r>
              <a:rPr lang="zh-CN" altLang="en-US" sz="1100" dirty="0">
                <a:solidFill>
                  <a:srgbClr val="000000"/>
                </a:solidFill>
                <a:latin typeface="微软雅黑" panose="020B0503020204020204" pitchFamily="34" charset="-122"/>
                <a:ea typeface="微软雅黑" panose="020B0503020204020204" pitchFamily="34" charset="-122"/>
              </a:rPr>
              <a:t>大屏</a:t>
            </a:r>
            <a:endParaRPr lang="en-US" altLang="zh-CN" sz="1100" dirty="0">
              <a:solidFill>
                <a:srgbClr val="000000"/>
              </a:solidFill>
              <a:latin typeface="微软雅黑" panose="020B0503020204020204" pitchFamily="34" charset="-122"/>
              <a:ea typeface="微软雅黑" panose="020B0503020204020204" pitchFamily="34" charset="-122"/>
            </a:endParaRPr>
          </a:p>
          <a:p>
            <a:pPr lvl="0">
              <a:lnSpc>
                <a:spcPct val="150000"/>
              </a:lnSpc>
              <a:buClr>
                <a:srgbClr val="002060"/>
              </a:buClr>
              <a:buFont typeface="Wingdings" panose="05000000000000000000" pitchFamily="2" charset="2"/>
              <a:buChar char="ü"/>
            </a:pPr>
            <a:r>
              <a:rPr lang="zh-CN" altLang="en-US" sz="1100" dirty="0" smtClean="0">
                <a:solidFill>
                  <a:srgbClr val="000000"/>
                </a:solidFill>
                <a:latin typeface="微软雅黑" panose="020B0503020204020204" pitchFamily="34" charset="-122"/>
                <a:ea typeface="微软雅黑" panose="020B0503020204020204" pitchFamily="34" charset="-122"/>
              </a:rPr>
              <a:t> 直播</a:t>
            </a:r>
            <a:r>
              <a:rPr lang="zh-CN" altLang="en-US" sz="1100" dirty="0">
                <a:solidFill>
                  <a:srgbClr val="000000"/>
                </a:solidFill>
                <a:latin typeface="微软雅黑" panose="020B0503020204020204" pitchFamily="34" charset="-122"/>
                <a:ea typeface="微软雅黑" panose="020B0503020204020204" pitchFamily="34" charset="-122"/>
              </a:rPr>
              <a:t>录播</a:t>
            </a:r>
            <a:endParaRPr lang="en-US" altLang="zh-CN" sz="1100" dirty="0">
              <a:solidFill>
                <a:srgbClr val="000000"/>
              </a:solidFill>
              <a:latin typeface="微软雅黑" panose="020B0503020204020204" pitchFamily="34" charset="-122"/>
              <a:ea typeface="微软雅黑" panose="020B0503020204020204" pitchFamily="34" charset="-122"/>
            </a:endParaRPr>
          </a:p>
          <a:p>
            <a:pPr lvl="0">
              <a:lnSpc>
                <a:spcPct val="150000"/>
              </a:lnSpc>
              <a:buClr>
                <a:srgbClr val="002060"/>
              </a:buClr>
              <a:buFont typeface="Wingdings" panose="05000000000000000000" pitchFamily="2" charset="2"/>
              <a:buChar char="ü"/>
            </a:pPr>
            <a:r>
              <a:rPr lang="en-US" altLang="zh-CN" sz="1100" dirty="0" smtClean="0">
                <a:solidFill>
                  <a:srgbClr val="000000"/>
                </a:solidFill>
                <a:latin typeface="微软雅黑" panose="020B0503020204020204" pitchFamily="34" charset="-122"/>
                <a:ea typeface="微软雅黑" panose="020B0503020204020204" pitchFamily="34" charset="-122"/>
              </a:rPr>
              <a:t> VR</a:t>
            </a:r>
            <a:r>
              <a:rPr lang="zh-CN" altLang="en-US" sz="1100" dirty="0">
                <a:solidFill>
                  <a:srgbClr val="000000"/>
                </a:solidFill>
                <a:latin typeface="微软雅黑" panose="020B0503020204020204" pitchFamily="34" charset="-122"/>
                <a:ea typeface="微软雅黑" panose="020B0503020204020204" pitchFamily="34" charset="-122"/>
              </a:rPr>
              <a:t>技术</a:t>
            </a:r>
            <a:endParaRPr lang="en-US" altLang="zh-CN" sz="1100" dirty="0">
              <a:solidFill>
                <a:srgbClr val="000000"/>
              </a:solidFill>
              <a:latin typeface="微软雅黑" panose="020B0503020204020204" pitchFamily="34" charset="-122"/>
              <a:ea typeface="微软雅黑" panose="020B0503020204020204" pitchFamily="34" charset="-122"/>
            </a:endParaRPr>
          </a:p>
          <a:p>
            <a:pPr lvl="0">
              <a:lnSpc>
                <a:spcPct val="150000"/>
              </a:lnSpc>
              <a:buClr>
                <a:srgbClr val="002060"/>
              </a:buClr>
              <a:buFont typeface="Wingdings" panose="05000000000000000000" pitchFamily="2" charset="2"/>
              <a:buChar char="ü"/>
            </a:pPr>
            <a:r>
              <a:rPr lang="en-US" altLang="zh-CN" sz="1100" dirty="0" smtClean="0">
                <a:solidFill>
                  <a:srgbClr val="000000"/>
                </a:solidFill>
                <a:latin typeface="微软雅黑" panose="020B0503020204020204" pitchFamily="34" charset="-122"/>
                <a:ea typeface="微软雅黑" panose="020B0503020204020204" pitchFamily="34" charset="-122"/>
              </a:rPr>
              <a:t> O2O</a:t>
            </a:r>
            <a:r>
              <a:rPr lang="zh-CN" altLang="en-US" sz="1100" dirty="0">
                <a:solidFill>
                  <a:srgbClr val="000000"/>
                </a:solidFill>
                <a:latin typeface="微软雅黑" panose="020B0503020204020204" pitchFamily="34" charset="-122"/>
                <a:ea typeface="微软雅黑" panose="020B0503020204020204" pitchFamily="34" charset="-122"/>
              </a:rPr>
              <a:t>教学平台等</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800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13</a:t>
            </a:r>
            <a:endParaRPr lang="zh-CN" altLang="en-US" sz="1600" b="1" dirty="0">
              <a:solidFill>
                <a:prstClr val="white"/>
              </a:solidFill>
            </a:endParaRPr>
          </a:p>
        </p:txBody>
      </p:sp>
      <p:cxnSp>
        <p:nvCxnSpPr>
          <p:cNvPr id="32" name="直接连接符 31"/>
          <p:cNvCxnSpPr/>
          <p:nvPr/>
        </p:nvCxnSpPr>
        <p:spPr>
          <a:xfrm>
            <a:off x="1768416" y="404813"/>
            <a:ext cx="97396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28925" y="745423"/>
            <a:ext cx="3751348" cy="400110"/>
          </a:xfrm>
          <a:prstGeom prst="rect">
            <a:avLst/>
          </a:prstGeom>
        </p:spPr>
        <p:txBody>
          <a:bodyPr wrap="none">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5.</a:t>
            </a:r>
            <a:r>
              <a:rPr lang="zh-CN" altLang="en-US" sz="2000" b="1" dirty="0" smtClean="0">
                <a:solidFill>
                  <a:srgbClr val="C00000"/>
                </a:solidFill>
                <a:latin typeface="微软雅黑" panose="020B0503020204020204" pitchFamily="34" charset="-122"/>
                <a:ea typeface="微软雅黑" panose="020B0503020204020204" pitchFamily="34" charset="-122"/>
              </a:rPr>
              <a:t>强化实训提升学生就业竞争力</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nvGrpSpPr>
          <p:cNvPr id="24" name="组合 82"/>
          <p:cNvGrpSpPr>
            <a:grpSpLocks noChangeAspect="1"/>
          </p:cNvGrpSpPr>
          <p:nvPr/>
        </p:nvGrpSpPr>
        <p:grpSpPr>
          <a:xfrm>
            <a:off x="1898243" y="1824745"/>
            <a:ext cx="7880649" cy="2769099"/>
            <a:chOff x="398360" y="2549651"/>
            <a:chExt cx="7146512" cy="2468765"/>
          </a:xfrm>
        </p:grpSpPr>
        <p:sp>
          <p:nvSpPr>
            <p:cNvPr id="25" name="TextBox 24"/>
            <p:cNvSpPr txBox="1"/>
            <p:nvPr/>
          </p:nvSpPr>
          <p:spPr>
            <a:xfrm>
              <a:off x="484821" y="3536681"/>
              <a:ext cx="1412440" cy="148173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7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满足实践教学</a:t>
              </a:r>
              <a:endParaRPr kumimoji="0" lang="en-US" altLang="zh-CN" sz="17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7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提供顶岗实习专业认证培训</a:t>
              </a:r>
              <a:endParaRPr kumimoji="0" lang="en-US" altLang="zh-CN" sz="17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50000"/>
                </a:lnSpc>
                <a:spcBef>
                  <a:spcPts val="0"/>
                </a:spcBef>
                <a:spcAft>
                  <a:spcPts val="0"/>
                </a:spcAft>
                <a:buClrTx/>
                <a:buSzTx/>
                <a:buFontTx/>
                <a:buNone/>
                <a:tabLst/>
                <a:defRPr/>
              </a:pPr>
              <a:r>
                <a:rPr kumimoji="0" lang="en-US" altLang="zh-CN" sz="17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a:t>
              </a:r>
              <a:endParaRPr kumimoji="0" lang="zh-CN" altLang="en-US" sz="17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6" name="TextBox 25"/>
            <p:cNvSpPr txBox="1"/>
            <p:nvPr/>
          </p:nvSpPr>
          <p:spPr>
            <a:xfrm>
              <a:off x="4146495" y="3494146"/>
              <a:ext cx="1560560" cy="1481735"/>
            </a:xfrm>
            <a:prstGeom prst="rect">
              <a:avLst/>
            </a:prstGeom>
            <a:noFill/>
          </p:spPr>
          <p:txBody>
            <a:bodyPr wrap="square" rtlCol="0">
              <a:spAutoFit/>
            </a:bodyPr>
            <a:lstStyle/>
            <a:p>
              <a:pPr marR="0" lvl="0" indent="0" algn="just" fontAlgn="auto">
                <a:lnSpc>
                  <a:spcPct val="150000"/>
                </a:lnSpc>
                <a:spcBef>
                  <a:spcPts val="0"/>
                </a:spcBef>
                <a:spcAft>
                  <a:spcPts val="0"/>
                </a:spcAft>
                <a:buClrTx/>
                <a:buSzTx/>
                <a:buFontTx/>
                <a:buNone/>
                <a:tabLst/>
                <a:defRPr/>
              </a:pPr>
              <a:r>
                <a:rPr lang="zh-CN" altLang="en-US" sz="1700" kern="0" dirty="0">
                  <a:solidFill>
                    <a:sysClr val="windowText" lastClr="000000"/>
                  </a:solidFill>
                  <a:latin typeface="微软雅黑" pitchFamily="34" charset="-122"/>
                  <a:ea typeface="微软雅黑" pitchFamily="34" charset="-122"/>
                </a:rPr>
                <a:t>职业技能大赛</a:t>
              </a:r>
              <a:endParaRPr lang="en-US" altLang="zh-CN" sz="1700" kern="0" dirty="0">
                <a:solidFill>
                  <a:sysClr val="windowText" lastClr="000000"/>
                </a:solidFill>
                <a:latin typeface="微软雅黑" pitchFamily="34" charset="-122"/>
                <a:ea typeface="微软雅黑" pitchFamily="34" charset="-122"/>
              </a:endParaRPr>
            </a:p>
            <a:p>
              <a:pPr marR="0" lvl="0" indent="0" algn="just" fontAlgn="auto">
                <a:lnSpc>
                  <a:spcPct val="150000"/>
                </a:lnSpc>
                <a:spcBef>
                  <a:spcPts val="0"/>
                </a:spcBef>
                <a:spcAft>
                  <a:spcPts val="0"/>
                </a:spcAft>
                <a:buClrTx/>
                <a:buSzTx/>
                <a:buFontTx/>
                <a:buNone/>
                <a:tabLst/>
                <a:defRPr/>
              </a:pPr>
              <a:r>
                <a:rPr lang="zh-CN" altLang="en-US" sz="1700" kern="0" dirty="0" smtClean="0">
                  <a:solidFill>
                    <a:sysClr val="windowText" lastClr="000000"/>
                  </a:solidFill>
                  <a:latin typeface="微软雅黑" pitchFamily="34" charset="-122"/>
                  <a:ea typeface="微软雅黑" pitchFamily="34" charset="-122"/>
                </a:rPr>
                <a:t>课余创新实践</a:t>
              </a:r>
              <a:endParaRPr lang="en-US" altLang="zh-CN" sz="1700" kern="0" dirty="0">
                <a:solidFill>
                  <a:sysClr val="windowText" lastClr="000000"/>
                </a:solidFill>
                <a:latin typeface="微软雅黑" pitchFamily="34" charset="-122"/>
                <a:ea typeface="微软雅黑" pitchFamily="34" charset="-122"/>
              </a:endParaRPr>
            </a:p>
            <a:p>
              <a:pPr marR="0" lvl="0" indent="0" algn="just" fontAlgn="auto">
                <a:lnSpc>
                  <a:spcPct val="150000"/>
                </a:lnSpc>
                <a:spcBef>
                  <a:spcPts val="0"/>
                </a:spcBef>
                <a:spcAft>
                  <a:spcPts val="0"/>
                </a:spcAft>
                <a:buClrTx/>
                <a:buSzTx/>
                <a:buFontTx/>
                <a:buNone/>
                <a:tabLst/>
                <a:defRPr/>
              </a:pPr>
              <a:r>
                <a:rPr lang="zh-CN" altLang="en-US" sz="1700" kern="0" dirty="0" smtClean="0">
                  <a:solidFill>
                    <a:sysClr val="windowText" lastClr="000000"/>
                  </a:solidFill>
                  <a:latin typeface="微软雅黑" pitchFamily="34" charset="-122"/>
                  <a:ea typeface="微软雅黑" pitchFamily="34" charset="-122"/>
                </a:rPr>
                <a:t>技术专利开发</a:t>
              </a:r>
              <a:endParaRPr lang="en-US" altLang="zh-CN" sz="1700" kern="0" dirty="0">
                <a:solidFill>
                  <a:sysClr val="windowText" lastClr="000000"/>
                </a:solidFill>
                <a:latin typeface="微软雅黑" pitchFamily="34" charset="-122"/>
                <a:ea typeface="微软雅黑" pitchFamily="34" charset="-122"/>
              </a:endParaRPr>
            </a:p>
            <a:p>
              <a:pPr algn="just">
                <a:lnSpc>
                  <a:spcPct val="150000"/>
                </a:lnSpc>
                <a:defRPr/>
              </a:pPr>
              <a:r>
                <a:rPr lang="en-US" altLang="zh-CN" sz="1700" kern="0" dirty="0">
                  <a:solidFill>
                    <a:sysClr val="windowText" lastClr="000000"/>
                  </a:solidFill>
                  <a:latin typeface="微软雅黑" pitchFamily="34" charset="-122"/>
                  <a:ea typeface="微软雅黑" pitchFamily="34" charset="-122"/>
                </a:rPr>
                <a:t>……</a:t>
              </a:r>
              <a:endParaRPr lang="zh-CN" altLang="en-US" sz="1700" kern="0" dirty="0">
                <a:solidFill>
                  <a:sysClr val="windowText" lastClr="000000"/>
                </a:solidFill>
                <a:latin typeface="微软雅黑" pitchFamily="34" charset="-122"/>
                <a:ea typeface="微软雅黑" pitchFamily="34" charset="-122"/>
              </a:endParaRPr>
            </a:p>
          </p:txBody>
        </p:sp>
        <p:sp>
          <p:nvSpPr>
            <p:cNvPr id="29" name="TextBox 28"/>
            <p:cNvSpPr txBox="1"/>
            <p:nvPr/>
          </p:nvSpPr>
          <p:spPr>
            <a:xfrm>
              <a:off x="5903574" y="3470324"/>
              <a:ext cx="1465594" cy="1481735"/>
            </a:xfrm>
            <a:prstGeom prst="rect">
              <a:avLst/>
            </a:prstGeom>
            <a:noFill/>
          </p:spPr>
          <p:txBody>
            <a:bodyPr wrap="square" rtlCol="0">
              <a:spAutoFit/>
            </a:bodyPr>
            <a:lstStyle/>
            <a:p>
              <a:pPr marR="0" lvl="0" indent="0" fontAlgn="auto">
                <a:lnSpc>
                  <a:spcPct val="150000"/>
                </a:lnSpc>
                <a:spcBef>
                  <a:spcPts val="0"/>
                </a:spcBef>
                <a:spcAft>
                  <a:spcPts val="0"/>
                </a:spcAft>
                <a:buClrTx/>
                <a:buSzTx/>
                <a:buFontTx/>
                <a:buNone/>
                <a:tabLst/>
                <a:defRPr/>
              </a:pPr>
              <a:r>
                <a:rPr lang="zh-CN" altLang="en-US" sz="1700" kern="0" dirty="0" smtClean="0">
                  <a:solidFill>
                    <a:sysClr val="windowText" lastClr="000000"/>
                  </a:solidFill>
                  <a:latin typeface="微软雅黑" pitchFamily="34" charset="-122"/>
                  <a:ea typeface="微软雅黑" pitchFamily="34" charset="-122"/>
                </a:rPr>
                <a:t>承担就业实习</a:t>
              </a:r>
              <a:endParaRPr lang="en-US" altLang="zh-CN" sz="1700" kern="0" dirty="0">
                <a:solidFill>
                  <a:sysClr val="windowText" lastClr="000000"/>
                </a:solidFill>
                <a:latin typeface="微软雅黑" pitchFamily="34" charset="-122"/>
                <a:ea typeface="微软雅黑" pitchFamily="34" charset="-122"/>
              </a:endParaRPr>
            </a:p>
            <a:p>
              <a:pPr marR="0" lvl="0" indent="0" fontAlgn="auto">
                <a:lnSpc>
                  <a:spcPct val="150000"/>
                </a:lnSpc>
                <a:spcBef>
                  <a:spcPts val="0"/>
                </a:spcBef>
                <a:spcAft>
                  <a:spcPts val="0"/>
                </a:spcAft>
                <a:buClrTx/>
                <a:buSzTx/>
                <a:buFontTx/>
                <a:buNone/>
                <a:tabLst/>
                <a:defRPr/>
              </a:pPr>
              <a:r>
                <a:rPr lang="zh-CN" altLang="en-US" sz="1700" kern="0" dirty="0" smtClean="0">
                  <a:solidFill>
                    <a:sysClr val="windowText" lastClr="000000"/>
                  </a:solidFill>
                  <a:latin typeface="微软雅黑" pitchFamily="34" charset="-122"/>
                  <a:ea typeface="微软雅黑" pitchFamily="34" charset="-122"/>
                </a:rPr>
                <a:t>满足就业培训</a:t>
              </a:r>
              <a:endParaRPr lang="en-US" altLang="zh-CN" sz="1700" kern="0" dirty="0" smtClean="0">
                <a:solidFill>
                  <a:sysClr val="windowText" lastClr="000000"/>
                </a:solidFill>
                <a:latin typeface="微软雅黑" pitchFamily="34" charset="-122"/>
                <a:ea typeface="微软雅黑" pitchFamily="34" charset="-122"/>
              </a:endParaRPr>
            </a:p>
            <a:p>
              <a:pPr marR="0" lvl="0" indent="0" fontAlgn="auto">
                <a:lnSpc>
                  <a:spcPct val="150000"/>
                </a:lnSpc>
                <a:spcBef>
                  <a:spcPts val="0"/>
                </a:spcBef>
                <a:spcAft>
                  <a:spcPts val="0"/>
                </a:spcAft>
                <a:buClrTx/>
                <a:buSzTx/>
                <a:buFontTx/>
                <a:buNone/>
                <a:tabLst/>
                <a:defRPr/>
              </a:pPr>
              <a:r>
                <a:rPr lang="zh-CN" altLang="en-US" sz="1700" kern="0" dirty="0" smtClean="0">
                  <a:solidFill>
                    <a:sysClr val="windowText" lastClr="000000"/>
                  </a:solidFill>
                  <a:latin typeface="微软雅黑" pitchFamily="34" charset="-122"/>
                  <a:ea typeface="微软雅黑" pitchFamily="34" charset="-122"/>
                </a:rPr>
                <a:t>创新创业实践</a:t>
              </a:r>
              <a:endParaRPr lang="en-US" altLang="zh-CN" sz="1700" kern="0" dirty="0" smtClean="0">
                <a:solidFill>
                  <a:sysClr val="windowText" lastClr="000000"/>
                </a:solidFill>
                <a:latin typeface="微软雅黑" pitchFamily="34" charset="-122"/>
                <a:ea typeface="微软雅黑" pitchFamily="34" charset="-122"/>
              </a:endParaRPr>
            </a:p>
            <a:p>
              <a:pPr>
                <a:lnSpc>
                  <a:spcPct val="150000"/>
                </a:lnSpc>
                <a:defRPr/>
              </a:pPr>
              <a:r>
                <a:rPr lang="en-US" altLang="zh-CN" sz="1700" kern="0" dirty="0" smtClean="0">
                  <a:solidFill>
                    <a:sysClr val="windowText" lastClr="000000"/>
                  </a:solidFill>
                  <a:latin typeface="微软雅黑" pitchFamily="34" charset="-122"/>
                  <a:ea typeface="微软雅黑" pitchFamily="34" charset="-122"/>
                </a:rPr>
                <a:t>……</a:t>
              </a:r>
              <a:endParaRPr lang="zh-CN" altLang="en-US" sz="1700" kern="0" dirty="0">
                <a:solidFill>
                  <a:sysClr val="windowText" lastClr="000000"/>
                </a:solidFill>
                <a:latin typeface="微软雅黑" pitchFamily="34" charset="-122"/>
                <a:ea typeface="微软雅黑" pitchFamily="34" charset="-122"/>
              </a:endParaRPr>
            </a:p>
          </p:txBody>
        </p:sp>
        <p:cxnSp>
          <p:nvCxnSpPr>
            <p:cNvPr id="31" name="直接连接符 30"/>
            <p:cNvCxnSpPr/>
            <p:nvPr/>
          </p:nvCxnSpPr>
          <p:spPr>
            <a:xfrm>
              <a:off x="2118239" y="2851118"/>
              <a:ext cx="0" cy="1827124"/>
            </a:xfrm>
            <a:prstGeom prst="line">
              <a:avLst/>
            </a:prstGeom>
            <a:noFill/>
            <a:ln w="28575" cap="flat" cmpd="sng" algn="ctr">
              <a:solidFill>
                <a:sysClr val="window" lastClr="FFFFFF">
                  <a:lumMod val="75000"/>
                </a:sysClr>
              </a:solidFill>
              <a:prstDash val="sysDot"/>
            </a:ln>
            <a:effectLst/>
          </p:spPr>
        </p:cxnSp>
        <p:cxnSp>
          <p:nvCxnSpPr>
            <p:cNvPr id="33" name="直接连接符 32"/>
            <p:cNvCxnSpPr/>
            <p:nvPr/>
          </p:nvCxnSpPr>
          <p:spPr>
            <a:xfrm>
              <a:off x="4146495" y="2843085"/>
              <a:ext cx="0" cy="1835157"/>
            </a:xfrm>
            <a:prstGeom prst="line">
              <a:avLst/>
            </a:prstGeom>
            <a:noFill/>
            <a:ln w="28575" cap="flat" cmpd="sng" algn="ctr">
              <a:solidFill>
                <a:sysClr val="window" lastClr="FFFFFF">
                  <a:lumMod val="75000"/>
                </a:sysClr>
              </a:solidFill>
              <a:prstDash val="sysDot"/>
            </a:ln>
            <a:effectLst/>
          </p:spPr>
        </p:cxnSp>
        <p:cxnSp>
          <p:nvCxnSpPr>
            <p:cNvPr id="34" name="直接连接符 33"/>
            <p:cNvCxnSpPr/>
            <p:nvPr/>
          </p:nvCxnSpPr>
          <p:spPr>
            <a:xfrm>
              <a:off x="5707055" y="2851118"/>
              <a:ext cx="0" cy="1827124"/>
            </a:xfrm>
            <a:prstGeom prst="line">
              <a:avLst/>
            </a:prstGeom>
            <a:noFill/>
            <a:ln w="28575" cap="flat" cmpd="sng" algn="ctr">
              <a:solidFill>
                <a:sysClr val="window" lastClr="FFFFFF">
                  <a:lumMod val="75000"/>
                </a:sysClr>
              </a:solidFill>
              <a:prstDash val="sysDot"/>
            </a:ln>
            <a:effectLst/>
          </p:spPr>
        </p:cxnSp>
        <p:cxnSp>
          <p:nvCxnSpPr>
            <p:cNvPr id="35" name="直接连接符 34"/>
            <p:cNvCxnSpPr/>
            <p:nvPr/>
          </p:nvCxnSpPr>
          <p:spPr>
            <a:xfrm>
              <a:off x="7544872" y="3067403"/>
              <a:ext cx="0" cy="1827124"/>
            </a:xfrm>
            <a:prstGeom prst="line">
              <a:avLst/>
            </a:prstGeom>
            <a:noFill/>
            <a:ln w="28575" cap="flat" cmpd="sng" algn="ctr">
              <a:solidFill>
                <a:sysClr val="window" lastClr="FFFFFF">
                  <a:lumMod val="75000"/>
                </a:sysClr>
              </a:solidFill>
              <a:prstDash val="sysDot"/>
            </a:ln>
            <a:effectLst/>
          </p:spPr>
        </p:cxnSp>
        <p:cxnSp>
          <p:nvCxnSpPr>
            <p:cNvPr id="36" name="直接箭头连接符 35"/>
            <p:cNvCxnSpPr/>
            <p:nvPr/>
          </p:nvCxnSpPr>
          <p:spPr>
            <a:xfrm flipV="1">
              <a:off x="683568" y="2849604"/>
              <a:ext cx="6842382" cy="1515"/>
            </a:xfrm>
            <a:prstGeom prst="straightConnector1">
              <a:avLst/>
            </a:prstGeom>
            <a:noFill/>
            <a:ln w="31750" cap="flat" cmpd="sng" algn="ctr">
              <a:solidFill>
                <a:sysClr val="window" lastClr="FFFFFF">
                  <a:lumMod val="75000"/>
                </a:sysClr>
              </a:solidFill>
              <a:prstDash val="sysDot"/>
              <a:tailEnd type="arrow"/>
            </a:ln>
            <a:effectLst/>
          </p:spPr>
        </p:cxnSp>
        <p:sp>
          <p:nvSpPr>
            <p:cNvPr id="37" name="TextBox 36"/>
            <p:cNvSpPr txBox="1"/>
            <p:nvPr/>
          </p:nvSpPr>
          <p:spPr>
            <a:xfrm>
              <a:off x="398360" y="3136518"/>
              <a:ext cx="1802839" cy="3155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700" b="1"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提升专业实践能力</a:t>
              </a:r>
              <a:endParaRPr kumimoji="0" lang="zh-CN" altLang="en-US" sz="1700" b="1"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38" name="TextBox 37"/>
            <p:cNvSpPr txBox="1"/>
            <p:nvPr/>
          </p:nvSpPr>
          <p:spPr>
            <a:xfrm>
              <a:off x="4219294" y="3160585"/>
              <a:ext cx="1560560" cy="315555"/>
            </a:xfrm>
            <a:prstGeom prst="rect">
              <a:avLst/>
            </a:prstGeom>
            <a:noFill/>
          </p:spPr>
          <p:txBody>
            <a:bodyPr wrap="square" rtlCol="0">
              <a:spAutoFit/>
            </a:bodyPr>
            <a:lstStyle/>
            <a:p>
              <a:pPr>
                <a:defRPr/>
              </a:pPr>
              <a:r>
                <a:rPr lang="zh-CN" altLang="en-US" sz="1700" b="1" kern="0" dirty="0">
                  <a:solidFill>
                    <a:prstClr val="black"/>
                  </a:solidFill>
                  <a:latin typeface="微软雅黑" pitchFamily="34" charset="-122"/>
                  <a:ea typeface="微软雅黑" pitchFamily="34" charset="-122"/>
                </a:rPr>
                <a:t>学生发展中心</a:t>
              </a:r>
            </a:p>
          </p:txBody>
        </p:sp>
        <p:sp>
          <p:nvSpPr>
            <p:cNvPr id="39" name="TextBox 38"/>
            <p:cNvSpPr txBox="1"/>
            <p:nvPr/>
          </p:nvSpPr>
          <p:spPr>
            <a:xfrm>
              <a:off x="5853376" y="3150782"/>
              <a:ext cx="1291254" cy="31555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sz="1700" b="1" kern="0" dirty="0" smtClean="0">
                  <a:solidFill>
                    <a:prstClr val="black"/>
                  </a:solidFill>
                  <a:latin typeface="微软雅黑" pitchFamily="34" charset="-122"/>
                  <a:ea typeface="微软雅黑" pitchFamily="34" charset="-122"/>
                </a:rPr>
                <a:t>就业顶岗</a:t>
              </a:r>
              <a:r>
                <a:rPr lang="zh-CN" altLang="en-US" sz="1700" b="1" kern="0" dirty="0">
                  <a:solidFill>
                    <a:prstClr val="black"/>
                  </a:solidFill>
                  <a:latin typeface="微软雅黑" pitchFamily="34" charset="-122"/>
                  <a:ea typeface="微软雅黑" pitchFamily="34" charset="-122"/>
                </a:rPr>
                <a:t>习</a:t>
              </a:r>
            </a:p>
          </p:txBody>
        </p:sp>
        <p:sp>
          <p:nvSpPr>
            <p:cNvPr id="40" name="椭圆 39"/>
            <p:cNvSpPr/>
            <p:nvPr/>
          </p:nvSpPr>
          <p:spPr>
            <a:xfrm>
              <a:off x="1117649" y="2549651"/>
              <a:ext cx="586867" cy="586867"/>
            </a:xfrm>
            <a:prstGeom prst="ellipse">
              <a:avLst/>
            </a:prstGeom>
            <a:solidFill>
              <a:srgbClr val="129AEE"/>
            </a:solidFill>
            <a:ln w="38100" cap="flat" cmpd="sng" algn="ctr">
              <a:solidFill>
                <a:srgbClr val="129AEE"/>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41" name="椭圆 40"/>
            <p:cNvSpPr/>
            <p:nvPr/>
          </p:nvSpPr>
          <p:spPr>
            <a:xfrm>
              <a:off x="4618233" y="2549651"/>
              <a:ext cx="586867" cy="586867"/>
            </a:xfrm>
            <a:prstGeom prst="ellipse">
              <a:avLst/>
            </a:prstGeom>
            <a:solidFill>
              <a:srgbClr val="129AEE"/>
            </a:solidFill>
            <a:ln w="38100" cap="flat" cmpd="sng" algn="ctr">
              <a:solidFill>
                <a:srgbClr val="129AEE"/>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42" name="椭圆 41"/>
            <p:cNvSpPr/>
            <p:nvPr/>
          </p:nvSpPr>
          <p:spPr>
            <a:xfrm>
              <a:off x="6128864" y="2549651"/>
              <a:ext cx="586867" cy="586867"/>
            </a:xfrm>
            <a:prstGeom prst="ellipse">
              <a:avLst/>
            </a:prstGeom>
            <a:solidFill>
              <a:sysClr val="window" lastClr="FFFFFF"/>
            </a:solidFill>
            <a:ln w="38100" cap="flat" cmpd="sng" algn="ctr">
              <a:solidFill>
                <a:srgbClr val="0070C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43" name="椭圆 42"/>
            <p:cNvSpPr/>
            <p:nvPr/>
          </p:nvSpPr>
          <p:spPr>
            <a:xfrm>
              <a:off x="1154712" y="2588126"/>
              <a:ext cx="512743" cy="512743"/>
            </a:xfrm>
            <a:prstGeom prst="ellipse">
              <a:avLst/>
            </a:prstGeom>
            <a:solidFill>
              <a:srgbClr val="129AEE"/>
            </a:solidFill>
            <a:ln w="762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44" name="椭圆 43"/>
            <p:cNvSpPr/>
            <p:nvPr/>
          </p:nvSpPr>
          <p:spPr>
            <a:xfrm>
              <a:off x="4648489" y="2588126"/>
              <a:ext cx="512743" cy="512743"/>
            </a:xfrm>
            <a:prstGeom prst="ellipse">
              <a:avLst/>
            </a:prstGeom>
            <a:solidFill>
              <a:srgbClr val="129AEE"/>
            </a:solidFill>
            <a:ln w="762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46" name="椭圆 45"/>
            <p:cNvSpPr/>
            <p:nvPr/>
          </p:nvSpPr>
          <p:spPr>
            <a:xfrm>
              <a:off x="6165927" y="2588126"/>
              <a:ext cx="512743" cy="512743"/>
            </a:xfrm>
            <a:prstGeom prst="ellipse">
              <a:avLst/>
            </a:prstGeom>
            <a:solidFill>
              <a:srgbClr val="0070C0"/>
            </a:solidFill>
            <a:ln w="762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47" name="KSO_Shape"/>
            <p:cNvSpPr>
              <a:spLocks/>
            </p:cNvSpPr>
            <p:nvPr/>
          </p:nvSpPr>
          <p:spPr bwMode="auto">
            <a:xfrm>
              <a:off x="1297878" y="2681450"/>
              <a:ext cx="239796" cy="339335"/>
            </a:xfrm>
            <a:custGeom>
              <a:avLst/>
              <a:gdLst>
                <a:gd name="T0" fmla="*/ 421448 w 1895475"/>
                <a:gd name="T1" fmla="*/ 941065 h 2679701"/>
                <a:gd name="T2" fmla="*/ 442645 w 1895475"/>
                <a:gd name="T3" fmla="*/ 1051600 h 2679701"/>
                <a:gd name="T4" fmla="*/ 1207999 w 1895475"/>
                <a:gd name="T5" fmla="*/ 795180 h 2679701"/>
                <a:gd name="T6" fmla="*/ 1258950 w 1895475"/>
                <a:gd name="T7" fmla="*/ 846907 h 2679701"/>
                <a:gd name="T8" fmla="*/ 1346200 w 1895475"/>
                <a:gd name="T9" fmla="*/ 1122934 h 2679701"/>
                <a:gd name="T10" fmla="*/ 1248129 w 1895475"/>
                <a:gd name="T11" fmla="*/ 959395 h 2679701"/>
                <a:gd name="T12" fmla="*/ 1150734 w 1895475"/>
                <a:gd name="T13" fmla="*/ 861137 h 2679701"/>
                <a:gd name="T14" fmla="*/ 1166290 w 1895475"/>
                <a:gd name="T15" fmla="*/ 810314 h 2679701"/>
                <a:gd name="T16" fmla="*/ 915055 w 1895475"/>
                <a:gd name="T17" fmla="*/ 680744 h 2679701"/>
                <a:gd name="T18" fmla="*/ 1041557 w 1895475"/>
                <a:gd name="T19" fmla="*/ 724958 h 2679701"/>
                <a:gd name="T20" fmla="*/ 1127471 w 1895475"/>
                <a:gd name="T21" fmla="*/ 796467 h 2679701"/>
                <a:gd name="T22" fmla="*/ 1133785 w 1895475"/>
                <a:gd name="T23" fmla="*/ 1027011 h 2679701"/>
                <a:gd name="T24" fmla="*/ 1018106 w 1895475"/>
                <a:gd name="T25" fmla="*/ 917153 h 2679701"/>
                <a:gd name="T26" fmla="*/ 911447 w 1895475"/>
                <a:gd name="T27" fmla="*/ 1060849 h 2679701"/>
                <a:gd name="T28" fmla="*/ 697228 w 1895475"/>
                <a:gd name="T29" fmla="*/ 1038967 h 2679701"/>
                <a:gd name="T30" fmla="*/ 542990 w 1895475"/>
                <a:gd name="T31" fmla="*/ 974676 h 2679701"/>
                <a:gd name="T32" fmla="*/ 210837 w 1895475"/>
                <a:gd name="T33" fmla="*/ 1030395 h 2679701"/>
                <a:gd name="T34" fmla="*/ 224817 w 1895475"/>
                <a:gd name="T35" fmla="*/ 976030 h 2679701"/>
                <a:gd name="T36" fmla="*/ 326290 w 1895475"/>
                <a:gd name="T37" fmla="*/ 841132 h 2679701"/>
                <a:gd name="T38" fmla="*/ 419644 w 1895475"/>
                <a:gd name="T39" fmla="*/ 736011 h 2679701"/>
                <a:gd name="T40" fmla="*/ 533293 w 1895475"/>
                <a:gd name="T41" fmla="*/ 694505 h 2679701"/>
                <a:gd name="T42" fmla="*/ 786073 w 1895475"/>
                <a:gd name="T43" fmla="*/ 739621 h 2679701"/>
                <a:gd name="T44" fmla="*/ 92762 w 1895475"/>
                <a:gd name="T45" fmla="*/ 254507 h 2679701"/>
                <a:gd name="T46" fmla="*/ 91182 w 1895475"/>
                <a:gd name="T47" fmla="*/ 271895 h 2679701"/>
                <a:gd name="T48" fmla="*/ 301983 w 1895475"/>
                <a:gd name="T49" fmla="*/ 259926 h 2679701"/>
                <a:gd name="T50" fmla="*/ 794555 w 1895475"/>
                <a:gd name="T51" fmla="*/ 223228 h 2679701"/>
                <a:gd name="T52" fmla="*/ 908952 w 1895475"/>
                <a:gd name="T53" fmla="*/ 269047 h 2679701"/>
                <a:gd name="T54" fmla="*/ 906921 w 1895475"/>
                <a:gd name="T55" fmla="*/ 320961 h 2679701"/>
                <a:gd name="T56" fmla="*/ 839231 w 1895475"/>
                <a:gd name="T57" fmla="*/ 345112 h 2679701"/>
                <a:gd name="T58" fmla="*/ 857733 w 1895475"/>
                <a:gd name="T59" fmla="*/ 358429 h 2679701"/>
                <a:gd name="T60" fmla="*/ 911885 w 1895475"/>
                <a:gd name="T61" fmla="*/ 359106 h 2679701"/>
                <a:gd name="T62" fmla="*/ 922941 w 1895475"/>
                <a:gd name="T63" fmla="*/ 406054 h 2679701"/>
                <a:gd name="T64" fmla="*/ 933546 w 1895475"/>
                <a:gd name="T65" fmla="*/ 487310 h 2679701"/>
                <a:gd name="T66" fmla="*/ 918654 w 1895475"/>
                <a:gd name="T67" fmla="*/ 522972 h 2679701"/>
                <a:gd name="T68" fmla="*/ 895639 w 1895475"/>
                <a:gd name="T69" fmla="*/ 562923 h 2679701"/>
                <a:gd name="T70" fmla="*/ 832236 w 1895475"/>
                <a:gd name="T71" fmla="*/ 653433 h 2679701"/>
                <a:gd name="T72" fmla="*/ 753716 w 1895475"/>
                <a:gd name="T73" fmla="*/ 686161 h 2679701"/>
                <a:gd name="T74" fmla="*/ 682190 w 1895475"/>
                <a:gd name="T75" fmla="*/ 652530 h 2679701"/>
                <a:gd name="T76" fmla="*/ 612695 w 1895475"/>
                <a:gd name="T77" fmla="*/ 564728 h 2679701"/>
                <a:gd name="T78" fmla="*/ 584266 w 1895475"/>
                <a:gd name="T79" fmla="*/ 525906 h 2679701"/>
                <a:gd name="T80" fmla="*/ 568471 w 1895475"/>
                <a:gd name="T81" fmla="*/ 478958 h 2679701"/>
                <a:gd name="T82" fmla="*/ 581332 w 1895475"/>
                <a:gd name="T83" fmla="*/ 407860 h 2679701"/>
                <a:gd name="T84" fmla="*/ 588327 w 1895475"/>
                <a:gd name="T85" fmla="*/ 335858 h 2679701"/>
                <a:gd name="T86" fmla="*/ 573886 w 1895475"/>
                <a:gd name="T87" fmla="*/ 296359 h 2679701"/>
                <a:gd name="T88" fmla="*/ 657145 w 1895475"/>
                <a:gd name="T89" fmla="*/ 244897 h 2679701"/>
                <a:gd name="T90" fmla="*/ 755746 w 1895475"/>
                <a:gd name="T91" fmla="*/ 221648 h 2679701"/>
                <a:gd name="T92" fmla="*/ 87120 w 1895475"/>
                <a:gd name="T93" fmla="*/ 198727 h 2679701"/>
                <a:gd name="T94" fmla="*/ 423859 w 1895475"/>
                <a:gd name="T95" fmla="*/ 195566 h 2679701"/>
                <a:gd name="T96" fmla="*/ 91182 w 1895475"/>
                <a:gd name="T97" fmla="*/ 119914 h 2679701"/>
                <a:gd name="T98" fmla="*/ 92762 w 1895475"/>
                <a:gd name="T99" fmla="*/ 137303 h 2679701"/>
                <a:gd name="T100" fmla="*/ 422505 w 1895475"/>
                <a:gd name="T101" fmla="*/ 123075 h 2679701"/>
                <a:gd name="T102" fmla="*/ 406706 w 1895475"/>
                <a:gd name="T103" fmla="*/ 4065 h 2679701"/>
                <a:gd name="T104" fmla="*/ 472836 w 1895475"/>
                <a:gd name="T105" fmla="*/ 46068 h 2679701"/>
                <a:gd name="T106" fmla="*/ 501499 w 1895475"/>
                <a:gd name="T107" fmla="*/ 120140 h 2679701"/>
                <a:gd name="T108" fmla="*/ 483218 w 1895475"/>
                <a:gd name="T109" fmla="*/ 314577 h 2679701"/>
                <a:gd name="T110" fmla="*/ 424536 w 1895475"/>
                <a:gd name="T111" fmla="*/ 365388 h 2679701"/>
                <a:gd name="T112" fmla="*/ 120071 w 1895475"/>
                <a:gd name="T113" fmla="*/ 375324 h 2679701"/>
                <a:gd name="T114" fmla="*/ 46268 w 1895475"/>
                <a:gd name="T115" fmla="*/ 346418 h 2679701"/>
                <a:gd name="T116" fmla="*/ 4062 w 1895475"/>
                <a:gd name="T117" fmla="*/ 280476 h 2679701"/>
                <a:gd name="T118" fmla="*/ 7674 w 1895475"/>
                <a:gd name="T119" fmla="*/ 82878 h 2679701"/>
                <a:gd name="T120" fmla="*/ 55747 w 1895475"/>
                <a:gd name="T121" fmla="*/ 21680 h 26797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95475" h="2679701">
                  <a:moveTo>
                    <a:pt x="742950" y="1773238"/>
                  </a:moveTo>
                  <a:lnTo>
                    <a:pt x="1381125" y="1773238"/>
                  </a:lnTo>
                  <a:lnTo>
                    <a:pt x="1381125" y="2679701"/>
                  </a:lnTo>
                  <a:lnTo>
                    <a:pt x="742950" y="2679701"/>
                  </a:lnTo>
                  <a:lnTo>
                    <a:pt x="742950" y="1773238"/>
                  </a:lnTo>
                  <a:close/>
                  <a:moveTo>
                    <a:pt x="643572" y="1271090"/>
                  </a:moveTo>
                  <a:lnTo>
                    <a:pt x="641985" y="1271725"/>
                  </a:lnTo>
                  <a:lnTo>
                    <a:pt x="638492" y="1274263"/>
                  </a:lnTo>
                  <a:lnTo>
                    <a:pt x="634365" y="1278071"/>
                  </a:lnTo>
                  <a:lnTo>
                    <a:pt x="629602" y="1283148"/>
                  </a:lnTo>
                  <a:lnTo>
                    <a:pt x="623570" y="1289177"/>
                  </a:lnTo>
                  <a:lnTo>
                    <a:pt x="609917" y="1304409"/>
                  </a:lnTo>
                  <a:lnTo>
                    <a:pt x="593407" y="1323765"/>
                  </a:lnTo>
                  <a:lnTo>
                    <a:pt x="574675" y="1346294"/>
                  </a:lnTo>
                  <a:lnTo>
                    <a:pt x="553720" y="1371363"/>
                  </a:lnTo>
                  <a:lnTo>
                    <a:pt x="530225" y="1398335"/>
                  </a:lnTo>
                  <a:lnTo>
                    <a:pt x="548957" y="1421816"/>
                  </a:lnTo>
                  <a:lnTo>
                    <a:pt x="556895" y="1430701"/>
                  </a:lnTo>
                  <a:lnTo>
                    <a:pt x="564197" y="1438634"/>
                  </a:lnTo>
                  <a:lnTo>
                    <a:pt x="570865" y="1445298"/>
                  </a:lnTo>
                  <a:lnTo>
                    <a:pt x="577215" y="1451009"/>
                  </a:lnTo>
                  <a:lnTo>
                    <a:pt x="583565" y="1456404"/>
                  </a:lnTo>
                  <a:lnTo>
                    <a:pt x="589915" y="1460846"/>
                  </a:lnTo>
                  <a:lnTo>
                    <a:pt x="597217" y="1465289"/>
                  </a:lnTo>
                  <a:lnTo>
                    <a:pt x="604837" y="1469731"/>
                  </a:lnTo>
                  <a:lnTo>
                    <a:pt x="623252" y="1479251"/>
                  </a:lnTo>
                  <a:lnTo>
                    <a:pt x="647065" y="1491309"/>
                  </a:lnTo>
                  <a:lnTo>
                    <a:pt x="678815" y="1507492"/>
                  </a:lnTo>
                  <a:lnTo>
                    <a:pt x="664210" y="1288225"/>
                  </a:lnTo>
                  <a:lnTo>
                    <a:pt x="659765" y="1284418"/>
                  </a:lnTo>
                  <a:lnTo>
                    <a:pt x="655320" y="1280292"/>
                  </a:lnTo>
                  <a:lnTo>
                    <a:pt x="646112" y="1271408"/>
                  </a:lnTo>
                  <a:lnTo>
                    <a:pt x="645477" y="1271090"/>
                  </a:lnTo>
                  <a:lnTo>
                    <a:pt x="644525" y="1271090"/>
                  </a:lnTo>
                  <a:lnTo>
                    <a:pt x="643572" y="1271090"/>
                  </a:lnTo>
                  <a:close/>
                  <a:moveTo>
                    <a:pt x="1691044" y="1117600"/>
                  </a:moveTo>
                  <a:lnTo>
                    <a:pt x="1693901" y="1117600"/>
                  </a:lnTo>
                  <a:lnTo>
                    <a:pt x="1697393" y="1117918"/>
                  </a:lnTo>
                  <a:lnTo>
                    <a:pt x="1700885" y="1118553"/>
                  </a:lnTo>
                  <a:lnTo>
                    <a:pt x="1704059" y="1119507"/>
                  </a:lnTo>
                  <a:lnTo>
                    <a:pt x="1707868" y="1120777"/>
                  </a:lnTo>
                  <a:lnTo>
                    <a:pt x="1711360" y="1122684"/>
                  </a:lnTo>
                  <a:lnTo>
                    <a:pt x="1714535" y="1124590"/>
                  </a:lnTo>
                  <a:lnTo>
                    <a:pt x="1718344" y="1126815"/>
                  </a:lnTo>
                  <a:lnTo>
                    <a:pt x="1721836" y="1129674"/>
                  </a:lnTo>
                  <a:lnTo>
                    <a:pt x="1728819" y="1136029"/>
                  </a:lnTo>
                  <a:lnTo>
                    <a:pt x="1736438" y="1143019"/>
                  </a:lnTo>
                  <a:lnTo>
                    <a:pt x="1743739" y="1151280"/>
                  </a:lnTo>
                  <a:lnTo>
                    <a:pt x="1750723" y="1160177"/>
                  </a:lnTo>
                  <a:lnTo>
                    <a:pt x="1758341" y="1169709"/>
                  </a:lnTo>
                  <a:lnTo>
                    <a:pt x="1765325" y="1180513"/>
                  </a:lnTo>
                  <a:lnTo>
                    <a:pt x="1772626" y="1191316"/>
                  </a:lnTo>
                  <a:lnTo>
                    <a:pt x="1779292" y="1202437"/>
                  </a:lnTo>
                  <a:lnTo>
                    <a:pt x="1786593" y="1214193"/>
                  </a:lnTo>
                  <a:lnTo>
                    <a:pt x="1793260" y="1226267"/>
                  </a:lnTo>
                  <a:lnTo>
                    <a:pt x="1799608" y="1238341"/>
                  </a:lnTo>
                  <a:lnTo>
                    <a:pt x="1812306" y="1262807"/>
                  </a:lnTo>
                  <a:lnTo>
                    <a:pt x="1823734" y="1286638"/>
                  </a:lnTo>
                  <a:lnTo>
                    <a:pt x="1833892" y="1308562"/>
                  </a:lnTo>
                  <a:lnTo>
                    <a:pt x="1842780" y="1328579"/>
                  </a:lnTo>
                  <a:lnTo>
                    <a:pt x="1855478" y="1358447"/>
                  </a:lnTo>
                  <a:lnTo>
                    <a:pt x="1860239" y="1369885"/>
                  </a:lnTo>
                  <a:lnTo>
                    <a:pt x="1824051" y="1509691"/>
                  </a:lnTo>
                  <a:lnTo>
                    <a:pt x="1805640" y="1579594"/>
                  </a:lnTo>
                  <a:lnTo>
                    <a:pt x="1895475" y="1579594"/>
                  </a:lnTo>
                  <a:lnTo>
                    <a:pt x="1688187" y="1958975"/>
                  </a:lnTo>
                  <a:lnTo>
                    <a:pt x="1452330" y="1958975"/>
                  </a:lnTo>
                  <a:lnTo>
                    <a:pt x="1452330" y="1701924"/>
                  </a:lnTo>
                  <a:lnTo>
                    <a:pt x="671428" y="1701924"/>
                  </a:lnTo>
                  <a:lnTo>
                    <a:pt x="671428" y="1958975"/>
                  </a:lnTo>
                  <a:lnTo>
                    <a:pt x="435571" y="1958975"/>
                  </a:lnTo>
                  <a:lnTo>
                    <a:pt x="228600" y="1579594"/>
                  </a:lnTo>
                  <a:lnTo>
                    <a:pt x="1763420" y="1579594"/>
                  </a:lnTo>
                  <a:lnTo>
                    <a:pt x="1787546" y="1509691"/>
                  </a:lnTo>
                  <a:lnTo>
                    <a:pt x="1825638" y="1399435"/>
                  </a:lnTo>
                  <a:lnTo>
                    <a:pt x="1820242" y="1395940"/>
                  </a:lnTo>
                  <a:lnTo>
                    <a:pt x="1799608" y="1381006"/>
                  </a:lnTo>
                  <a:lnTo>
                    <a:pt x="1757389" y="1349550"/>
                  </a:lnTo>
                  <a:lnTo>
                    <a:pt x="1726597" y="1326037"/>
                  </a:lnTo>
                  <a:lnTo>
                    <a:pt x="1687552" y="1295852"/>
                  </a:lnTo>
                  <a:lnTo>
                    <a:pt x="1677077" y="1287591"/>
                  </a:lnTo>
                  <a:lnTo>
                    <a:pt x="1667554" y="1279330"/>
                  </a:lnTo>
                  <a:lnTo>
                    <a:pt x="1659300" y="1271386"/>
                  </a:lnTo>
                  <a:lnTo>
                    <a:pt x="1651364" y="1263443"/>
                  </a:lnTo>
                  <a:lnTo>
                    <a:pt x="1644698" y="1255499"/>
                  </a:lnTo>
                  <a:lnTo>
                    <a:pt x="1638667" y="1247873"/>
                  </a:lnTo>
                  <a:lnTo>
                    <a:pt x="1633905" y="1240248"/>
                  </a:lnTo>
                  <a:lnTo>
                    <a:pt x="1629461" y="1232622"/>
                  </a:lnTo>
                  <a:lnTo>
                    <a:pt x="1625652" y="1225632"/>
                  </a:lnTo>
                  <a:lnTo>
                    <a:pt x="1622477" y="1218324"/>
                  </a:lnTo>
                  <a:lnTo>
                    <a:pt x="1620255" y="1211333"/>
                  </a:lnTo>
                  <a:lnTo>
                    <a:pt x="1618668" y="1204343"/>
                  </a:lnTo>
                  <a:lnTo>
                    <a:pt x="1617716" y="1197988"/>
                  </a:lnTo>
                  <a:lnTo>
                    <a:pt x="1617398" y="1191316"/>
                  </a:lnTo>
                  <a:lnTo>
                    <a:pt x="1617716" y="1185279"/>
                  </a:lnTo>
                  <a:lnTo>
                    <a:pt x="1618350" y="1179242"/>
                  </a:lnTo>
                  <a:lnTo>
                    <a:pt x="1619938" y="1173522"/>
                  </a:lnTo>
                  <a:lnTo>
                    <a:pt x="1621842" y="1168121"/>
                  </a:lnTo>
                  <a:lnTo>
                    <a:pt x="1624064" y="1162719"/>
                  </a:lnTo>
                  <a:lnTo>
                    <a:pt x="1626604" y="1157318"/>
                  </a:lnTo>
                  <a:lnTo>
                    <a:pt x="1630096" y="1152551"/>
                  </a:lnTo>
                  <a:lnTo>
                    <a:pt x="1633905" y="1148103"/>
                  </a:lnTo>
                  <a:lnTo>
                    <a:pt x="1638032" y="1143972"/>
                  </a:lnTo>
                  <a:lnTo>
                    <a:pt x="1642158" y="1139842"/>
                  </a:lnTo>
                  <a:lnTo>
                    <a:pt x="1646920" y="1136029"/>
                  </a:lnTo>
                  <a:lnTo>
                    <a:pt x="1651999" y="1132534"/>
                  </a:lnTo>
                  <a:lnTo>
                    <a:pt x="1657396" y="1129356"/>
                  </a:lnTo>
                  <a:lnTo>
                    <a:pt x="1663109" y="1126497"/>
                  </a:lnTo>
                  <a:lnTo>
                    <a:pt x="1668823" y="1123955"/>
                  </a:lnTo>
                  <a:lnTo>
                    <a:pt x="1674855" y="1121731"/>
                  </a:lnTo>
                  <a:lnTo>
                    <a:pt x="1681204" y="1119824"/>
                  </a:lnTo>
                  <a:lnTo>
                    <a:pt x="1687552" y="1118236"/>
                  </a:lnTo>
                  <a:lnTo>
                    <a:pt x="1691044" y="1117600"/>
                  </a:lnTo>
                  <a:close/>
                  <a:moveTo>
                    <a:pt x="1264285" y="957263"/>
                  </a:moveTo>
                  <a:lnTo>
                    <a:pt x="1272222" y="957263"/>
                  </a:lnTo>
                  <a:lnTo>
                    <a:pt x="1280160" y="957263"/>
                  </a:lnTo>
                  <a:lnTo>
                    <a:pt x="1288415" y="957580"/>
                  </a:lnTo>
                  <a:lnTo>
                    <a:pt x="1296035" y="958215"/>
                  </a:lnTo>
                  <a:lnTo>
                    <a:pt x="1303972" y="959167"/>
                  </a:lnTo>
                  <a:lnTo>
                    <a:pt x="1319847" y="961388"/>
                  </a:lnTo>
                  <a:lnTo>
                    <a:pt x="1335722" y="964244"/>
                  </a:lnTo>
                  <a:lnTo>
                    <a:pt x="1350962" y="968052"/>
                  </a:lnTo>
                  <a:lnTo>
                    <a:pt x="1366520" y="972494"/>
                  </a:lnTo>
                  <a:lnTo>
                    <a:pt x="1381442" y="977889"/>
                  </a:lnTo>
                  <a:lnTo>
                    <a:pt x="1396682" y="983918"/>
                  </a:lnTo>
                  <a:lnTo>
                    <a:pt x="1411287" y="989947"/>
                  </a:lnTo>
                  <a:lnTo>
                    <a:pt x="1425575" y="996928"/>
                  </a:lnTo>
                  <a:lnTo>
                    <a:pt x="1439862" y="1004226"/>
                  </a:lnTo>
                  <a:lnTo>
                    <a:pt x="1453515" y="1011842"/>
                  </a:lnTo>
                  <a:lnTo>
                    <a:pt x="1466532" y="1019775"/>
                  </a:lnTo>
                  <a:lnTo>
                    <a:pt x="1479232" y="1027390"/>
                  </a:lnTo>
                  <a:lnTo>
                    <a:pt x="1491615" y="1035641"/>
                  </a:lnTo>
                  <a:lnTo>
                    <a:pt x="1503680" y="1044208"/>
                  </a:lnTo>
                  <a:lnTo>
                    <a:pt x="1515110" y="1052458"/>
                  </a:lnTo>
                  <a:lnTo>
                    <a:pt x="1525905" y="1061026"/>
                  </a:lnTo>
                  <a:lnTo>
                    <a:pt x="1536065" y="1069276"/>
                  </a:lnTo>
                  <a:lnTo>
                    <a:pt x="1545590" y="1077526"/>
                  </a:lnTo>
                  <a:lnTo>
                    <a:pt x="1554480" y="1085459"/>
                  </a:lnTo>
                  <a:lnTo>
                    <a:pt x="1562417" y="1093392"/>
                  </a:lnTo>
                  <a:lnTo>
                    <a:pt x="1570037" y="1100373"/>
                  </a:lnTo>
                  <a:lnTo>
                    <a:pt x="1576705" y="1107672"/>
                  </a:lnTo>
                  <a:lnTo>
                    <a:pt x="1582737" y="1114335"/>
                  </a:lnTo>
                  <a:lnTo>
                    <a:pt x="1587500" y="1120364"/>
                  </a:lnTo>
                  <a:lnTo>
                    <a:pt x="1591627" y="1126076"/>
                  </a:lnTo>
                  <a:lnTo>
                    <a:pt x="1595120" y="1131153"/>
                  </a:lnTo>
                  <a:lnTo>
                    <a:pt x="1597342" y="1135278"/>
                  </a:lnTo>
                  <a:lnTo>
                    <a:pt x="1598930" y="1139086"/>
                  </a:lnTo>
                  <a:lnTo>
                    <a:pt x="1599882" y="1146384"/>
                  </a:lnTo>
                  <a:lnTo>
                    <a:pt x="1600835" y="1155904"/>
                  </a:lnTo>
                  <a:lnTo>
                    <a:pt x="1601152" y="1168914"/>
                  </a:lnTo>
                  <a:lnTo>
                    <a:pt x="1601470" y="1184462"/>
                  </a:lnTo>
                  <a:lnTo>
                    <a:pt x="1601787" y="1222858"/>
                  </a:lnTo>
                  <a:lnTo>
                    <a:pt x="1601152" y="1269504"/>
                  </a:lnTo>
                  <a:lnTo>
                    <a:pt x="1599882" y="1323130"/>
                  </a:lnTo>
                  <a:lnTo>
                    <a:pt x="1598612" y="1381834"/>
                  </a:lnTo>
                  <a:lnTo>
                    <a:pt x="1596390" y="1444663"/>
                  </a:lnTo>
                  <a:lnTo>
                    <a:pt x="1593532" y="1509713"/>
                  </a:lnTo>
                  <a:lnTo>
                    <a:pt x="1435417" y="1509713"/>
                  </a:lnTo>
                  <a:lnTo>
                    <a:pt x="1436370" y="1463385"/>
                  </a:lnTo>
                  <a:lnTo>
                    <a:pt x="1437640" y="1420547"/>
                  </a:lnTo>
                  <a:lnTo>
                    <a:pt x="1437957" y="1381834"/>
                  </a:lnTo>
                  <a:lnTo>
                    <a:pt x="1437957" y="1348833"/>
                  </a:lnTo>
                  <a:lnTo>
                    <a:pt x="1437640" y="1322178"/>
                  </a:lnTo>
                  <a:lnTo>
                    <a:pt x="1437322" y="1311707"/>
                  </a:lnTo>
                  <a:lnTo>
                    <a:pt x="1436370" y="1302822"/>
                  </a:lnTo>
                  <a:lnTo>
                    <a:pt x="1435735" y="1296476"/>
                  </a:lnTo>
                  <a:lnTo>
                    <a:pt x="1434465" y="1292033"/>
                  </a:lnTo>
                  <a:lnTo>
                    <a:pt x="1433830" y="1291081"/>
                  </a:lnTo>
                  <a:lnTo>
                    <a:pt x="1433512" y="1290129"/>
                  </a:lnTo>
                  <a:lnTo>
                    <a:pt x="1432560" y="1290129"/>
                  </a:lnTo>
                  <a:lnTo>
                    <a:pt x="1431925" y="1290447"/>
                  </a:lnTo>
                  <a:lnTo>
                    <a:pt x="1429385" y="1293620"/>
                  </a:lnTo>
                  <a:lnTo>
                    <a:pt x="1429385" y="1292668"/>
                  </a:lnTo>
                  <a:lnTo>
                    <a:pt x="1427162" y="1296158"/>
                  </a:lnTo>
                  <a:lnTo>
                    <a:pt x="1424622" y="1299966"/>
                  </a:lnTo>
                  <a:lnTo>
                    <a:pt x="1410335" y="1509713"/>
                  </a:lnTo>
                  <a:lnTo>
                    <a:pt x="1332230" y="1509713"/>
                  </a:lnTo>
                  <a:lnTo>
                    <a:pt x="1332230" y="1489722"/>
                  </a:lnTo>
                  <a:lnTo>
                    <a:pt x="1326197" y="1490357"/>
                  </a:lnTo>
                  <a:lnTo>
                    <a:pt x="1309687" y="1491626"/>
                  </a:lnTo>
                  <a:lnTo>
                    <a:pt x="1297622" y="1491943"/>
                  </a:lnTo>
                  <a:lnTo>
                    <a:pt x="1283335" y="1492261"/>
                  </a:lnTo>
                  <a:lnTo>
                    <a:pt x="1266507" y="1492895"/>
                  </a:lnTo>
                  <a:lnTo>
                    <a:pt x="1247775" y="1492895"/>
                  </a:lnTo>
                  <a:lnTo>
                    <a:pt x="1226502" y="1492261"/>
                  </a:lnTo>
                  <a:lnTo>
                    <a:pt x="1203642" y="1491626"/>
                  </a:lnTo>
                  <a:lnTo>
                    <a:pt x="1178877" y="1490039"/>
                  </a:lnTo>
                  <a:lnTo>
                    <a:pt x="1152207" y="1488135"/>
                  </a:lnTo>
                  <a:lnTo>
                    <a:pt x="1123950" y="1485280"/>
                  </a:lnTo>
                  <a:lnTo>
                    <a:pt x="1093787" y="1481789"/>
                  </a:lnTo>
                  <a:lnTo>
                    <a:pt x="1062672" y="1477347"/>
                  </a:lnTo>
                  <a:lnTo>
                    <a:pt x="1029970" y="1471635"/>
                  </a:lnTo>
                  <a:lnTo>
                    <a:pt x="1013777" y="1468779"/>
                  </a:lnTo>
                  <a:lnTo>
                    <a:pt x="997585" y="1465289"/>
                  </a:lnTo>
                  <a:lnTo>
                    <a:pt x="981710" y="1461481"/>
                  </a:lnTo>
                  <a:lnTo>
                    <a:pt x="966470" y="1457356"/>
                  </a:lnTo>
                  <a:lnTo>
                    <a:pt x="951547" y="1453231"/>
                  </a:lnTo>
                  <a:lnTo>
                    <a:pt x="936625" y="1448788"/>
                  </a:lnTo>
                  <a:lnTo>
                    <a:pt x="922337" y="1444028"/>
                  </a:lnTo>
                  <a:lnTo>
                    <a:pt x="908367" y="1439269"/>
                  </a:lnTo>
                  <a:lnTo>
                    <a:pt x="895032" y="1434191"/>
                  </a:lnTo>
                  <a:lnTo>
                    <a:pt x="882332" y="1429114"/>
                  </a:lnTo>
                  <a:lnTo>
                    <a:pt x="857250" y="1418960"/>
                  </a:lnTo>
                  <a:lnTo>
                    <a:pt x="834707" y="1408489"/>
                  </a:lnTo>
                  <a:lnTo>
                    <a:pt x="813752" y="1398335"/>
                  </a:lnTo>
                  <a:lnTo>
                    <a:pt x="795020" y="1388498"/>
                  </a:lnTo>
                  <a:lnTo>
                    <a:pt x="778510" y="1379296"/>
                  </a:lnTo>
                  <a:lnTo>
                    <a:pt x="764540" y="1371045"/>
                  </a:lnTo>
                  <a:lnTo>
                    <a:pt x="752475" y="1363430"/>
                  </a:lnTo>
                  <a:lnTo>
                    <a:pt x="742950" y="1357401"/>
                  </a:lnTo>
                  <a:lnTo>
                    <a:pt x="736282" y="1352958"/>
                  </a:lnTo>
                  <a:lnTo>
                    <a:pt x="730567" y="1348833"/>
                  </a:lnTo>
                  <a:lnTo>
                    <a:pt x="752157" y="1509713"/>
                  </a:lnTo>
                  <a:lnTo>
                    <a:pt x="679132" y="1509713"/>
                  </a:lnTo>
                  <a:lnTo>
                    <a:pt x="679132" y="1508444"/>
                  </a:lnTo>
                  <a:lnTo>
                    <a:pt x="671195" y="1509713"/>
                  </a:lnTo>
                  <a:lnTo>
                    <a:pt x="307340" y="1509713"/>
                  </a:lnTo>
                  <a:lnTo>
                    <a:pt x="301942" y="1483376"/>
                  </a:lnTo>
                  <a:lnTo>
                    <a:pt x="299720" y="1471318"/>
                  </a:lnTo>
                  <a:lnTo>
                    <a:pt x="297815" y="1460529"/>
                  </a:lnTo>
                  <a:lnTo>
                    <a:pt x="296862" y="1449423"/>
                  </a:lnTo>
                  <a:lnTo>
                    <a:pt x="296862" y="1438951"/>
                  </a:lnTo>
                  <a:lnTo>
                    <a:pt x="296862" y="1433874"/>
                  </a:lnTo>
                  <a:lnTo>
                    <a:pt x="297180" y="1428797"/>
                  </a:lnTo>
                  <a:lnTo>
                    <a:pt x="297815" y="1423720"/>
                  </a:lnTo>
                  <a:lnTo>
                    <a:pt x="298767" y="1418326"/>
                  </a:lnTo>
                  <a:lnTo>
                    <a:pt x="299720" y="1412931"/>
                  </a:lnTo>
                  <a:lnTo>
                    <a:pt x="301307" y="1407854"/>
                  </a:lnTo>
                  <a:lnTo>
                    <a:pt x="302895" y="1402460"/>
                  </a:lnTo>
                  <a:lnTo>
                    <a:pt x="305117" y="1397065"/>
                  </a:lnTo>
                  <a:lnTo>
                    <a:pt x="307340" y="1391354"/>
                  </a:lnTo>
                  <a:lnTo>
                    <a:pt x="309880" y="1385325"/>
                  </a:lnTo>
                  <a:lnTo>
                    <a:pt x="313372" y="1379296"/>
                  </a:lnTo>
                  <a:lnTo>
                    <a:pt x="316547" y="1372949"/>
                  </a:lnTo>
                  <a:lnTo>
                    <a:pt x="324485" y="1359622"/>
                  </a:lnTo>
                  <a:lnTo>
                    <a:pt x="334645" y="1345660"/>
                  </a:lnTo>
                  <a:lnTo>
                    <a:pt x="346075" y="1330429"/>
                  </a:lnTo>
                  <a:lnTo>
                    <a:pt x="359410" y="1313611"/>
                  </a:lnTo>
                  <a:lnTo>
                    <a:pt x="368300" y="1302822"/>
                  </a:lnTo>
                  <a:lnTo>
                    <a:pt x="376237" y="1292668"/>
                  </a:lnTo>
                  <a:lnTo>
                    <a:pt x="390525" y="1273629"/>
                  </a:lnTo>
                  <a:lnTo>
                    <a:pt x="415607" y="1238407"/>
                  </a:lnTo>
                  <a:lnTo>
                    <a:pt x="428307" y="1220637"/>
                  </a:lnTo>
                  <a:lnTo>
                    <a:pt x="435610" y="1211752"/>
                  </a:lnTo>
                  <a:lnTo>
                    <a:pt x="442912" y="1202550"/>
                  </a:lnTo>
                  <a:lnTo>
                    <a:pt x="450850" y="1192713"/>
                  </a:lnTo>
                  <a:lnTo>
                    <a:pt x="459422" y="1183193"/>
                  </a:lnTo>
                  <a:lnTo>
                    <a:pt x="469265" y="1172722"/>
                  </a:lnTo>
                  <a:lnTo>
                    <a:pt x="479742" y="1161616"/>
                  </a:lnTo>
                  <a:lnTo>
                    <a:pt x="489267" y="1145750"/>
                  </a:lnTo>
                  <a:lnTo>
                    <a:pt x="498792" y="1131153"/>
                  </a:lnTo>
                  <a:lnTo>
                    <a:pt x="508000" y="1117826"/>
                  </a:lnTo>
                  <a:lnTo>
                    <a:pt x="517842" y="1104498"/>
                  </a:lnTo>
                  <a:lnTo>
                    <a:pt x="528002" y="1092440"/>
                  </a:lnTo>
                  <a:lnTo>
                    <a:pt x="537845" y="1081334"/>
                  </a:lnTo>
                  <a:lnTo>
                    <a:pt x="548322" y="1070863"/>
                  </a:lnTo>
                  <a:lnTo>
                    <a:pt x="558482" y="1061026"/>
                  </a:lnTo>
                  <a:lnTo>
                    <a:pt x="568960" y="1051824"/>
                  </a:lnTo>
                  <a:lnTo>
                    <a:pt x="579755" y="1043256"/>
                  </a:lnTo>
                  <a:lnTo>
                    <a:pt x="590867" y="1035323"/>
                  </a:lnTo>
                  <a:lnTo>
                    <a:pt x="601662" y="1028342"/>
                  </a:lnTo>
                  <a:lnTo>
                    <a:pt x="613092" y="1021996"/>
                  </a:lnTo>
                  <a:lnTo>
                    <a:pt x="624205" y="1015650"/>
                  </a:lnTo>
                  <a:lnTo>
                    <a:pt x="635952" y="1010255"/>
                  </a:lnTo>
                  <a:lnTo>
                    <a:pt x="648017" y="1004861"/>
                  </a:lnTo>
                  <a:lnTo>
                    <a:pt x="660082" y="1000418"/>
                  </a:lnTo>
                  <a:lnTo>
                    <a:pt x="672465" y="995976"/>
                  </a:lnTo>
                  <a:lnTo>
                    <a:pt x="684847" y="992168"/>
                  </a:lnTo>
                  <a:lnTo>
                    <a:pt x="697547" y="988360"/>
                  </a:lnTo>
                  <a:lnTo>
                    <a:pt x="710247" y="985187"/>
                  </a:lnTo>
                  <a:lnTo>
                    <a:pt x="723582" y="982014"/>
                  </a:lnTo>
                  <a:lnTo>
                    <a:pt x="736917" y="979475"/>
                  </a:lnTo>
                  <a:lnTo>
                    <a:pt x="750887" y="976937"/>
                  </a:lnTo>
                  <a:lnTo>
                    <a:pt x="779145" y="972177"/>
                  </a:lnTo>
                  <a:lnTo>
                    <a:pt x="808037" y="967735"/>
                  </a:lnTo>
                  <a:lnTo>
                    <a:pt x="870267" y="959484"/>
                  </a:lnTo>
                  <a:lnTo>
                    <a:pt x="874077" y="958850"/>
                  </a:lnTo>
                  <a:lnTo>
                    <a:pt x="878205" y="958850"/>
                  </a:lnTo>
                  <a:lnTo>
                    <a:pt x="885507" y="959167"/>
                  </a:lnTo>
                  <a:lnTo>
                    <a:pt x="991870" y="1351372"/>
                  </a:lnTo>
                  <a:lnTo>
                    <a:pt x="993775" y="1336140"/>
                  </a:lnTo>
                  <a:lnTo>
                    <a:pt x="1030605" y="1066738"/>
                  </a:lnTo>
                  <a:lnTo>
                    <a:pt x="1020127" y="1040400"/>
                  </a:lnTo>
                  <a:lnTo>
                    <a:pt x="1040765" y="1005495"/>
                  </a:lnTo>
                  <a:lnTo>
                    <a:pt x="1087120" y="1004861"/>
                  </a:lnTo>
                  <a:lnTo>
                    <a:pt x="1106805" y="1040400"/>
                  </a:lnTo>
                  <a:lnTo>
                    <a:pt x="1097597" y="1071497"/>
                  </a:lnTo>
                  <a:lnTo>
                    <a:pt x="1130300" y="1355814"/>
                  </a:lnTo>
                  <a:lnTo>
                    <a:pt x="1217612" y="971542"/>
                  </a:lnTo>
                  <a:lnTo>
                    <a:pt x="1227455" y="967100"/>
                  </a:lnTo>
                  <a:lnTo>
                    <a:pt x="1234757" y="963292"/>
                  </a:lnTo>
                  <a:lnTo>
                    <a:pt x="1239520" y="960754"/>
                  </a:lnTo>
                  <a:lnTo>
                    <a:pt x="1240155" y="959802"/>
                  </a:lnTo>
                  <a:lnTo>
                    <a:pt x="1240472" y="959484"/>
                  </a:lnTo>
                  <a:lnTo>
                    <a:pt x="1248410" y="958215"/>
                  </a:lnTo>
                  <a:lnTo>
                    <a:pt x="1256347" y="957580"/>
                  </a:lnTo>
                  <a:lnTo>
                    <a:pt x="1264285" y="957263"/>
                  </a:lnTo>
                  <a:close/>
                  <a:moveTo>
                    <a:pt x="132835" y="357689"/>
                  </a:moveTo>
                  <a:lnTo>
                    <a:pt x="130610" y="358006"/>
                  </a:lnTo>
                  <a:lnTo>
                    <a:pt x="128386" y="358959"/>
                  </a:lnTo>
                  <a:lnTo>
                    <a:pt x="126161" y="359912"/>
                  </a:lnTo>
                  <a:lnTo>
                    <a:pt x="124255" y="361501"/>
                  </a:lnTo>
                  <a:lnTo>
                    <a:pt x="122666" y="363406"/>
                  </a:lnTo>
                  <a:lnTo>
                    <a:pt x="121394" y="365630"/>
                  </a:lnTo>
                  <a:lnTo>
                    <a:pt x="120759" y="368171"/>
                  </a:lnTo>
                  <a:lnTo>
                    <a:pt x="120441" y="370395"/>
                  </a:lnTo>
                  <a:lnTo>
                    <a:pt x="120759" y="373254"/>
                  </a:lnTo>
                  <a:lnTo>
                    <a:pt x="121394" y="375795"/>
                  </a:lnTo>
                  <a:lnTo>
                    <a:pt x="122666" y="378019"/>
                  </a:lnTo>
                  <a:lnTo>
                    <a:pt x="124255" y="379925"/>
                  </a:lnTo>
                  <a:lnTo>
                    <a:pt x="126161" y="381513"/>
                  </a:lnTo>
                  <a:lnTo>
                    <a:pt x="128386" y="382466"/>
                  </a:lnTo>
                  <a:lnTo>
                    <a:pt x="130610" y="383419"/>
                  </a:lnTo>
                  <a:lnTo>
                    <a:pt x="132835" y="383737"/>
                  </a:lnTo>
                  <a:lnTo>
                    <a:pt x="414075" y="383737"/>
                  </a:lnTo>
                  <a:lnTo>
                    <a:pt x="416300" y="383419"/>
                  </a:lnTo>
                  <a:lnTo>
                    <a:pt x="418842" y="382466"/>
                  </a:lnTo>
                  <a:lnTo>
                    <a:pt x="420749" y="381513"/>
                  </a:lnTo>
                  <a:lnTo>
                    <a:pt x="422655" y="379925"/>
                  </a:lnTo>
                  <a:lnTo>
                    <a:pt x="424244" y="378019"/>
                  </a:lnTo>
                  <a:lnTo>
                    <a:pt x="425198" y="375795"/>
                  </a:lnTo>
                  <a:lnTo>
                    <a:pt x="426151" y="373254"/>
                  </a:lnTo>
                  <a:lnTo>
                    <a:pt x="426469" y="370395"/>
                  </a:lnTo>
                  <a:lnTo>
                    <a:pt x="426151" y="368171"/>
                  </a:lnTo>
                  <a:lnTo>
                    <a:pt x="425198" y="365630"/>
                  </a:lnTo>
                  <a:lnTo>
                    <a:pt x="424244" y="363406"/>
                  </a:lnTo>
                  <a:lnTo>
                    <a:pt x="422655" y="361501"/>
                  </a:lnTo>
                  <a:lnTo>
                    <a:pt x="420749" y="359912"/>
                  </a:lnTo>
                  <a:lnTo>
                    <a:pt x="418842" y="358959"/>
                  </a:lnTo>
                  <a:lnTo>
                    <a:pt x="416300" y="358006"/>
                  </a:lnTo>
                  <a:lnTo>
                    <a:pt x="414075" y="357689"/>
                  </a:lnTo>
                  <a:lnTo>
                    <a:pt x="132835" y="357689"/>
                  </a:lnTo>
                  <a:close/>
                  <a:moveTo>
                    <a:pt x="1073636" y="311150"/>
                  </a:moveTo>
                  <a:lnTo>
                    <a:pt x="1083167" y="311150"/>
                  </a:lnTo>
                  <a:lnTo>
                    <a:pt x="1092063" y="311785"/>
                  </a:lnTo>
                  <a:lnTo>
                    <a:pt x="1101594" y="312103"/>
                  </a:lnTo>
                  <a:lnTo>
                    <a:pt x="1110171" y="312738"/>
                  </a:lnTo>
                  <a:lnTo>
                    <a:pt x="1118749" y="314008"/>
                  </a:lnTo>
                  <a:lnTo>
                    <a:pt x="1135587" y="316230"/>
                  </a:lnTo>
                  <a:lnTo>
                    <a:pt x="1151789" y="319405"/>
                  </a:lnTo>
                  <a:lnTo>
                    <a:pt x="1167357" y="323215"/>
                  </a:lnTo>
                  <a:lnTo>
                    <a:pt x="1181971" y="327660"/>
                  </a:lnTo>
                  <a:lnTo>
                    <a:pt x="1195949" y="332740"/>
                  </a:lnTo>
                  <a:lnTo>
                    <a:pt x="1208975" y="337820"/>
                  </a:lnTo>
                  <a:lnTo>
                    <a:pt x="1222000" y="343535"/>
                  </a:lnTo>
                  <a:lnTo>
                    <a:pt x="1233437" y="349568"/>
                  </a:lnTo>
                  <a:lnTo>
                    <a:pt x="1244557" y="355283"/>
                  </a:lnTo>
                  <a:lnTo>
                    <a:pt x="1254088" y="361315"/>
                  </a:lnTo>
                  <a:lnTo>
                    <a:pt x="1263618" y="367348"/>
                  </a:lnTo>
                  <a:lnTo>
                    <a:pt x="1271879" y="373380"/>
                  </a:lnTo>
                  <a:lnTo>
                    <a:pt x="1279821" y="378460"/>
                  </a:lnTo>
                  <a:lnTo>
                    <a:pt x="1286175" y="383858"/>
                  </a:lnTo>
                  <a:lnTo>
                    <a:pt x="1292211" y="388620"/>
                  </a:lnTo>
                  <a:lnTo>
                    <a:pt x="1301424" y="396875"/>
                  </a:lnTo>
                  <a:lnTo>
                    <a:pt x="1306825" y="402273"/>
                  </a:lnTo>
                  <a:lnTo>
                    <a:pt x="1308731" y="404178"/>
                  </a:lnTo>
                  <a:lnTo>
                    <a:pt x="1306507" y="409893"/>
                  </a:lnTo>
                  <a:lnTo>
                    <a:pt x="1303013" y="415925"/>
                  </a:lnTo>
                  <a:lnTo>
                    <a:pt x="1298565" y="423545"/>
                  </a:lnTo>
                  <a:lnTo>
                    <a:pt x="1292529" y="432435"/>
                  </a:lnTo>
                  <a:lnTo>
                    <a:pt x="1289352" y="437198"/>
                  </a:lnTo>
                  <a:lnTo>
                    <a:pt x="1285539" y="441643"/>
                  </a:lnTo>
                  <a:lnTo>
                    <a:pt x="1281409" y="446723"/>
                  </a:lnTo>
                  <a:lnTo>
                    <a:pt x="1276962" y="451485"/>
                  </a:lnTo>
                  <a:lnTo>
                    <a:pt x="1271561" y="456565"/>
                  </a:lnTo>
                  <a:lnTo>
                    <a:pt x="1266160" y="461010"/>
                  </a:lnTo>
                  <a:lnTo>
                    <a:pt x="1260759" y="465455"/>
                  </a:lnTo>
                  <a:lnTo>
                    <a:pt x="1254723" y="469583"/>
                  </a:lnTo>
                  <a:lnTo>
                    <a:pt x="1248369" y="473393"/>
                  </a:lnTo>
                  <a:lnTo>
                    <a:pt x="1241062" y="476568"/>
                  </a:lnTo>
                  <a:lnTo>
                    <a:pt x="1234073" y="479743"/>
                  </a:lnTo>
                  <a:lnTo>
                    <a:pt x="1226448" y="482283"/>
                  </a:lnTo>
                  <a:lnTo>
                    <a:pt x="1218188" y="484188"/>
                  </a:lnTo>
                  <a:lnTo>
                    <a:pt x="1209610" y="485775"/>
                  </a:lnTo>
                  <a:lnTo>
                    <a:pt x="1200715" y="486410"/>
                  </a:lnTo>
                  <a:lnTo>
                    <a:pt x="1191501" y="486410"/>
                  </a:lnTo>
                  <a:lnTo>
                    <a:pt x="1181653" y="485458"/>
                  </a:lnTo>
                  <a:lnTo>
                    <a:pt x="1171487" y="483870"/>
                  </a:lnTo>
                  <a:lnTo>
                    <a:pt x="1160685" y="481330"/>
                  </a:lnTo>
                  <a:lnTo>
                    <a:pt x="1149566" y="477520"/>
                  </a:lnTo>
                  <a:lnTo>
                    <a:pt x="1138129" y="473075"/>
                  </a:lnTo>
                  <a:lnTo>
                    <a:pt x="1126056" y="467360"/>
                  </a:lnTo>
                  <a:lnTo>
                    <a:pt x="1112078" y="460693"/>
                  </a:lnTo>
                  <a:lnTo>
                    <a:pt x="1097781" y="454660"/>
                  </a:lnTo>
                  <a:lnTo>
                    <a:pt x="1127009" y="468313"/>
                  </a:lnTo>
                  <a:lnTo>
                    <a:pt x="1155284" y="482283"/>
                  </a:lnTo>
                  <a:lnTo>
                    <a:pt x="1168945" y="488633"/>
                  </a:lnTo>
                  <a:lnTo>
                    <a:pt x="1182288" y="494348"/>
                  </a:lnTo>
                  <a:lnTo>
                    <a:pt x="1195314" y="499745"/>
                  </a:lnTo>
                  <a:lnTo>
                    <a:pt x="1207704" y="504190"/>
                  </a:lnTo>
                  <a:lnTo>
                    <a:pt x="1219776" y="508318"/>
                  </a:lnTo>
                  <a:lnTo>
                    <a:pt x="1231213" y="510858"/>
                  </a:lnTo>
                  <a:lnTo>
                    <a:pt x="1236932" y="512128"/>
                  </a:lnTo>
                  <a:lnTo>
                    <a:pt x="1242333" y="512763"/>
                  </a:lnTo>
                  <a:lnTo>
                    <a:pt x="1247416" y="513080"/>
                  </a:lnTo>
                  <a:lnTo>
                    <a:pt x="1252817" y="513715"/>
                  </a:lnTo>
                  <a:lnTo>
                    <a:pt x="1257582" y="513080"/>
                  </a:lnTo>
                  <a:lnTo>
                    <a:pt x="1262665" y="512763"/>
                  </a:lnTo>
                  <a:lnTo>
                    <a:pt x="1267113" y="512128"/>
                  </a:lnTo>
                  <a:lnTo>
                    <a:pt x="1271561" y="510858"/>
                  </a:lnTo>
                  <a:lnTo>
                    <a:pt x="1276009" y="509270"/>
                  </a:lnTo>
                  <a:lnTo>
                    <a:pt x="1279821" y="507683"/>
                  </a:lnTo>
                  <a:lnTo>
                    <a:pt x="1283951" y="505143"/>
                  </a:lnTo>
                  <a:lnTo>
                    <a:pt x="1287763" y="502285"/>
                  </a:lnTo>
                  <a:lnTo>
                    <a:pt x="1288716" y="512445"/>
                  </a:lnTo>
                  <a:lnTo>
                    <a:pt x="1289669" y="521970"/>
                  </a:lnTo>
                  <a:lnTo>
                    <a:pt x="1289987" y="531178"/>
                  </a:lnTo>
                  <a:lnTo>
                    <a:pt x="1290305" y="539750"/>
                  </a:lnTo>
                  <a:lnTo>
                    <a:pt x="1289987" y="557213"/>
                  </a:lnTo>
                  <a:lnTo>
                    <a:pt x="1289352" y="573405"/>
                  </a:lnTo>
                  <a:lnTo>
                    <a:pt x="1290623" y="571818"/>
                  </a:lnTo>
                  <a:lnTo>
                    <a:pt x="1292211" y="570230"/>
                  </a:lnTo>
                  <a:lnTo>
                    <a:pt x="1293800" y="569595"/>
                  </a:lnTo>
                  <a:lnTo>
                    <a:pt x="1295388" y="569278"/>
                  </a:lnTo>
                  <a:lnTo>
                    <a:pt x="1297612" y="569595"/>
                  </a:lnTo>
                  <a:lnTo>
                    <a:pt x="1299518" y="571183"/>
                  </a:lnTo>
                  <a:lnTo>
                    <a:pt x="1301742" y="573088"/>
                  </a:lnTo>
                  <a:lnTo>
                    <a:pt x="1303648" y="575945"/>
                  </a:lnTo>
                  <a:lnTo>
                    <a:pt x="1304919" y="579438"/>
                  </a:lnTo>
                  <a:lnTo>
                    <a:pt x="1306825" y="583565"/>
                  </a:lnTo>
                  <a:lnTo>
                    <a:pt x="1308414" y="588328"/>
                  </a:lnTo>
                  <a:lnTo>
                    <a:pt x="1310002" y="593725"/>
                  </a:lnTo>
                  <a:lnTo>
                    <a:pt x="1310955" y="599758"/>
                  </a:lnTo>
                  <a:lnTo>
                    <a:pt x="1312226" y="606108"/>
                  </a:lnTo>
                  <a:lnTo>
                    <a:pt x="1314450" y="620395"/>
                  </a:lnTo>
                  <a:lnTo>
                    <a:pt x="1315721" y="636270"/>
                  </a:lnTo>
                  <a:lnTo>
                    <a:pt x="1316038" y="652780"/>
                  </a:lnTo>
                  <a:lnTo>
                    <a:pt x="1315721" y="669608"/>
                  </a:lnTo>
                  <a:lnTo>
                    <a:pt x="1314450" y="685483"/>
                  </a:lnTo>
                  <a:lnTo>
                    <a:pt x="1312226" y="699770"/>
                  </a:lnTo>
                  <a:lnTo>
                    <a:pt x="1310955" y="706120"/>
                  </a:lnTo>
                  <a:lnTo>
                    <a:pt x="1310002" y="711835"/>
                  </a:lnTo>
                  <a:lnTo>
                    <a:pt x="1308414" y="717233"/>
                  </a:lnTo>
                  <a:lnTo>
                    <a:pt x="1306825" y="722313"/>
                  </a:lnTo>
                  <a:lnTo>
                    <a:pt x="1304919" y="726440"/>
                  </a:lnTo>
                  <a:lnTo>
                    <a:pt x="1303648" y="729615"/>
                  </a:lnTo>
                  <a:lnTo>
                    <a:pt x="1301742" y="732790"/>
                  </a:lnTo>
                  <a:lnTo>
                    <a:pt x="1299518" y="734695"/>
                  </a:lnTo>
                  <a:lnTo>
                    <a:pt x="1297612" y="735648"/>
                  </a:lnTo>
                  <a:lnTo>
                    <a:pt x="1295388" y="736283"/>
                  </a:lnTo>
                  <a:lnTo>
                    <a:pt x="1294117" y="736283"/>
                  </a:lnTo>
                  <a:lnTo>
                    <a:pt x="1293482" y="735648"/>
                  </a:lnTo>
                  <a:lnTo>
                    <a:pt x="1291258" y="734695"/>
                  </a:lnTo>
                  <a:lnTo>
                    <a:pt x="1289352" y="732473"/>
                  </a:lnTo>
                  <a:lnTo>
                    <a:pt x="1287446" y="728980"/>
                  </a:lnTo>
                  <a:lnTo>
                    <a:pt x="1285539" y="725170"/>
                  </a:lnTo>
                  <a:lnTo>
                    <a:pt x="1283633" y="720725"/>
                  </a:lnTo>
                  <a:lnTo>
                    <a:pt x="1282045" y="715328"/>
                  </a:lnTo>
                  <a:lnTo>
                    <a:pt x="1280456" y="709930"/>
                  </a:lnTo>
                  <a:lnTo>
                    <a:pt x="1278550" y="724535"/>
                  </a:lnTo>
                  <a:lnTo>
                    <a:pt x="1276009" y="738823"/>
                  </a:lnTo>
                  <a:lnTo>
                    <a:pt x="1273149" y="752475"/>
                  </a:lnTo>
                  <a:lnTo>
                    <a:pt x="1269655" y="765810"/>
                  </a:lnTo>
                  <a:lnTo>
                    <a:pt x="1265525" y="779145"/>
                  </a:lnTo>
                  <a:lnTo>
                    <a:pt x="1261077" y="791845"/>
                  </a:lnTo>
                  <a:lnTo>
                    <a:pt x="1255994" y="804228"/>
                  </a:lnTo>
                  <a:lnTo>
                    <a:pt x="1250911" y="815975"/>
                  </a:lnTo>
                  <a:lnTo>
                    <a:pt x="1245192" y="827405"/>
                  </a:lnTo>
                  <a:lnTo>
                    <a:pt x="1239156" y="838835"/>
                  </a:lnTo>
                  <a:lnTo>
                    <a:pt x="1232802" y="849313"/>
                  </a:lnTo>
                  <a:lnTo>
                    <a:pt x="1226130" y="859790"/>
                  </a:lnTo>
                  <a:lnTo>
                    <a:pt x="1218823" y="869633"/>
                  </a:lnTo>
                  <a:lnTo>
                    <a:pt x="1211834" y="879158"/>
                  </a:lnTo>
                  <a:lnTo>
                    <a:pt x="1204209" y="888048"/>
                  </a:lnTo>
                  <a:lnTo>
                    <a:pt x="1196267" y="896303"/>
                  </a:lnTo>
                  <a:lnTo>
                    <a:pt x="1188325" y="904558"/>
                  </a:lnTo>
                  <a:lnTo>
                    <a:pt x="1180064" y="912178"/>
                  </a:lnTo>
                  <a:lnTo>
                    <a:pt x="1171804" y="919163"/>
                  </a:lnTo>
                  <a:lnTo>
                    <a:pt x="1163544" y="925513"/>
                  </a:lnTo>
                  <a:lnTo>
                    <a:pt x="1154966" y="932180"/>
                  </a:lnTo>
                  <a:lnTo>
                    <a:pt x="1146389" y="937578"/>
                  </a:lnTo>
                  <a:lnTo>
                    <a:pt x="1137493" y="942658"/>
                  </a:lnTo>
                  <a:lnTo>
                    <a:pt x="1128915" y="947420"/>
                  </a:lnTo>
                  <a:lnTo>
                    <a:pt x="1120338" y="951230"/>
                  </a:lnTo>
                  <a:lnTo>
                    <a:pt x="1111760" y="955040"/>
                  </a:lnTo>
                  <a:lnTo>
                    <a:pt x="1102864" y="957898"/>
                  </a:lnTo>
                  <a:lnTo>
                    <a:pt x="1094287" y="960755"/>
                  </a:lnTo>
                  <a:lnTo>
                    <a:pt x="1085709" y="962660"/>
                  </a:lnTo>
                  <a:lnTo>
                    <a:pt x="1077449" y="963930"/>
                  </a:lnTo>
                  <a:lnTo>
                    <a:pt x="1069189" y="964883"/>
                  </a:lnTo>
                  <a:lnTo>
                    <a:pt x="1061246" y="965200"/>
                  </a:lnTo>
                  <a:lnTo>
                    <a:pt x="1054575" y="964883"/>
                  </a:lnTo>
                  <a:lnTo>
                    <a:pt x="1047585" y="963930"/>
                  </a:lnTo>
                  <a:lnTo>
                    <a:pt x="1040596" y="962660"/>
                  </a:lnTo>
                  <a:lnTo>
                    <a:pt x="1033289" y="960120"/>
                  </a:lnTo>
                  <a:lnTo>
                    <a:pt x="1025982" y="957580"/>
                  </a:lnTo>
                  <a:lnTo>
                    <a:pt x="1018040" y="954723"/>
                  </a:lnTo>
                  <a:lnTo>
                    <a:pt x="1010097" y="950913"/>
                  </a:lnTo>
                  <a:lnTo>
                    <a:pt x="1002155" y="946468"/>
                  </a:lnTo>
                  <a:lnTo>
                    <a:pt x="993895" y="941705"/>
                  </a:lnTo>
                  <a:lnTo>
                    <a:pt x="985635" y="936625"/>
                  </a:lnTo>
                  <a:lnTo>
                    <a:pt x="977375" y="930593"/>
                  </a:lnTo>
                  <a:lnTo>
                    <a:pt x="969114" y="924560"/>
                  </a:lnTo>
                  <a:lnTo>
                    <a:pt x="960537" y="917893"/>
                  </a:lnTo>
                  <a:lnTo>
                    <a:pt x="952277" y="910590"/>
                  </a:lnTo>
                  <a:lnTo>
                    <a:pt x="943699" y="902970"/>
                  </a:lnTo>
                  <a:lnTo>
                    <a:pt x="935439" y="895350"/>
                  </a:lnTo>
                  <a:lnTo>
                    <a:pt x="927814" y="886460"/>
                  </a:lnTo>
                  <a:lnTo>
                    <a:pt x="919236" y="877888"/>
                  </a:lnTo>
                  <a:lnTo>
                    <a:pt x="911611" y="868363"/>
                  </a:lnTo>
                  <a:lnTo>
                    <a:pt x="903987" y="859155"/>
                  </a:lnTo>
                  <a:lnTo>
                    <a:pt x="896362" y="848995"/>
                  </a:lnTo>
                  <a:lnTo>
                    <a:pt x="889373" y="838835"/>
                  </a:lnTo>
                  <a:lnTo>
                    <a:pt x="882066" y="828358"/>
                  </a:lnTo>
                  <a:lnTo>
                    <a:pt x="875394" y="817245"/>
                  </a:lnTo>
                  <a:lnTo>
                    <a:pt x="869040" y="806133"/>
                  </a:lnTo>
                  <a:lnTo>
                    <a:pt x="862686" y="794385"/>
                  </a:lnTo>
                  <a:lnTo>
                    <a:pt x="856968" y="782320"/>
                  </a:lnTo>
                  <a:lnTo>
                    <a:pt x="851567" y="770255"/>
                  </a:lnTo>
                  <a:lnTo>
                    <a:pt x="846484" y="757873"/>
                  </a:lnTo>
                  <a:lnTo>
                    <a:pt x="842036" y="745173"/>
                  </a:lnTo>
                  <a:lnTo>
                    <a:pt x="837588" y="732473"/>
                  </a:lnTo>
                  <a:lnTo>
                    <a:pt x="834094" y="719138"/>
                  </a:lnTo>
                  <a:lnTo>
                    <a:pt x="832823" y="724218"/>
                  </a:lnTo>
                  <a:lnTo>
                    <a:pt x="831234" y="728028"/>
                  </a:lnTo>
                  <a:lnTo>
                    <a:pt x="829328" y="731520"/>
                  </a:lnTo>
                  <a:lnTo>
                    <a:pt x="828057" y="734695"/>
                  </a:lnTo>
                  <a:lnTo>
                    <a:pt x="826151" y="736918"/>
                  </a:lnTo>
                  <a:lnTo>
                    <a:pt x="824563" y="738823"/>
                  </a:lnTo>
                  <a:lnTo>
                    <a:pt x="822657" y="739775"/>
                  </a:lnTo>
                  <a:lnTo>
                    <a:pt x="820750" y="740410"/>
                  </a:lnTo>
                  <a:lnTo>
                    <a:pt x="818527" y="739775"/>
                  </a:lnTo>
                  <a:lnTo>
                    <a:pt x="816620" y="738823"/>
                  </a:lnTo>
                  <a:lnTo>
                    <a:pt x="814397" y="736600"/>
                  </a:lnTo>
                  <a:lnTo>
                    <a:pt x="812490" y="733743"/>
                  </a:lnTo>
                  <a:lnTo>
                    <a:pt x="810902" y="730250"/>
                  </a:lnTo>
                  <a:lnTo>
                    <a:pt x="808996" y="726123"/>
                  </a:lnTo>
                  <a:lnTo>
                    <a:pt x="807725" y="721043"/>
                  </a:lnTo>
                  <a:lnTo>
                    <a:pt x="806136" y="715963"/>
                  </a:lnTo>
                  <a:lnTo>
                    <a:pt x="804866" y="709930"/>
                  </a:lnTo>
                  <a:lnTo>
                    <a:pt x="803595" y="703580"/>
                  </a:lnTo>
                  <a:lnTo>
                    <a:pt x="801689" y="689293"/>
                  </a:lnTo>
                  <a:lnTo>
                    <a:pt x="800418" y="673735"/>
                  </a:lnTo>
                  <a:lnTo>
                    <a:pt x="800100" y="656908"/>
                  </a:lnTo>
                  <a:lnTo>
                    <a:pt x="800418" y="639763"/>
                  </a:lnTo>
                  <a:lnTo>
                    <a:pt x="801689" y="624205"/>
                  </a:lnTo>
                  <a:lnTo>
                    <a:pt x="803595" y="610235"/>
                  </a:lnTo>
                  <a:lnTo>
                    <a:pt x="804866" y="603885"/>
                  </a:lnTo>
                  <a:lnTo>
                    <a:pt x="806136" y="597853"/>
                  </a:lnTo>
                  <a:lnTo>
                    <a:pt x="807725" y="592138"/>
                  </a:lnTo>
                  <a:lnTo>
                    <a:pt x="808996" y="587693"/>
                  </a:lnTo>
                  <a:lnTo>
                    <a:pt x="810902" y="583565"/>
                  </a:lnTo>
                  <a:lnTo>
                    <a:pt x="812490" y="579755"/>
                  </a:lnTo>
                  <a:lnTo>
                    <a:pt x="814397" y="577215"/>
                  </a:lnTo>
                  <a:lnTo>
                    <a:pt x="816620" y="574993"/>
                  </a:lnTo>
                  <a:lnTo>
                    <a:pt x="818527" y="573723"/>
                  </a:lnTo>
                  <a:lnTo>
                    <a:pt x="820750" y="573405"/>
                  </a:lnTo>
                  <a:lnTo>
                    <a:pt x="822021" y="573723"/>
                  </a:lnTo>
                  <a:lnTo>
                    <a:pt x="822974" y="574040"/>
                  </a:lnTo>
                  <a:lnTo>
                    <a:pt x="823292" y="563245"/>
                  </a:lnTo>
                  <a:lnTo>
                    <a:pt x="824245" y="552133"/>
                  </a:lnTo>
                  <a:lnTo>
                    <a:pt x="825198" y="542290"/>
                  </a:lnTo>
                  <a:lnTo>
                    <a:pt x="827104" y="533083"/>
                  </a:lnTo>
                  <a:lnTo>
                    <a:pt x="826151" y="521335"/>
                  </a:lnTo>
                  <a:lnTo>
                    <a:pt x="825834" y="510540"/>
                  </a:lnTo>
                  <a:lnTo>
                    <a:pt x="825834" y="500063"/>
                  </a:lnTo>
                  <a:lnTo>
                    <a:pt x="826151" y="490220"/>
                  </a:lnTo>
                  <a:lnTo>
                    <a:pt x="826787" y="481330"/>
                  </a:lnTo>
                  <a:lnTo>
                    <a:pt x="828375" y="472440"/>
                  </a:lnTo>
                  <a:lnTo>
                    <a:pt x="830281" y="464185"/>
                  </a:lnTo>
                  <a:lnTo>
                    <a:pt x="832188" y="456883"/>
                  </a:lnTo>
                  <a:lnTo>
                    <a:pt x="834729" y="449898"/>
                  </a:lnTo>
                  <a:lnTo>
                    <a:pt x="837588" y="443230"/>
                  </a:lnTo>
                  <a:lnTo>
                    <a:pt x="841083" y="437515"/>
                  </a:lnTo>
                  <a:lnTo>
                    <a:pt x="844895" y="432118"/>
                  </a:lnTo>
                  <a:lnTo>
                    <a:pt x="849025" y="427038"/>
                  </a:lnTo>
                  <a:lnTo>
                    <a:pt x="853473" y="422593"/>
                  </a:lnTo>
                  <a:lnTo>
                    <a:pt x="858556" y="418465"/>
                  </a:lnTo>
                  <a:lnTo>
                    <a:pt x="863322" y="414973"/>
                  </a:lnTo>
                  <a:lnTo>
                    <a:pt x="840765" y="415290"/>
                  </a:lnTo>
                  <a:lnTo>
                    <a:pt x="822974" y="415925"/>
                  </a:lnTo>
                  <a:lnTo>
                    <a:pt x="808043" y="416878"/>
                  </a:lnTo>
                  <a:lnTo>
                    <a:pt x="813443" y="414338"/>
                  </a:lnTo>
                  <a:lnTo>
                    <a:pt x="818527" y="411163"/>
                  </a:lnTo>
                  <a:lnTo>
                    <a:pt x="829011" y="404495"/>
                  </a:lnTo>
                  <a:lnTo>
                    <a:pt x="840130" y="396558"/>
                  </a:lnTo>
                  <a:lnTo>
                    <a:pt x="850932" y="388620"/>
                  </a:lnTo>
                  <a:lnTo>
                    <a:pt x="861416" y="380365"/>
                  </a:lnTo>
                  <a:lnTo>
                    <a:pt x="871582" y="373063"/>
                  </a:lnTo>
                  <a:lnTo>
                    <a:pt x="881113" y="366395"/>
                  </a:lnTo>
                  <a:lnTo>
                    <a:pt x="885560" y="363538"/>
                  </a:lnTo>
                  <a:lnTo>
                    <a:pt x="890008" y="361315"/>
                  </a:lnTo>
                  <a:lnTo>
                    <a:pt x="902081" y="355283"/>
                  </a:lnTo>
                  <a:lnTo>
                    <a:pt x="913835" y="349568"/>
                  </a:lnTo>
                  <a:lnTo>
                    <a:pt x="925272" y="344488"/>
                  </a:lnTo>
                  <a:lnTo>
                    <a:pt x="937027" y="339725"/>
                  </a:lnTo>
                  <a:lnTo>
                    <a:pt x="948464" y="335280"/>
                  </a:lnTo>
                  <a:lnTo>
                    <a:pt x="959584" y="331470"/>
                  </a:lnTo>
                  <a:lnTo>
                    <a:pt x="971021" y="327660"/>
                  </a:lnTo>
                  <a:lnTo>
                    <a:pt x="981822" y="324803"/>
                  </a:lnTo>
                  <a:lnTo>
                    <a:pt x="992624" y="322263"/>
                  </a:lnTo>
                  <a:lnTo>
                    <a:pt x="1003426" y="319405"/>
                  </a:lnTo>
                  <a:lnTo>
                    <a:pt x="1013910" y="317183"/>
                  </a:lnTo>
                  <a:lnTo>
                    <a:pt x="1024393" y="315913"/>
                  </a:lnTo>
                  <a:lnTo>
                    <a:pt x="1034560" y="314325"/>
                  </a:lnTo>
                  <a:lnTo>
                    <a:pt x="1044726" y="313055"/>
                  </a:lnTo>
                  <a:lnTo>
                    <a:pt x="1054575" y="312420"/>
                  </a:lnTo>
                  <a:lnTo>
                    <a:pt x="1064105" y="311785"/>
                  </a:lnTo>
                  <a:lnTo>
                    <a:pt x="1073636" y="311150"/>
                  </a:lnTo>
                  <a:close/>
                  <a:moveTo>
                    <a:pt x="132835" y="259531"/>
                  </a:moveTo>
                  <a:lnTo>
                    <a:pt x="130610" y="259848"/>
                  </a:lnTo>
                  <a:lnTo>
                    <a:pt x="128386" y="260484"/>
                  </a:lnTo>
                  <a:lnTo>
                    <a:pt x="126161" y="261754"/>
                  </a:lnTo>
                  <a:lnTo>
                    <a:pt x="124255" y="263343"/>
                  </a:lnTo>
                  <a:lnTo>
                    <a:pt x="122666" y="265249"/>
                  </a:lnTo>
                  <a:lnTo>
                    <a:pt x="121394" y="267472"/>
                  </a:lnTo>
                  <a:lnTo>
                    <a:pt x="120759" y="269696"/>
                  </a:lnTo>
                  <a:lnTo>
                    <a:pt x="120441" y="272237"/>
                  </a:lnTo>
                  <a:lnTo>
                    <a:pt x="120759" y="275096"/>
                  </a:lnTo>
                  <a:lnTo>
                    <a:pt x="121394" y="277320"/>
                  </a:lnTo>
                  <a:lnTo>
                    <a:pt x="122666" y="279543"/>
                  </a:lnTo>
                  <a:lnTo>
                    <a:pt x="124255" y="281449"/>
                  </a:lnTo>
                  <a:lnTo>
                    <a:pt x="126161" y="283038"/>
                  </a:lnTo>
                  <a:lnTo>
                    <a:pt x="128386" y="283991"/>
                  </a:lnTo>
                  <a:lnTo>
                    <a:pt x="130610" y="284626"/>
                  </a:lnTo>
                  <a:lnTo>
                    <a:pt x="132835" y="285261"/>
                  </a:lnTo>
                  <a:lnTo>
                    <a:pt x="584408" y="285261"/>
                  </a:lnTo>
                  <a:lnTo>
                    <a:pt x="586951" y="284626"/>
                  </a:lnTo>
                  <a:lnTo>
                    <a:pt x="589175" y="283991"/>
                  </a:lnTo>
                  <a:lnTo>
                    <a:pt x="591718" y="283038"/>
                  </a:lnTo>
                  <a:lnTo>
                    <a:pt x="593624" y="281449"/>
                  </a:lnTo>
                  <a:lnTo>
                    <a:pt x="594895" y="279543"/>
                  </a:lnTo>
                  <a:lnTo>
                    <a:pt x="596167" y="277320"/>
                  </a:lnTo>
                  <a:lnTo>
                    <a:pt x="596802" y="275096"/>
                  </a:lnTo>
                  <a:lnTo>
                    <a:pt x="596802" y="272237"/>
                  </a:lnTo>
                  <a:lnTo>
                    <a:pt x="596802" y="269696"/>
                  </a:lnTo>
                  <a:lnTo>
                    <a:pt x="596167" y="267472"/>
                  </a:lnTo>
                  <a:lnTo>
                    <a:pt x="594895" y="265249"/>
                  </a:lnTo>
                  <a:lnTo>
                    <a:pt x="593624" y="263343"/>
                  </a:lnTo>
                  <a:lnTo>
                    <a:pt x="591718" y="261754"/>
                  </a:lnTo>
                  <a:lnTo>
                    <a:pt x="589175" y="260484"/>
                  </a:lnTo>
                  <a:lnTo>
                    <a:pt x="586951" y="259848"/>
                  </a:lnTo>
                  <a:lnTo>
                    <a:pt x="584408" y="259531"/>
                  </a:lnTo>
                  <a:lnTo>
                    <a:pt x="132835" y="259531"/>
                  </a:lnTo>
                  <a:close/>
                  <a:moveTo>
                    <a:pt x="132835" y="167408"/>
                  </a:moveTo>
                  <a:lnTo>
                    <a:pt x="130610" y="167726"/>
                  </a:lnTo>
                  <a:lnTo>
                    <a:pt x="128386" y="168679"/>
                  </a:lnTo>
                  <a:lnTo>
                    <a:pt x="126161" y="169632"/>
                  </a:lnTo>
                  <a:lnTo>
                    <a:pt x="124255" y="171220"/>
                  </a:lnTo>
                  <a:lnTo>
                    <a:pt x="122666" y="173126"/>
                  </a:lnTo>
                  <a:lnTo>
                    <a:pt x="121394" y="175350"/>
                  </a:lnTo>
                  <a:lnTo>
                    <a:pt x="120759" y="177891"/>
                  </a:lnTo>
                  <a:lnTo>
                    <a:pt x="120441" y="180115"/>
                  </a:lnTo>
                  <a:lnTo>
                    <a:pt x="120759" y="182974"/>
                  </a:lnTo>
                  <a:lnTo>
                    <a:pt x="121394" y="185515"/>
                  </a:lnTo>
                  <a:lnTo>
                    <a:pt x="122666" y="187739"/>
                  </a:lnTo>
                  <a:lnTo>
                    <a:pt x="124255" y="189645"/>
                  </a:lnTo>
                  <a:lnTo>
                    <a:pt x="126161" y="191233"/>
                  </a:lnTo>
                  <a:lnTo>
                    <a:pt x="128386" y="192186"/>
                  </a:lnTo>
                  <a:lnTo>
                    <a:pt x="130610" y="193139"/>
                  </a:lnTo>
                  <a:lnTo>
                    <a:pt x="132835" y="193457"/>
                  </a:lnTo>
                  <a:lnTo>
                    <a:pt x="584408" y="193457"/>
                  </a:lnTo>
                  <a:lnTo>
                    <a:pt x="586951" y="193139"/>
                  </a:lnTo>
                  <a:lnTo>
                    <a:pt x="589175" y="192186"/>
                  </a:lnTo>
                  <a:lnTo>
                    <a:pt x="591718" y="191233"/>
                  </a:lnTo>
                  <a:lnTo>
                    <a:pt x="593624" y="189645"/>
                  </a:lnTo>
                  <a:lnTo>
                    <a:pt x="594895" y="187739"/>
                  </a:lnTo>
                  <a:lnTo>
                    <a:pt x="596167" y="185515"/>
                  </a:lnTo>
                  <a:lnTo>
                    <a:pt x="596802" y="182974"/>
                  </a:lnTo>
                  <a:lnTo>
                    <a:pt x="596802" y="180115"/>
                  </a:lnTo>
                  <a:lnTo>
                    <a:pt x="596802" y="177891"/>
                  </a:lnTo>
                  <a:lnTo>
                    <a:pt x="596167" y="175350"/>
                  </a:lnTo>
                  <a:lnTo>
                    <a:pt x="594895" y="173126"/>
                  </a:lnTo>
                  <a:lnTo>
                    <a:pt x="593624" y="171220"/>
                  </a:lnTo>
                  <a:lnTo>
                    <a:pt x="591718" y="169632"/>
                  </a:lnTo>
                  <a:lnTo>
                    <a:pt x="589175" y="168679"/>
                  </a:lnTo>
                  <a:lnTo>
                    <a:pt x="586951" y="167726"/>
                  </a:lnTo>
                  <a:lnTo>
                    <a:pt x="584408" y="167408"/>
                  </a:lnTo>
                  <a:lnTo>
                    <a:pt x="132835" y="167408"/>
                  </a:lnTo>
                  <a:close/>
                  <a:moveTo>
                    <a:pt x="177960" y="0"/>
                  </a:moveTo>
                  <a:lnTo>
                    <a:pt x="528478" y="0"/>
                  </a:lnTo>
                  <a:lnTo>
                    <a:pt x="537376" y="318"/>
                  </a:lnTo>
                  <a:lnTo>
                    <a:pt x="546274" y="635"/>
                  </a:lnTo>
                  <a:lnTo>
                    <a:pt x="555490" y="2224"/>
                  </a:lnTo>
                  <a:lnTo>
                    <a:pt x="564070" y="3812"/>
                  </a:lnTo>
                  <a:lnTo>
                    <a:pt x="572650" y="5718"/>
                  </a:lnTo>
                  <a:lnTo>
                    <a:pt x="580913" y="7942"/>
                  </a:lnTo>
                  <a:lnTo>
                    <a:pt x="589175" y="10801"/>
                  </a:lnTo>
                  <a:lnTo>
                    <a:pt x="597755" y="13977"/>
                  </a:lnTo>
                  <a:lnTo>
                    <a:pt x="605382" y="17789"/>
                  </a:lnTo>
                  <a:lnTo>
                    <a:pt x="613009" y="21601"/>
                  </a:lnTo>
                  <a:lnTo>
                    <a:pt x="620636" y="26048"/>
                  </a:lnTo>
                  <a:lnTo>
                    <a:pt x="627627" y="30496"/>
                  </a:lnTo>
                  <a:lnTo>
                    <a:pt x="634936" y="35261"/>
                  </a:lnTo>
                  <a:lnTo>
                    <a:pt x="641610" y="40661"/>
                  </a:lnTo>
                  <a:lnTo>
                    <a:pt x="647966" y="46379"/>
                  </a:lnTo>
                  <a:lnTo>
                    <a:pt x="654004" y="52414"/>
                  </a:lnTo>
                  <a:lnTo>
                    <a:pt x="660041" y="58450"/>
                  </a:lnTo>
                  <a:lnTo>
                    <a:pt x="665762" y="64803"/>
                  </a:lnTo>
                  <a:lnTo>
                    <a:pt x="670846" y="71474"/>
                  </a:lnTo>
                  <a:lnTo>
                    <a:pt x="675931" y="78781"/>
                  </a:lnTo>
                  <a:lnTo>
                    <a:pt x="680380" y="85769"/>
                  </a:lnTo>
                  <a:lnTo>
                    <a:pt x="684829" y="93393"/>
                  </a:lnTo>
                  <a:lnTo>
                    <a:pt x="688642" y="100699"/>
                  </a:lnTo>
                  <a:lnTo>
                    <a:pt x="692456" y="108641"/>
                  </a:lnTo>
                  <a:lnTo>
                    <a:pt x="695316" y="116582"/>
                  </a:lnTo>
                  <a:lnTo>
                    <a:pt x="698494" y="124842"/>
                  </a:lnTo>
                  <a:lnTo>
                    <a:pt x="700718" y="133419"/>
                  </a:lnTo>
                  <a:lnTo>
                    <a:pt x="702625" y="142313"/>
                  </a:lnTo>
                  <a:lnTo>
                    <a:pt x="704214" y="150890"/>
                  </a:lnTo>
                  <a:lnTo>
                    <a:pt x="705167" y="159785"/>
                  </a:lnTo>
                  <a:lnTo>
                    <a:pt x="706120" y="168997"/>
                  </a:lnTo>
                  <a:lnTo>
                    <a:pt x="706438" y="177891"/>
                  </a:lnTo>
                  <a:lnTo>
                    <a:pt x="706438" y="349747"/>
                  </a:lnTo>
                  <a:lnTo>
                    <a:pt x="706120" y="359277"/>
                  </a:lnTo>
                  <a:lnTo>
                    <a:pt x="705167" y="368171"/>
                  </a:lnTo>
                  <a:lnTo>
                    <a:pt x="704214" y="377066"/>
                  </a:lnTo>
                  <a:lnTo>
                    <a:pt x="702625" y="385961"/>
                  </a:lnTo>
                  <a:lnTo>
                    <a:pt x="700718" y="394537"/>
                  </a:lnTo>
                  <a:lnTo>
                    <a:pt x="698494" y="402797"/>
                  </a:lnTo>
                  <a:lnTo>
                    <a:pt x="695316" y="411056"/>
                  </a:lnTo>
                  <a:lnTo>
                    <a:pt x="692456" y="419315"/>
                  </a:lnTo>
                  <a:lnTo>
                    <a:pt x="688642" y="426939"/>
                  </a:lnTo>
                  <a:lnTo>
                    <a:pt x="684829" y="434881"/>
                  </a:lnTo>
                  <a:lnTo>
                    <a:pt x="680380" y="442505"/>
                  </a:lnTo>
                  <a:lnTo>
                    <a:pt x="675931" y="449493"/>
                  </a:lnTo>
                  <a:lnTo>
                    <a:pt x="670846" y="456482"/>
                  </a:lnTo>
                  <a:lnTo>
                    <a:pt x="665762" y="463153"/>
                  </a:lnTo>
                  <a:lnTo>
                    <a:pt x="660041" y="469506"/>
                  </a:lnTo>
                  <a:lnTo>
                    <a:pt x="654004" y="475859"/>
                  </a:lnTo>
                  <a:lnTo>
                    <a:pt x="647966" y="481895"/>
                  </a:lnTo>
                  <a:lnTo>
                    <a:pt x="641610" y="487295"/>
                  </a:lnTo>
                  <a:lnTo>
                    <a:pt x="634936" y="492378"/>
                  </a:lnTo>
                  <a:lnTo>
                    <a:pt x="627627" y="497778"/>
                  </a:lnTo>
                  <a:lnTo>
                    <a:pt x="620636" y="502225"/>
                  </a:lnTo>
                  <a:lnTo>
                    <a:pt x="613009" y="506355"/>
                  </a:lnTo>
                  <a:lnTo>
                    <a:pt x="605382" y="510484"/>
                  </a:lnTo>
                  <a:lnTo>
                    <a:pt x="597755" y="513979"/>
                  </a:lnTo>
                  <a:lnTo>
                    <a:pt x="589175" y="517155"/>
                  </a:lnTo>
                  <a:lnTo>
                    <a:pt x="580913" y="520014"/>
                  </a:lnTo>
                  <a:lnTo>
                    <a:pt x="572650" y="522556"/>
                  </a:lnTo>
                  <a:lnTo>
                    <a:pt x="564070" y="524462"/>
                  </a:lnTo>
                  <a:lnTo>
                    <a:pt x="555490" y="526050"/>
                  </a:lnTo>
                  <a:lnTo>
                    <a:pt x="546274" y="527003"/>
                  </a:lnTo>
                  <a:lnTo>
                    <a:pt x="537376" y="527956"/>
                  </a:lnTo>
                  <a:lnTo>
                    <a:pt x="528478" y="527956"/>
                  </a:lnTo>
                  <a:lnTo>
                    <a:pt x="498606" y="527956"/>
                  </a:lnTo>
                  <a:lnTo>
                    <a:pt x="526571" y="619125"/>
                  </a:lnTo>
                  <a:lnTo>
                    <a:pt x="363229" y="527956"/>
                  </a:lnTo>
                  <a:lnTo>
                    <a:pt x="177960" y="527956"/>
                  </a:lnTo>
                  <a:lnTo>
                    <a:pt x="169062" y="527956"/>
                  </a:lnTo>
                  <a:lnTo>
                    <a:pt x="159847" y="527003"/>
                  </a:lnTo>
                  <a:lnTo>
                    <a:pt x="150949" y="526050"/>
                  </a:lnTo>
                  <a:lnTo>
                    <a:pt x="142368" y="524462"/>
                  </a:lnTo>
                  <a:lnTo>
                    <a:pt x="133470" y="522556"/>
                  </a:lnTo>
                  <a:lnTo>
                    <a:pt x="125208" y="520014"/>
                  </a:lnTo>
                  <a:lnTo>
                    <a:pt x="116945" y="517155"/>
                  </a:lnTo>
                  <a:lnTo>
                    <a:pt x="108683" y="513979"/>
                  </a:lnTo>
                  <a:lnTo>
                    <a:pt x="100738" y="510484"/>
                  </a:lnTo>
                  <a:lnTo>
                    <a:pt x="93429" y="506355"/>
                  </a:lnTo>
                  <a:lnTo>
                    <a:pt x="85802" y="502225"/>
                  </a:lnTo>
                  <a:lnTo>
                    <a:pt x="78493" y="497778"/>
                  </a:lnTo>
                  <a:lnTo>
                    <a:pt x="71502" y="492378"/>
                  </a:lnTo>
                  <a:lnTo>
                    <a:pt x="65146" y="487295"/>
                  </a:lnTo>
                  <a:lnTo>
                    <a:pt x="58155" y="481895"/>
                  </a:lnTo>
                  <a:lnTo>
                    <a:pt x="52435" y="475859"/>
                  </a:lnTo>
                  <a:lnTo>
                    <a:pt x="46397" y="469506"/>
                  </a:lnTo>
                  <a:lnTo>
                    <a:pt x="40677" y="463153"/>
                  </a:lnTo>
                  <a:lnTo>
                    <a:pt x="35274" y="456482"/>
                  </a:lnTo>
                  <a:lnTo>
                    <a:pt x="30508" y="449493"/>
                  </a:lnTo>
                  <a:lnTo>
                    <a:pt x="26059" y="442505"/>
                  </a:lnTo>
                  <a:lnTo>
                    <a:pt x="21292" y="434881"/>
                  </a:lnTo>
                  <a:lnTo>
                    <a:pt x="17796" y="426939"/>
                  </a:lnTo>
                  <a:lnTo>
                    <a:pt x="14301" y="419315"/>
                  </a:lnTo>
                  <a:lnTo>
                    <a:pt x="10805" y="411056"/>
                  </a:lnTo>
                  <a:lnTo>
                    <a:pt x="8263" y="402797"/>
                  </a:lnTo>
                  <a:lnTo>
                    <a:pt x="5720" y="394537"/>
                  </a:lnTo>
                  <a:lnTo>
                    <a:pt x="3814" y="385961"/>
                  </a:lnTo>
                  <a:lnTo>
                    <a:pt x="2225" y="377066"/>
                  </a:lnTo>
                  <a:lnTo>
                    <a:pt x="954" y="368171"/>
                  </a:lnTo>
                  <a:lnTo>
                    <a:pt x="318" y="359277"/>
                  </a:lnTo>
                  <a:lnTo>
                    <a:pt x="0" y="349747"/>
                  </a:lnTo>
                  <a:lnTo>
                    <a:pt x="0" y="177891"/>
                  </a:lnTo>
                  <a:lnTo>
                    <a:pt x="318" y="168997"/>
                  </a:lnTo>
                  <a:lnTo>
                    <a:pt x="954" y="159785"/>
                  </a:lnTo>
                  <a:lnTo>
                    <a:pt x="2225" y="150890"/>
                  </a:lnTo>
                  <a:lnTo>
                    <a:pt x="3814" y="142313"/>
                  </a:lnTo>
                  <a:lnTo>
                    <a:pt x="5720" y="133419"/>
                  </a:lnTo>
                  <a:lnTo>
                    <a:pt x="8263" y="124842"/>
                  </a:lnTo>
                  <a:lnTo>
                    <a:pt x="10805" y="116582"/>
                  </a:lnTo>
                  <a:lnTo>
                    <a:pt x="14301" y="108641"/>
                  </a:lnTo>
                  <a:lnTo>
                    <a:pt x="17796" y="100699"/>
                  </a:lnTo>
                  <a:lnTo>
                    <a:pt x="21292" y="93393"/>
                  </a:lnTo>
                  <a:lnTo>
                    <a:pt x="26059" y="85769"/>
                  </a:lnTo>
                  <a:lnTo>
                    <a:pt x="30508" y="78781"/>
                  </a:lnTo>
                  <a:lnTo>
                    <a:pt x="35274" y="71474"/>
                  </a:lnTo>
                  <a:lnTo>
                    <a:pt x="40677" y="64803"/>
                  </a:lnTo>
                  <a:lnTo>
                    <a:pt x="46397" y="58450"/>
                  </a:lnTo>
                  <a:lnTo>
                    <a:pt x="52435" y="52414"/>
                  </a:lnTo>
                  <a:lnTo>
                    <a:pt x="58155" y="46379"/>
                  </a:lnTo>
                  <a:lnTo>
                    <a:pt x="65146" y="40661"/>
                  </a:lnTo>
                  <a:lnTo>
                    <a:pt x="71502" y="35261"/>
                  </a:lnTo>
                  <a:lnTo>
                    <a:pt x="78493" y="30496"/>
                  </a:lnTo>
                  <a:lnTo>
                    <a:pt x="85802" y="26048"/>
                  </a:lnTo>
                  <a:lnTo>
                    <a:pt x="93429" y="21601"/>
                  </a:lnTo>
                  <a:lnTo>
                    <a:pt x="100738" y="17789"/>
                  </a:lnTo>
                  <a:lnTo>
                    <a:pt x="108683" y="13977"/>
                  </a:lnTo>
                  <a:lnTo>
                    <a:pt x="116945" y="10801"/>
                  </a:lnTo>
                  <a:lnTo>
                    <a:pt x="125208" y="7942"/>
                  </a:lnTo>
                  <a:lnTo>
                    <a:pt x="133470" y="5718"/>
                  </a:lnTo>
                  <a:lnTo>
                    <a:pt x="142368" y="3812"/>
                  </a:lnTo>
                  <a:lnTo>
                    <a:pt x="150949" y="2224"/>
                  </a:lnTo>
                  <a:lnTo>
                    <a:pt x="159847" y="635"/>
                  </a:lnTo>
                  <a:lnTo>
                    <a:pt x="169062" y="318"/>
                  </a:lnTo>
                  <a:lnTo>
                    <a:pt x="177960" y="0"/>
                  </a:lnTo>
                  <a:close/>
                </a:path>
              </a:pathLst>
            </a:custGeom>
            <a:solidFill>
              <a:sysClr val="window" lastClr="FFFFFF">
                <a:lumMod val="95000"/>
              </a:sysClr>
            </a:solidFill>
            <a:ln>
              <a:noFill/>
            </a:ln>
            <a:extLst/>
          </p:spPr>
          <p:txBody>
            <a:bodyPr anchor="ctr">
              <a:scene3d>
                <a:camera prst="orthographicFront"/>
                <a:lightRig rig="threePt" dir="t"/>
              </a:scene3d>
              <a:sp3d>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FFFFFF"/>
                </a:solidFill>
                <a:effectLst/>
                <a:uLnTx/>
                <a:uFillTx/>
                <a:ea typeface="宋体" panose="02010600030101010101" pitchFamily="2" charset="-122"/>
              </a:endParaRPr>
            </a:p>
          </p:txBody>
        </p:sp>
        <p:sp>
          <p:nvSpPr>
            <p:cNvPr id="48" name="KSO_Shape"/>
            <p:cNvSpPr>
              <a:spLocks/>
            </p:cNvSpPr>
            <p:nvPr/>
          </p:nvSpPr>
          <p:spPr bwMode="auto">
            <a:xfrm>
              <a:off x="6248511" y="2722736"/>
              <a:ext cx="339335" cy="256763"/>
            </a:xfrm>
            <a:custGeom>
              <a:avLst/>
              <a:gdLst>
                <a:gd name="T0" fmla="*/ 354414 w 2295525"/>
                <a:gd name="T1" fmla="*/ 1437494 h 1735138"/>
                <a:gd name="T2" fmla="*/ 223983 w 2295525"/>
                <a:gd name="T3" fmla="*/ 1389407 h 1735138"/>
                <a:gd name="T4" fmla="*/ 200120 w 2295525"/>
                <a:gd name="T5" fmla="*/ 1433678 h 1735138"/>
                <a:gd name="T6" fmla="*/ 1871799 w 2295525"/>
                <a:gd name="T7" fmla="*/ 1202082 h 1735138"/>
                <a:gd name="T8" fmla="*/ 1862595 w 2295525"/>
                <a:gd name="T9" fmla="*/ 1430571 h 1735138"/>
                <a:gd name="T10" fmla="*/ 1585813 w 2295525"/>
                <a:gd name="T11" fmla="*/ 1207999 h 1735138"/>
                <a:gd name="T12" fmla="*/ 1490656 w 2295525"/>
                <a:gd name="T13" fmla="*/ 1402297 h 1735138"/>
                <a:gd name="T14" fmla="*/ 1152749 w 2295525"/>
                <a:gd name="T15" fmla="*/ 1383558 h 1735138"/>
                <a:gd name="T16" fmla="*/ 1090837 w 2295525"/>
                <a:gd name="T17" fmla="*/ 1220821 h 1735138"/>
                <a:gd name="T18" fmla="*/ 783516 w 2295525"/>
                <a:gd name="T19" fmla="*/ 1424982 h 1735138"/>
                <a:gd name="T20" fmla="*/ 1483025 w 2295525"/>
                <a:gd name="T21" fmla="*/ 1122300 h 1735138"/>
                <a:gd name="T22" fmla="*/ 1518730 w 2295525"/>
                <a:gd name="T23" fmla="*/ 1215802 h 1735138"/>
                <a:gd name="T24" fmla="*/ 1183050 w 2295525"/>
                <a:gd name="T25" fmla="*/ 1170419 h 1735138"/>
                <a:gd name="T26" fmla="*/ 1093135 w 2295525"/>
                <a:gd name="T27" fmla="*/ 1129269 h 1735138"/>
                <a:gd name="T28" fmla="*/ 556942 w 2295525"/>
                <a:gd name="T29" fmla="*/ 1349470 h 1735138"/>
                <a:gd name="T30" fmla="*/ 575056 w 2295525"/>
                <a:gd name="T31" fmla="*/ 1122300 h 1735138"/>
                <a:gd name="T32" fmla="*/ 1862842 w 2295525"/>
                <a:gd name="T33" fmla="*/ 1073163 h 1735138"/>
                <a:gd name="T34" fmla="*/ 1818708 w 2295525"/>
                <a:gd name="T35" fmla="*/ 1141187 h 1735138"/>
                <a:gd name="T36" fmla="*/ 1616812 w 2295525"/>
                <a:gd name="T37" fmla="*/ 1141187 h 1735138"/>
                <a:gd name="T38" fmla="*/ 1710350 w 2295525"/>
                <a:gd name="T39" fmla="*/ 973592 h 1735138"/>
                <a:gd name="T40" fmla="*/ 1049969 w 2295525"/>
                <a:gd name="T41" fmla="*/ 1053775 h 1735138"/>
                <a:gd name="T42" fmla="*/ 1014682 w 2295525"/>
                <a:gd name="T43" fmla="*/ 1139873 h 1735138"/>
                <a:gd name="T44" fmla="*/ 810877 w 2295525"/>
                <a:gd name="T45" fmla="*/ 1148088 h 1735138"/>
                <a:gd name="T46" fmla="*/ 894641 w 2295525"/>
                <a:gd name="T47" fmla="*/ 977206 h 1735138"/>
                <a:gd name="T48" fmla="*/ 1442943 w 2295525"/>
                <a:gd name="T49" fmla="*/ 1075103 h 1735138"/>
                <a:gd name="T50" fmla="*/ 1436373 w 2295525"/>
                <a:gd name="T51" fmla="*/ 1150050 h 1735138"/>
                <a:gd name="T52" fmla="*/ 1208721 w 2295525"/>
                <a:gd name="T53" fmla="*/ 1078390 h 1735138"/>
                <a:gd name="T54" fmla="*/ 1323368 w 2295525"/>
                <a:gd name="T55" fmla="*/ 948876 h 1735138"/>
                <a:gd name="T56" fmla="*/ 1621695 w 2295525"/>
                <a:gd name="T57" fmla="*/ 933562 h 1735138"/>
                <a:gd name="T58" fmla="*/ 1479674 w 2295525"/>
                <a:gd name="T59" fmla="*/ 1082709 h 1735138"/>
                <a:gd name="T60" fmla="*/ 1414939 w 2295525"/>
                <a:gd name="T61" fmla="*/ 921326 h 1735138"/>
                <a:gd name="T62" fmla="*/ 734217 w 2295525"/>
                <a:gd name="T63" fmla="*/ 885923 h 1735138"/>
                <a:gd name="T64" fmla="*/ 821379 w 2295525"/>
                <a:gd name="T65" fmla="*/ 995880 h 1735138"/>
                <a:gd name="T66" fmla="*/ 569798 w 2295525"/>
                <a:gd name="T67" fmla="*/ 1011399 h 1735138"/>
                <a:gd name="T68" fmla="*/ 708465 w 2295525"/>
                <a:gd name="T69" fmla="*/ 874696 h 1735138"/>
                <a:gd name="T70" fmla="*/ 1179427 w 2295525"/>
                <a:gd name="T71" fmla="*/ 987627 h 1735138"/>
                <a:gd name="T72" fmla="*/ 1053942 w 2295525"/>
                <a:gd name="T73" fmla="*/ 998854 h 1735138"/>
                <a:gd name="T74" fmla="*/ 1081279 w 2295525"/>
                <a:gd name="T75" fmla="*/ 872390 h 1735138"/>
                <a:gd name="T76" fmla="*/ 630962 w 2295525"/>
                <a:gd name="T77" fmla="*/ 582190 h 1735138"/>
                <a:gd name="T78" fmla="*/ 650134 w 2295525"/>
                <a:gd name="T79" fmla="*/ 606180 h 1735138"/>
                <a:gd name="T80" fmla="*/ 568156 w 2295525"/>
                <a:gd name="T81" fmla="*/ 576931 h 1735138"/>
                <a:gd name="T82" fmla="*/ 423066 w 2295525"/>
                <a:gd name="T83" fmla="*/ 442769 h 1735138"/>
                <a:gd name="T84" fmla="*/ 467582 w 2295525"/>
                <a:gd name="T85" fmla="*/ 701168 h 1735138"/>
                <a:gd name="T86" fmla="*/ 431639 w 2295525"/>
                <a:gd name="T87" fmla="*/ 840254 h 1735138"/>
                <a:gd name="T88" fmla="*/ 233461 w 2295525"/>
                <a:gd name="T89" fmla="*/ 1059432 h 1735138"/>
                <a:gd name="T90" fmla="*/ 24401 w 2295525"/>
                <a:gd name="T91" fmla="*/ 753902 h 1735138"/>
                <a:gd name="T92" fmla="*/ 24071 w 2295525"/>
                <a:gd name="T93" fmla="*/ 496162 h 1735138"/>
                <a:gd name="T94" fmla="*/ 271712 w 2295525"/>
                <a:gd name="T95" fmla="*/ 589107 h 1735138"/>
                <a:gd name="T96" fmla="*/ 114945 w 2295525"/>
                <a:gd name="T97" fmla="*/ 167158 h 1735138"/>
                <a:gd name="T98" fmla="*/ 805855 w 2295525"/>
                <a:gd name="T99" fmla="*/ 635663 h 1735138"/>
                <a:gd name="T100" fmla="*/ 259204 w 2295525"/>
                <a:gd name="T101" fmla="*/ 33300 h 1735138"/>
                <a:gd name="T102" fmla="*/ 328699 w 2295525"/>
                <a:gd name="T103" fmla="*/ 129902 h 1735138"/>
                <a:gd name="T104" fmla="*/ 367892 w 2295525"/>
                <a:gd name="T105" fmla="*/ 169466 h 1735138"/>
                <a:gd name="T106" fmla="*/ 336932 w 2295525"/>
                <a:gd name="T107" fmla="*/ 328712 h 1735138"/>
                <a:gd name="T108" fmla="*/ 211447 w 2295525"/>
                <a:gd name="T109" fmla="*/ 381464 h 1735138"/>
                <a:gd name="T110" fmla="*/ 106711 w 2295525"/>
                <a:gd name="T111" fmla="*/ 261452 h 1735138"/>
                <a:gd name="T112" fmla="*/ 105065 w 2295525"/>
                <a:gd name="T113" fmla="*/ 98581 h 1735138"/>
                <a:gd name="T114" fmla="*/ 1739362 w 2295525"/>
                <a:gd name="T115" fmla="*/ 11210 h 1735138"/>
                <a:gd name="T116" fmla="*/ 1780178 w 2295525"/>
                <a:gd name="T117" fmla="*/ 665335 h 1735138"/>
                <a:gd name="T118" fmla="*/ 801905 w 2295525"/>
                <a:gd name="T119" fmla="*/ 719736 h 1735138"/>
                <a:gd name="T120" fmla="*/ 728501 w 2295525"/>
                <a:gd name="T121" fmla="*/ 578954 h 1735138"/>
                <a:gd name="T122" fmla="*/ 797296 w 2295525"/>
                <a:gd name="T123" fmla="*/ 2967 h 17351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95525" h="1735138">
                  <a:moveTo>
                    <a:pt x="350837" y="1671638"/>
                  </a:moveTo>
                  <a:lnTo>
                    <a:pt x="438244" y="1671638"/>
                  </a:lnTo>
                  <a:lnTo>
                    <a:pt x="442634" y="1674019"/>
                  </a:lnTo>
                  <a:lnTo>
                    <a:pt x="452213" y="1680766"/>
                  </a:lnTo>
                  <a:lnTo>
                    <a:pt x="458599" y="1685132"/>
                  </a:lnTo>
                  <a:lnTo>
                    <a:pt x="465384" y="1690291"/>
                  </a:lnTo>
                  <a:lnTo>
                    <a:pt x="472169" y="1695847"/>
                  </a:lnTo>
                  <a:lnTo>
                    <a:pt x="478156" y="1701404"/>
                  </a:lnTo>
                  <a:lnTo>
                    <a:pt x="483743" y="1706960"/>
                  </a:lnTo>
                  <a:lnTo>
                    <a:pt x="488533" y="1712913"/>
                  </a:lnTo>
                  <a:lnTo>
                    <a:pt x="490129" y="1715691"/>
                  </a:lnTo>
                  <a:lnTo>
                    <a:pt x="490928" y="1718072"/>
                  </a:lnTo>
                  <a:lnTo>
                    <a:pt x="491726" y="1720454"/>
                  </a:lnTo>
                  <a:lnTo>
                    <a:pt x="492125" y="1723232"/>
                  </a:lnTo>
                  <a:lnTo>
                    <a:pt x="491726" y="1725216"/>
                  </a:lnTo>
                  <a:lnTo>
                    <a:pt x="490928" y="1727201"/>
                  </a:lnTo>
                  <a:lnTo>
                    <a:pt x="489331" y="1729582"/>
                  </a:lnTo>
                  <a:lnTo>
                    <a:pt x="486537" y="1730772"/>
                  </a:lnTo>
                  <a:lnTo>
                    <a:pt x="483743" y="1732360"/>
                  </a:lnTo>
                  <a:lnTo>
                    <a:pt x="479752" y="1733551"/>
                  </a:lnTo>
                  <a:lnTo>
                    <a:pt x="475362" y="1734344"/>
                  </a:lnTo>
                  <a:lnTo>
                    <a:pt x="469774" y="1734741"/>
                  </a:lnTo>
                  <a:lnTo>
                    <a:pt x="462590" y="1735138"/>
                  </a:lnTo>
                  <a:lnTo>
                    <a:pt x="455805" y="1735138"/>
                  </a:lnTo>
                  <a:lnTo>
                    <a:pt x="449419" y="1734741"/>
                  </a:lnTo>
                  <a:lnTo>
                    <a:pt x="443432" y="1733947"/>
                  </a:lnTo>
                  <a:lnTo>
                    <a:pt x="437446" y="1733154"/>
                  </a:lnTo>
                  <a:lnTo>
                    <a:pt x="431858" y="1731566"/>
                  </a:lnTo>
                  <a:lnTo>
                    <a:pt x="427069" y="1730376"/>
                  </a:lnTo>
                  <a:lnTo>
                    <a:pt x="421481" y="1727994"/>
                  </a:lnTo>
                  <a:lnTo>
                    <a:pt x="416691" y="1726010"/>
                  </a:lnTo>
                  <a:lnTo>
                    <a:pt x="411902" y="1724026"/>
                  </a:lnTo>
                  <a:lnTo>
                    <a:pt x="402722" y="1718866"/>
                  </a:lnTo>
                  <a:lnTo>
                    <a:pt x="394341" y="1712913"/>
                  </a:lnTo>
                  <a:lnTo>
                    <a:pt x="385560" y="1706960"/>
                  </a:lnTo>
                  <a:lnTo>
                    <a:pt x="381968" y="1704579"/>
                  </a:lnTo>
                  <a:lnTo>
                    <a:pt x="379573" y="1703785"/>
                  </a:lnTo>
                  <a:lnTo>
                    <a:pt x="377578" y="1703785"/>
                  </a:lnTo>
                  <a:lnTo>
                    <a:pt x="376780" y="1704182"/>
                  </a:lnTo>
                  <a:lnTo>
                    <a:pt x="376380" y="1705372"/>
                  </a:lnTo>
                  <a:lnTo>
                    <a:pt x="375582" y="1706563"/>
                  </a:lnTo>
                  <a:lnTo>
                    <a:pt x="375183" y="1707357"/>
                  </a:lnTo>
                  <a:lnTo>
                    <a:pt x="373986" y="1707754"/>
                  </a:lnTo>
                  <a:lnTo>
                    <a:pt x="364008" y="1707357"/>
                  </a:lnTo>
                  <a:lnTo>
                    <a:pt x="358420" y="1706563"/>
                  </a:lnTo>
                  <a:lnTo>
                    <a:pt x="356425" y="1706166"/>
                  </a:lnTo>
                  <a:lnTo>
                    <a:pt x="355227" y="1705769"/>
                  </a:lnTo>
                  <a:lnTo>
                    <a:pt x="353232" y="1697435"/>
                  </a:lnTo>
                  <a:lnTo>
                    <a:pt x="352433" y="1690688"/>
                  </a:lnTo>
                  <a:lnTo>
                    <a:pt x="351635" y="1685132"/>
                  </a:lnTo>
                  <a:lnTo>
                    <a:pt x="351236" y="1680766"/>
                  </a:lnTo>
                  <a:lnTo>
                    <a:pt x="351635" y="1677988"/>
                  </a:lnTo>
                  <a:lnTo>
                    <a:pt x="351635" y="1676004"/>
                  </a:lnTo>
                  <a:lnTo>
                    <a:pt x="352433" y="1674019"/>
                  </a:lnTo>
                  <a:lnTo>
                    <a:pt x="350837" y="1671638"/>
                  </a:lnTo>
                  <a:close/>
                  <a:moveTo>
                    <a:pt x="168275" y="1670050"/>
                  </a:moveTo>
                  <a:lnTo>
                    <a:pt x="265566" y="1670050"/>
                  </a:lnTo>
                  <a:lnTo>
                    <a:pt x="269899" y="1672491"/>
                  </a:lnTo>
                  <a:lnTo>
                    <a:pt x="281322" y="1679406"/>
                  </a:lnTo>
                  <a:lnTo>
                    <a:pt x="288018" y="1683881"/>
                  </a:lnTo>
                  <a:lnTo>
                    <a:pt x="295502" y="1689170"/>
                  </a:lnTo>
                  <a:lnTo>
                    <a:pt x="302986" y="1694458"/>
                  </a:lnTo>
                  <a:lnTo>
                    <a:pt x="309682" y="1700560"/>
                  </a:lnTo>
                  <a:lnTo>
                    <a:pt x="315984" y="1706255"/>
                  </a:lnTo>
                  <a:lnTo>
                    <a:pt x="318742" y="1709510"/>
                  </a:lnTo>
                  <a:lnTo>
                    <a:pt x="321105" y="1711950"/>
                  </a:lnTo>
                  <a:lnTo>
                    <a:pt x="322681" y="1714798"/>
                  </a:lnTo>
                  <a:lnTo>
                    <a:pt x="323862" y="1717646"/>
                  </a:lnTo>
                  <a:lnTo>
                    <a:pt x="325044" y="1720086"/>
                  </a:lnTo>
                  <a:lnTo>
                    <a:pt x="325438" y="1722934"/>
                  </a:lnTo>
                  <a:lnTo>
                    <a:pt x="325044" y="1724968"/>
                  </a:lnTo>
                  <a:lnTo>
                    <a:pt x="323862" y="1727002"/>
                  </a:lnTo>
                  <a:lnTo>
                    <a:pt x="321893" y="1728629"/>
                  </a:lnTo>
                  <a:lnTo>
                    <a:pt x="319529" y="1730663"/>
                  </a:lnTo>
                  <a:lnTo>
                    <a:pt x="315984" y="1732290"/>
                  </a:lnTo>
                  <a:lnTo>
                    <a:pt x="312046" y="1733104"/>
                  </a:lnTo>
                  <a:lnTo>
                    <a:pt x="306531" y="1734324"/>
                  </a:lnTo>
                  <a:lnTo>
                    <a:pt x="300229" y="1734731"/>
                  </a:lnTo>
                  <a:lnTo>
                    <a:pt x="292351" y="1735138"/>
                  </a:lnTo>
                  <a:lnTo>
                    <a:pt x="285261" y="1735138"/>
                  </a:lnTo>
                  <a:lnTo>
                    <a:pt x="278171" y="1734731"/>
                  </a:lnTo>
                  <a:lnTo>
                    <a:pt x="271475" y="1733918"/>
                  </a:lnTo>
                  <a:lnTo>
                    <a:pt x="264778" y="1732697"/>
                  </a:lnTo>
                  <a:lnTo>
                    <a:pt x="258476" y="1731477"/>
                  </a:lnTo>
                  <a:lnTo>
                    <a:pt x="252568" y="1729850"/>
                  </a:lnTo>
                  <a:lnTo>
                    <a:pt x="247053" y="1727816"/>
                  </a:lnTo>
                  <a:lnTo>
                    <a:pt x="241145" y="1725782"/>
                  </a:lnTo>
                  <a:lnTo>
                    <a:pt x="236024" y="1723748"/>
                  </a:lnTo>
                  <a:lnTo>
                    <a:pt x="225783" y="1718052"/>
                  </a:lnTo>
                  <a:lnTo>
                    <a:pt x="215936" y="1712357"/>
                  </a:lnTo>
                  <a:lnTo>
                    <a:pt x="206876" y="1706255"/>
                  </a:lnTo>
                  <a:lnTo>
                    <a:pt x="202543" y="1703814"/>
                  </a:lnTo>
                  <a:lnTo>
                    <a:pt x="200180" y="1703001"/>
                  </a:lnTo>
                  <a:lnTo>
                    <a:pt x="198211" y="1703001"/>
                  </a:lnTo>
                  <a:lnTo>
                    <a:pt x="197423" y="1703408"/>
                  </a:lnTo>
                  <a:lnTo>
                    <a:pt x="196241" y="1704628"/>
                  </a:lnTo>
                  <a:lnTo>
                    <a:pt x="195847" y="1705848"/>
                  </a:lnTo>
                  <a:lnTo>
                    <a:pt x="195060" y="1706662"/>
                  </a:lnTo>
                  <a:lnTo>
                    <a:pt x="193878" y="1707069"/>
                  </a:lnTo>
                  <a:lnTo>
                    <a:pt x="182455" y="1706662"/>
                  </a:lnTo>
                  <a:lnTo>
                    <a:pt x="176941" y="1705848"/>
                  </a:lnTo>
                  <a:lnTo>
                    <a:pt x="174183" y="1705442"/>
                  </a:lnTo>
                  <a:lnTo>
                    <a:pt x="173002" y="1705035"/>
                  </a:lnTo>
                  <a:lnTo>
                    <a:pt x="171032" y="1696492"/>
                  </a:lnTo>
                  <a:lnTo>
                    <a:pt x="169457" y="1689576"/>
                  </a:lnTo>
                  <a:lnTo>
                    <a:pt x="169063" y="1683881"/>
                  </a:lnTo>
                  <a:lnTo>
                    <a:pt x="168669" y="1679406"/>
                  </a:lnTo>
                  <a:lnTo>
                    <a:pt x="169063" y="1676152"/>
                  </a:lnTo>
                  <a:lnTo>
                    <a:pt x="169063" y="1674118"/>
                  </a:lnTo>
                  <a:lnTo>
                    <a:pt x="169457" y="1672491"/>
                  </a:lnTo>
                  <a:lnTo>
                    <a:pt x="168275" y="1670050"/>
                  </a:lnTo>
                  <a:close/>
                  <a:moveTo>
                    <a:pt x="1942197" y="1444625"/>
                  </a:moveTo>
                  <a:lnTo>
                    <a:pt x="2238486" y="1444625"/>
                  </a:lnTo>
                  <a:lnTo>
                    <a:pt x="2244427" y="1445021"/>
                  </a:lnTo>
                  <a:lnTo>
                    <a:pt x="2249973" y="1445812"/>
                  </a:lnTo>
                  <a:lnTo>
                    <a:pt x="2255518" y="1447000"/>
                  </a:lnTo>
                  <a:lnTo>
                    <a:pt x="2260272" y="1448978"/>
                  </a:lnTo>
                  <a:lnTo>
                    <a:pt x="2265421" y="1451748"/>
                  </a:lnTo>
                  <a:lnTo>
                    <a:pt x="2270174" y="1454123"/>
                  </a:lnTo>
                  <a:lnTo>
                    <a:pt x="2274532" y="1457289"/>
                  </a:lnTo>
                  <a:lnTo>
                    <a:pt x="2278493" y="1461246"/>
                  </a:lnTo>
                  <a:lnTo>
                    <a:pt x="2282454" y="1465204"/>
                  </a:lnTo>
                  <a:lnTo>
                    <a:pt x="2285623" y="1469557"/>
                  </a:lnTo>
                  <a:lnTo>
                    <a:pt x="2287999" y="1474306"/>
                  </a:lnTo>
                  <a:lnTo>
                    <a:pt x="2290772" y="1479451"/>
                  </a:lnTo>
                  <a:lnTo>
                    <a:pt x="2292356" y="1484200"/>
                  </a:lnTo>
                  <a:lnTo>
                    <a:pt x="2293941" y="1489740"/>
                  </a:lnTo>
                  <a:lnTo>
                    <a:pt x="2294733" y="1495280"/>
                  </a:lnTo>
                  <a:lnTo>
                    <a:pt x="2295525" y="1501217"/>
                  </a:lnTo>
                  <a:lnTo>
                    <a:pt x="2295525" y="1665451"/>
                  </a:lnTo>
                  <a:lnTo>
                    <a:pt x="2294733" y="1671387"/>
                  </a:lnTo>
                  <a:lnTo>
                    <a:pt x="2293941" y="1676927"/>
                  </a:lnTo>
                  <a:lnTo>
                    <a:pt x="2292356" y="1682468"/>
                  </a:lnTo>
                  <a:lnTo>
                    <a:pt x="2290772" y="1688008"/>
                  </a:lnTo>
                  <a:lnTo>
                    <a:pt x="2287999" y="1692361"/>
                  </a:lnTo>
                  <a:lnTo>
                    <a:pt x="2285623" y="1697110"/>
                  </a:lnTo>
                  <a:lnTo>
                    <a:pt x="2282454" y="1701859"/>
                  </a:lnTo>
                  <a:lnTo>
                    <a:pt x="2278493" y="1705421"/>
                  </a:lnTo>
                  <a:lnTo>
                    <a:pt x="2274532" y="1709378"/>
                  </a:lnTo>
                  <a:lnTo>
                    <a:pt x="2270174" y="1712544"/>
                  </a:lnTo>
                  <a:lnTo>
                    <a:pt x="2265421" y="1715315"/>
                  </a:lnTo>
                  <a:lnTo>
                    <a:pt x="2260272" y="1717689"/>
                  </a:lnTo>
                  <a:lnTo>
                    <a:pt x="2255518" y="1719668"/>
                  </a:lnTo>
                  <a:lnTo>
                    <a:pt x="2249973" y="1720855"/>
                  </a:lnTo>
                  <a:lnTo>
                    <a:pt x="2244427" y="1722042"/>
                  </a:lnTo>
                  <a:lnTo>
                    <a:pt x="2238486" y="1722438"/>
                  </a:lnTo>
                  <a:lnTo>
                    <a:pt x="1942197" y="1722438"/>
                  </a:lnTo>
                  <a:lnTo>
                    <a:pt x="1936652" y="1722042"/>
                  </a:lnTo>
                  <a:lnTo>
                    <a:pt x="1931106" y="1720855"/>
                  </a:lnTo>
                  <a:lnTo>
                    <a:pt x="1925561" y="1719668"/>
                  </a:lnTo>
                  <a:lnTo>
                    <a:pt x="1920412" y="1717689"/>
                  </a:lnTo>
                  <a:lnTo>
                    <a:pt x="1915262" y="1715315"/>
                  </a:lnTo>
                  <a:lnTo>
                    <a:pt x="1910905" y="1712544"/>
                  </a:lnTo>
                  <a:lnTo>
                    <a:pt x="1906548" y="1709378"/>
                  </a:lnTo>
                  <a:lnTo>
                    <a:pt x="1902191" y="1705421"/>
                  </a:lnTo>
                  <a:lnTo>
                    <a:pt x="1899022" y="1701859"/>
                  </a:lnTo>
                  <a:lnTo>
                    <a:pt x="1895457" y="1697110"/>
                  </a:lnTo>
                  <a:lnTo>
                    <a:pt x="1892684" y="1692361"/>
                  </a:lnTo>
                  <a:lnTo>
                    <a:pt x="1890307" y="1688008"/>
                  </a:lnTo>
                  <a:lnTo>
                    <a:pt x="1888327" y="1682468"/>
                  </a:lnTo>
                  <a:lnTo>
                    <a:pt x="1887139" y="1676927"/>
                  </a:lnTo>
                  <a:lnTo>
                    <a:pt x="1886346" y="1671387"/>
                  </a:lnTo>
                  <a:lnTo>
                    <a:pt x="1885950" y="1665451"/>
                  </a:lnTo>
                  <a:lnTo>
                    <a:pt x="1885950" y="1501217"/>
                  </a:lnTo>
                  <a:lnTo>
                    <a:pt x="1886346" y="1495280"/>
                  </a:lnTo>
                  <a:lnTo>
                    <a:pt x="1887139" y="1489740"/>
                  </a:lnTo>
                  <a:lnTo>
                    <a:pt x="1888327" y="1484200"/>
                  </a:lnTo>
                  <a:lnTo>
                    <a:pt x="1890307" y="1479451"/>
                  </a:lnTo>
                  <a:lnTo>
                    <a:pt x="1892684" y="1474306"/>
                  </a:lnTo>
                  <a:lnTo>
                    <a:pt x="1895457" y="1469557"/>
                  </a:lnTo>
                  <a:lnTo>
                    <a:pt x="1899022" y="1465204"/>
                  </a:lnTo>
                  <a:lnTo>
                    <a:pt x="1902191" y="1461246"/>
                  </a:lnTo>
                  <a:lnTo>
                    <a:pt x="1906548" y="1457289"/>
                  </a:lnTo>
                  <a:lnTo>
                    <a:pt x="1910905" y="1454123"/>
                  </a:lnTo>
                  <a:lnTo>
                    <a:pt x="1915262" y="1451748"/>
                  </a:lnTo>
                  <a:lnTo>
                    <a:pt x="1920412" y="1448978"/>
                  </a:lnTo>
                  <a:lnTo>
                    <a:pt x="1925561" y="1447000"/>
                  </a:lnTo>
                  <a:lnTo>
                    <a:pt x="1931106" y="1445812"/>
                  </a:lnTo>
                  <a:lnTo>
                    <a:pt x="1936652" y="1445021"/>
                  </a:lnTo>
                  <a:lnTo>
                    <a:pt x="1942197" y="1444625"/>
                  </a:lnTo>
                  <a:close/>
                  <a:moveTo>
                    <a:pt x="1445637" y="1444625"/>
                  </a:moveTo>
                  <a:lnTo>
                    <a:pt x="1743650" y="1444625"/>
                  </a:lnTo>
                  <a:lnTo>
                    <a:pt x="1749627" y="1445021"/>
                  </a:lnTo>
                  <a:lnTo>
                    <a:pt x="1755204" y="1445812"/>
                  </a:lnTo>
                  <a:lnTo>
                    <a:pt x="1760384" y="1447000"/>
                  </a:lnTo>
                  <a:lnTo>
                    <a:pt x="1765563" y="1448978"/>
                  </a:lnTo>
                  <a:lnTo>
                    <a:pt x="1770743" y="1451748"/>
                  </a:lnTo>
                  <a:lnTo>
                    <a:pt x="1775524" y="1454123"/>
                  </a:lnTo>
                  <a:lnTo>
                    <a:pt x="1779508" y="1457289"/>
                  </a:lnTo>
                  <a:lnTo>
                    <a:pt x="1783890" y="1461246"/>
                  </a:lnTo>
                  <a:lnTo>
                    <a:pt x="1787476" y="1465204"/>
                  </a:lnTo>
                  <a:lnTo>
                    <a:pt x="1790663" y="1469557"/>
                  </a:lnTo>
                  <a:lnTo>
                    <a:pt x="1793452" y="1474306"/>
                  </a:lnTo>
                  <a:lnTo>
                    <a:pt x="1796241" y="1479451"/>
                  </a:lnTo>
                  <a:lnTo>
                    <a:pt x="1797835" y="1484200"/>
                  </a:lnTo>
                  <a:lnTo>
                    <a:pt x="1799428" y="1489740"/>
                  </a:lnTo>
                  <a:lnTo>
                    <a:pt x="1800225" y="1495280"/>
                  </a:lnTo>
                  <a:lnTo>
                    <a:pt x="1800225" y="1501217"/>
                  </a:lnTo>
                  <a:lnTo>
                    <a:pt x="1800225" y="1665451"/>
                  </a:lnTo>
                  <a:lnTo>
                    <a:pt x="1800225" y="1671387"/>
                  </a:lnTo>
                  <a:lnTo>
                    <a:pt x="1799428" y="1676927"/>
                  </a:lnTo>
                  <a:lnTo>
                    <a:pt x="1797835" y="1682468"/>
                  </a:lnTo>
                  <a:lnTo>
                    <a:pt x="1796241" y="1688008"/>
                  </a:lnTo>
                  <a:lnTo>
                    <a:pt x="1793452" y="1692361"/>
                  </a:lnTo>
                  <a:lnTo>
                    <a:pt x="1790663" y="1697110"/>
                  </a:lnTo>
                  <a:lnTo>
                    <a:pt x="1787476" y="1701859"/>
                  </a:lnTo>
                  <a:lnTo>
                    <a:pt x="1783890" y="1705421"/>
                  </a:lnTo>
                  <a:lnTo>
                    <a:pt x="1779508" y="1709378"/>
                  </a:lnTo>
                  <a:lnTo>
                    <a:pt x="1775524" y="1712544"/>
                  </a:lnTo>
                  <a:lnTo>
                    <a:pt x="1770743" y="1715315"/>
                  </a:lnTo>
                  <a:lnTo>
                    <a:pt x="1765563" y="1717689"/>
                  </a:lnTo>
                  <a:lnTo>
                    <a:pt x="1760384" y="1719668"/>
                  </a:lnTo>
                  <a:lnTo>
                    <a:pt x="1755204" y="1720855"/>
                  </a:lnTo>
                  <a:lnTo>
                    <a:pt x="1749627" y="1722042"/>
                  </a:lnTo>
                  <a:lnTo>
                    <a:pt x="1743650" y="1722438"/>
                  </a:lnTo>
                  <a:lnTo>
                    <a:pt x="1445637" y="1722438"/>
                  </a:lnTo>
                  <a:lnTo>
                    <a:pt x="1439661" y="1722042"/>
                  </a:lnTo>
                  <a:lnTo>
                    <a:pt x="1434083" y="1720855"/>
                  </a:lnTo>
                  <a:lnTo>
                    <a:pt x="1428904" y="1719668"/>
                  </a:lnTo>
                  <a:lnTo>
                    <a:pt x="1423724" y="1717689"/>
                  </a:lnTo>
                  <a:lnTo>
                    <a:pt x="1418545" y="1715315"/>
                  </a:lnTo>
                  <a:lnTo>
                    <a:pt x="1413764" y="1712544"/>
                  </a:lnTo>
                  <a:lnTo>
                    <a:pt x="1409780" y="1709378"/>
                  </a:lnTo>
                  <a:lnTo>
                    <a:pt x="1405397" y="1705421"/>
                  </a:lnTo>
                  <a:lnTo>
                    <a:pt x="1401811" y="1701859"/>
                  </a:lnTo>
                  <a:lnTo>
                    <a:pt x="1398624" y="1697110"/>
                  </a:lnTo>
                  <a:lnTo>
                    <a:pt x="1395835" y="1692361"/>
                  </a:lnTo>
                  <a:lnTo>
                    <a:pt x="1393046" y="1688008"/>
                  </a:lnTo>
                  <a:lnTo>
                    <a:pt x="1391453" y="1682468"/>
                  </a:lnTo>
                  <a:lnTo>
                    <a:pt x="1389859" y="1676927"/>
                  </a:lnTo>
                  <a:lnTo>
                    <a:pt x="1389062" y="1671387"/>
                  </a:lnTo>
                  <a:lnTo>
                    <a:pt x="1389062" y="1665451"/>
                  </a:lnTo>
                  <a:lnTo>
                    <a:pt x="1389062" y="1501217"/>
                  </a:lnTo>
                  <a:lnTo>
                    <a:pt x="1389062" y="1495280"/>
                  </a:lnTo>
                  <a:lnTo>
                    <a:pt x="1389859" y="1489740"/>
                  </a:lnTo>
                  <a:lnTo>
                    <a:pt x="1391453" y="1484200"/>
                  </a:lnTo>
                  <a:lnTo>
                    <a:pt x="1393046" y="1479451"/>
                  </a:lnTo>
                  <a:lnTo>
                    <a:pt x="1395835" y="1474306"/>
                  </a:lnTo>
                  <a:lnTo>
                    <a:pt x="1398624" y="1469557"/>
                  </a:lnTo>
                  <a:lnTo>
                    <a:pt x="1401811" y="1465204"/>
                  </a:lnTo>
                  <a:lnTo>
                    <a:pt x="1405397" y="1461246"/>
                  </a:lnTo>
                  <a:lnTo>
                    <a:pt x="1409780" y="1457289"/>
                  </a:lnTo>
                  <a:lnTo>
                    <a:pt x="1413764" y="1454123"/>
                  </a:lnTo>
                  <a:lnTo>
                    <a:pt x="1418545" y="1451748"/>
                  </a:lnTo>
                  <a:lnTo>
                    <a:pt x="1423724" y="1448978"/>
                  </a:lnTo>
                  <a:lnTo>
                    <a:pt x="1428904" y="1447000"/>
                  </a:lnTo>
                  <a:lnTo>
                    <a:pt x="1434083" y="1445812"/>
                  </a:lnTo>
                  <a:lnTo>
                    <a:pt x="1439661" y="1445021"/>
                  </a:lnTo>
                  <a:lnTo>
                    <a:pt x="1445637" y="1444625"/>
                  </a:lnTo>
                  <a:close/>
                  <a:moveTo>
                    <a:pt x="971098" y="1444625"/>
                  </a:moveTo>
                  <a:lnTo>
                    <a:pt x="1267674" y="1444625"/>
                  </a:lnTo>
                  <a:lnTo>
                    <a:pt x="1273224" y="1445021"/>
                  </a:lnTo>
                  <a:lnTo>
                    <a:pt x="1278775" y="1445812"/>
                  </a:lnTo>
                  <a:lnTo>
                    <a:pt x="1284326" y="1447000"/>
                  </a:lnTo>
                  <a:lnTo>
                    <a:pt x="1289481" y="1448978"/>
                  </a:lnTo>
                  <a:lnTo>
                    <a:pt x="1294635" y="1451748"/>
                  </a:lnTo>
                  <a:lnTo>
                    <a:pt x="1298996" y="1454123"/>
                  </a:lnTo>
                  <a:lnTo>
                    <a:pt x="1303358" y="1457289"/>
                  </a:lnTo>
                  <a:lnTo>
                    <a:pt x="1307719" y="1461246"/>
                  </a:lnTo>
                  <a:lnTo>
                    <a:pt x="1311288" y="1465204"/>
                  </a:lnTo>
                  <a:lnTo>
                    <a:pt x="1314459" y="1469557"/>
                  </a:lnTo>
                  <a:lnTo>
                    <a:pt x="1317235" y="1474306"/>
                  </a:lnTo>
                  <a:lnTo>
                    <a:pt x="1319614" y="1479451"/>
                  </a:lnTo>
                  <a:lnTo>
                    <a:pt x="1321596" y="1484200"/>
                  </a:lnTo>
                  <a:lnTo>
                    <a:pt x="1323182" y="1489740"/>
                  </a:lnTo>
                  <a:lnTo>
                    <a:pt x="1323975" y="1495280"/>
                  </a:lnTo>
                  <a:lnTo>
                    <a:pt x="1323975" y="1501217"/>
                  </a:lnTo>
                  <a:lnTo>
                    <a:pt x="1323975" y="1665451"/>
                  </a:lnTo>
                  <a:lnTo>
                    <a:pt x="1323975" y="1671387"/>
                  </a:lnTo>
                  <a:lnTo>
                    <a:pt x="1323182" y="1676927"/>
                  </a:lnTo>
                  <a:lnTo>
                    <a:pt x="1321596" y="1682468"/>
                  </a:lnTo>
                  <a:lnTo>
                    <a:pt x="1319614" y="1688008"/>
                  </a:lnTo>
                  <a:lnTo>
                    <a:pt x="1317235" y="1692361"/>
                  </a:lnTo>
                  <a:lnTo>
                    <a:pt x="1314459" y="1697110"/>
                  </a:lnTo>
                  <a:lnTo>
                    <a:pt x="1311288" y="1701859"/>
                  </a:lnTo>
                  <a:lnTo>
                    <a:pt x="1307719" y="1705421"/>
                  </a:lnTo>
                  <a:lnTo>
                    <a:pt x="1303358" y="1709378"/>
                  </a:lnTo>
                  <a:lnTo>
                    <a:pt x="1298996" y="1712544"/>
                  </a:lnTo>
                  <a:lnTo>
                    <a:pt x="1294635" y="1715315"/>
                  </a:lnTo>
                  <a:lnTo>
                    <a:pt x="1289481" y="1717689"/>
                  </a:lnTo>
                  <a:lnTo>
                    <a:pt x="1284326" y="1719668"/>
                  </a:lnTo>
                  <a:lnTo>
                    <a:pt x="1278775" y="1720855"/>
                  </a:lnTo>
                  <a:lnTo>
                    <a:pt x="1273224" y="1722042"/>
                  </a:lnTo>
                  <a:lnTo>
                    <a:pt x="1267674" y="1722438"/>
                  </a:lnTo>
                  <a:lnTo>
                    <a:pt x="971098" y="1722438"/>
                  </a:lnTo>
                  <a:lnTo>
                    <a:pt x="965151" y="1722042"/>
                  </a:lnTo>
                  <a:lnTo>
                    <a:pt x="959600" y="1720855"/>
                  </a:lnTo>
                  <a:lnTo>
                    <a:pt x="954049" y="1719668"/>
                  </a:lnTo>
                  <a:lnTo>
                    <a:pt x="949291" y="1717689"/>
                  </a:lnTo>
                  <a:lnTo>
                    <a:pt x="944137" y="1715315"/>
                  </a:lnTo>
                  <a:lnTo>
                    <a:pt x="939379" y="1712544"/>
                  </a:lnTo>
                  <a:lnTo>
                    <a:pt x="935414" y="1709378"/>
                  </a:lnTo>
                  <a:lnTo>
                    <a:pt x="931053" y="1705421"/>
                  </a:lnTo>
                  <a:lnTo>
                    <a:pt x="927088" y="1701859"/>
                  </a:lnTo>
                  <a:lnTo>
                    <a:pt x="924312" y="1697110"/>
                  </a:lnTo>
                  <a:lnTo>
                    <a:pt x="921140" y="1692361"/>
                  </a:lnTo>
                  <a:lnTo>
                    <a:pt x="918762" y="1688008"/>
                  </a:lnTo>
                  <a:lnTo>
                    <a:pt x="917176" y="1682468"/>
                  </a:lnTo>
                  <a:lnTo>
                    <a:pt x="915590" y="1676927"/>
                  </a:lnTo>
                  <a:lnTo>
                    <a:pt x="914400" y="1671387"/>
                  </a:lnTo>
                  <a:lnTo>
                    <a:pt x="914400" y="1665451"/>
                  </a:lnTo>
                  <a:lnTo>
                    <a:pt x="914400" y="1501217"/>
                  </a:lnTo>
                  <a:lnTo>
                    <a:pt x="914400" y="1495280"/>
                  </a:lnTo>
                  <a:lnTo>
                    <a:pt x="915590" y="1489740"/>
                  </a:lnTo>
                  <a:lnTo>
                    <a:pt x="917176" y="1484200"/>
                  </a:lnTo>
                  <a:lnTo>
                    <a:pt x="918762" y="1479451"/>
                  </a:lnTo>
                  <a:lnTo>
                    <a:pt x="921140" y="1474306"/>
                  </a:lnTo>
                  <a:lnTo>
                    <a:pt x="924312" y="1469557"/>
                  </a:lnTo>
                  <a:lnTo>
                    <a:pt x="927088" y="1465204"/>
                  </a:lnTo>
                  <a:lnTo>
                    <a:pt x="931053" y="1461246"/>
                  </a:lnTo>
                  <a:lnTo>
                    <a:pt x="935414" y="1457289"/>
                  </a:lnTo>
                  <a:lnTo>
                    <a:pt x="939379" y="1454123"/>
                  </a:lnTo>
                  <a:lnTo>
                    <a:pt x="944137" y="1451748"/>
                  </a:lnTo>
                  <a:lnTo>
                    <a:pt x="949291" y="1448978"/>
                  </a:lnTo>
                  <a:lnTo>
                    <a:pt x="954049" y="1447000"/>
                  </a:lnTo>
                  <a:lnTo>
                    <a:pt x="959600" y="1445812"/>
                  </a:lnTo>
                  <a:lnTo>
                    <a:pt x="965151" y="1445021"/>
                  </a:lnTo>
                  <a:lnTo>
                    <a:pt x="971098" y="1444625"/>
                  </a:lnTo>
                  <a:close/>
                  <a:moveTo>
                    <a:pt x="1787045" y="1350963"/>
                  </a:moveTo>
                  <a:lnTo>
                    <a:pt x="1913358" y="1350963"/>
                  </a:lnTo>
                  <a:lnTo>
                    <a:pt x="1913358" y="1366815"/>
                  </a:lnTo>
                  <a:lnTo>
                    <a:pt x="1914148" y="1381479"/>
                  </a:lnTo>
                  <a:lnTo>
                    <a:pt x="1915332" y="1395746"/>
                  </a:lnTo>
                  <a:lnTo>
                    <a:pt x="1917700" y="1409617"/>
                  </a:lnTo>
                  <a:lnTo>
                    <a:pt x="1910200" y="1412391"/>
                  </a:lnTo>
                  <a:lnTo>
                    <a:pt x="1903095" y="1414769"/>
                  </a:lnTo>
                  <a:lnTo>
                    <a:pt x="1896385" y="1418732"/>
                  </a:lnTo>
                  <a:lnTo>
                    <a:pt x="1890069" y="1422299"/>
                  </a:lnTo>
                  <a:lnTo>
                    <a:pt x="1883753" y="1427055"/>
                  </a:lnTo>
                  <a:lnTo>
                    <a:pt x="1877833" y="1431810"/>
                  </a:lnTo>
                  <a:lnTo>
                    <a:pt x="1872306" y="1437359"/>
                  </a:lnTo>
                  <a:lnTo>
                    <a:pt x="1867570" y="1442907"/>
                  </a:lnTo>
                  <a:lnTo>
                    <a:pt x="1863228" y="1448852"/>
                  </a:lnTo>
                  <a:lnTo>
                    <a:pt x="1859280" y="1455589"/>
                  </a:lnTo>
                  <a:lnTo>
                    <a:pt x="1856122" y="1462326"/>
                  </a:lnTo>
                  <a:lnTo>
                    <a:pt x="1852965" y="1469460"/>
                  </a:lnTo>
                  <a:lnTo>
                    <a:pt x="1850596" y="1476990"/>
                  </a:lnTo>
                  <a:lnTo>
                    <a:pt x="1849017" y="1484916"/>
                  </a:lnTo>
                  <a:lnTo>
                    <a:pt x="1847833" y="1492842"/>
                  </a:lnTo>
                  <a:lnTo>
                    <a:pt x="1847438" y="1500768"/>
                  </a:lnTo>
                  <a:lnTo>
                    <a:pt x="1847438" y="1628776"/>
                  </a:lnTo>
                  <a:lnTo>
                    <a:pt x="1837570" y="1628776"/>
                  </a:lnTo>
                  <a:lnTo>
                    <a:pt x="1837570" y="1500768"/>
                  </a:lnTo>
                  <a:lnTo>
                    <a:pt x="1837175" y="1492842"/>
                  </a:lnTo>
                  <a:lnTo>
                    <a:pt x="1836386" y="1485312"/>
                  </a:lnTo>
                  <a:lnTo>
                    <a:pt x="1834412" y="1478178"/>
                  </a:lnTo>
                  <a:lnTo>
                    <a:pt x="1832439" y="1470252"/>
                  </a:lnTo>
                  <a:lnTo>
                    <a:pt x="1830070" y="1463515"/>
                  </a:lnTo>
                  <a:lnTo>
                    <a:pt x="1826518" y="1456778"/>
                  </a:lnTo>
                  <a:lnTo>
                    <a:pt x="1822965" y="1450833"/>
                  </a:lnTo>
                  <a:lnTo>
                    <a:pt x="1818623" y="1444888"/>
                  </a:lnTo>
                  <a:lnTo>
                    <a:pt x="1813886" y="1438944"/>
                  </a:lnTo>
                  <a:lnTo>
                    <a:pt x="1809150" y="1433792"/>
                  </a:lnTo>
                  <a:lnTo>
                    <a:pt x="1803623" y="1428640"/>
                  </a:lnTo>
                  <a:lnTo>
                    <a:pt x="1798097" y="1424280"/>
                  </a:lnTo>
                  <a:lnTo>
                    <a:pt x="1791781" y="1420317"/>
                  </a:lnTo>
                  <a:lnTo>
                    <a:pt x="1785466" y="1416354"/>
                  </a:lnTo>
                  <a:lnTo>
                    <a:pt x="1778755" y="1413580"/>
                  </a:lnTo>
                  <a:lnTo>
                    <a:pt x="1771650" y="1411202"/>
                  </a:lnTo>
                  <a:lnTo>
                    <a:pt x="1774808" y="1406446"/>
                  </a:lnTo>
                  <a:lnTo>
                    <a:pt x="1777571" y="1401294"/>
                  </a:lnTo>
                  <a:lnTo>
                    <a:pt x="1779940" y="1394953"/>
                  </a:lnTo>
                  <a:lnTo>
                    <a:pt x="1782308" y="1388216"/>
                  </a:lnTo>
                  <a:lnTo>
                    <a:pt x="1784282" y="1380290"/>
                  </a:lnTo>
                  <a:lnTo>
                    <a:pt x="1785466" y="1371571"/>
                  </a:lnTo>
                  <a:lnTo>
                    <a:pt x="1786650" y="1361663"/>
                  </a:lnTo>
                  <a:lnTo>
                    <a:pt x="1787045" y="1350963"/>
                  </a:lnTo>
                  <a:close/>
                  <a:moveTo>
                    <a:pt x="1316831" y="1350963"/>
                  </a:moveTo>
                  <a:lnTo>
                    <a:pt x="1412875" y="1350963"/>
                  </a:lnTo>
                  <a:lnTo>
                    <a:pt x="1413272" y="1360950"/>
                  </a:lnTo>
                  <a:lnTo>
                    <a:pt x="1414066" y="1370138"/>
                  </a:lnTo>
                  <a:lnTo>
                    <a:pt x="1415653" y="1378527"/>
                  </a:lnTo>
                  <a:lnTo>
                    <a:pt x="1416844" y="1386116"/>
                  </a:lnTo>
                  <a:lnTo>
                    <a:pt x="1418828" y="1392907"/>
                  </a:lnTo>
                  <a:lnTo>
                    <a:pt x="1420813" y="1398900"/>
                  </a:lnTo>
                  <a:lnTo>
                    <a:pt x="1423194" y="1404492"/>
                  </a:lnTo>
                  <a:lnTo>
                    <a:pt x="1425575" y="1408886"/>
                  </a:lnTo>
                  <a:lnTo>
                    <a:pt x="1419622" y="1410884"/>
                  </a:lnTo>
                  <a:lnTo>
                    <a:pt x="1413272" y="1412881"/>
                  </a:lnTo>
                  <a:lnTo>
                    <a:pt x="1407716" y="1414878"/>
                  </a:lnTo>
                  <a:lnTo>
                    <a:pt x="1402556" y="1418074"/>
                  </a:lnTo>
                  <a:lnTo>
                    <a:pt x="1397000" y="1420870"/>
                  </a:lnTo>
                  <a:lnTo>
                    <a:pt x="1391841" y="1424466"/>
                  </a:lnTo>
                  <a:lnTo>
                    <a:pt x="1386681" y="1427661"/>
                  </a:lnTo>
                  <a:lnTo>
                    <a:pt x="1382316" y="1432056"/>
                  </a:lnTo>
                  <a:lnTo>
                    <a:pt x="1377950" y="1436050"/>
                  </a:lnTo>
                  <a:lnTo>
                    <a:pt x="1374378" y="1440844"/>
                  </a:lnTo>
                  <a:lnTo>
                    <a:pt x="1370410" y="1445638"/>
                  </a:lnTo>
                  <a:lnTo>
                    <a:pt x="1366441" y="1450431"/>
                  </a:lnTo>
                  <a:lnTo>
                    <a:pt x="1363663" y="1456024"/>
                  </a:lnTo>
                  <a:lnTo>
                    <a:pt x="1360885" y="1461616"/>
                  </a:lnTo>
                  <a:lnTo>
                    <a:pt x="1358106" y="1467209"/>
                  </a:lnTo>
                  <a:lnTo>
                    <a:pt x="1356519" y="1473201"/>
                  </a:lnTo>
                  <a:lnTo>
                    <a:pt x="1352947" y="1464413"/>
                  </a:lnTo>
                  <a:lnTo>
                    <a:pt x="1348978" y="1456423"/>
                  </a:lnTo>
                  <a:lnTo>
                    <a:pt x="1344216" y="1448833"/>
                  </a:lnTo>
                  <a:lnTo>
                    <a:pt x="1339056" y="1441643"/>
                  </a:lnTo>
                  <a:lnTo>
                    <a:pt x="1332706" y="1434852"/>
                  </a:lnTo>
                  <a:lnTo>
                    <a:pt x="1325960" y="1428860"/>
                  </a:lnTo>
                  <a:lnTo>
                    <a:pt x="1318816" y="1423267"/>
                  </a:lnTo>
                  <a:lnTo>
                    <a:pt x="1311275" y="1418873"/>
                  </a:lnTo>
                  <a:lnTo>
                    <a:pt x="1314053" y="1401696"/>
                  </a:lnTo>
                  <a:lnTo>
                    <a:pt x="1316038" y="1384918"/>
                  </a:lnTo>
                  <a:lnTo>
                    <a:pt x="1316435" y="1376130"/>
                  </a:lnTo>
                  <a:lnTo>
                    <a:pt x="1316831" y="1367741"/>
                  </a:lnTo>
                  <a:lnTo>
                    <a:pt x="1317228" y="1359352"/>
                  </a:lnTo>
                  <a:lnTo>
                    <a:pt x="1316831" y="1350963"/>
                  </a:lnTo>
                  <a:close/>
                  <a:moveTo>
                    <a:pt x="692943" y="1350963"/>
                  </a:moveTo>
                  <a:lnTo>
                    <a:pt x="941785" y="1350963"/>
                  </a:lnTo>
                  <a:lnTo>
                    <a:pt x="941785" y="1366815"/>
                  </a:lnTo>
                  <a:lnTo>
                    <a:pt x="942578" y="1381479"/>
                  </a:lnTo>
                  <a:lnTo>
                    <a:pt x="944166" y="1395746"/>
                  </a:lnTo>
                  <a:lnTo>
                    <a:pt x="946150" y="1409617"/>
                  </a:lnTo>
                  <a:lnTo>
                    <a:pt x="938610" y="1412391"/>
                  </a:lnTo>
                  <a:lnTo>
                    <a:pt x="931466" y="1414769"/>
                  </a:lnTo>
                  <a:lnTo>
                    <a:pt x="924719" y="1418732"/>
                  </a:lnTo>
                  <a:lnTo>
                    <a:pt x="917972" y="1422299"/>
                  </a:lnTo>
                  <a:lnTo>
                    <a:pt x="912019" y="1427055"/>
                  </a:lnTo>
                  <a:lnTo>
                    <a:pt x="906066" y="1431810"/>
                  </a:lnTo>
                  <a:lnTo>
                    <a:pt x="900906" y="1437359"/>
                  </a:lnTo>
                  <a:lnTo>
                    <a:pt x="896144" y="1442907"/>
                  </a:lnTo>
                  <a:lnTo>
                    <a:pt x="891381" y="1448852"/>
                  </a:lnTo>
                  <a:lnTo>
                    <a:pt x="887809" y="1455589"/>
                  </a:lnTo>
                  <a:lnTo>
                    <a:pt x="883841" y="1462326"/>
                  </a:lnTo>
                  <a:lnTo>
                    <a:pt x="881459" y="1469460"/>
                  </a:lnTo>
                  <a:lnTo>
                    <a:pt x="878681" y="1476990"/>
                  </a:lnTo>
                  <a:lnTo>
                    <a:pt x="877094" y="1484916"/>
                  </a:lnTo>
                  <a:lnTo>
                    <a:pt x="876300" y="1492842"/>
                  </a:lnTo>
                  <a:lnTo>
                    <a:pt x="875903" y="1500768"/>
                  </a:lnTo>
                  <a:lnTo>
                    <a:pt x="875903" y="1628776"/>
                  </a:lnTo>
                  <a:lnTo>
                    <a:pt x="692943" y="1628776"/>
                  </a:lnTo>
                  <a:lnTo>
                    <a:pt x="686990" y="1628776"/>
                  </a:lnTo>
                  <a:lnTo>
                    <a:pt x="681434" y="1627983"/>
                  </a:lnTo>
                  <a:lnTo>
                    <a:pt x="675878" y="1626002"/>
                  </a:lnTo>
                  <a:lnTo>
                    <a:pt x="671115" y="1624417"/>
                  </a:lnTo>
                  <a:lnTo>
                    <a:pt x="665956" y="1622039"/>
                  </a:lnTo>
                  <a:lnTo>
                    <a:pt x="661193" y="1618868"/>
                  </a:lnTo>
                  <a:lnTo>
                    <a:pt x="657224" y="1616094"/>
                  </a:lnTo>
                  <a:lnTo>
                    <a:pt x="652859" y="1612131"/>
                  </a:lnTo>
                  <a:lnTo>
                    <a:pt x="648890" y="1608168"/>
                  </a:lnTo>
                  <a:lnTo>
                    <a:pt x="646112" y="1603809"/>
                  </a:lnTo>
                  <a:lnTo>
                    <a:pt x="643334" y="1599053"/>
                  </a:lnTo>
                  <a:lnTo>
                    <a:pt x="640556" y="1594297"/>
                  </a:lnTo>
                  <a:lnTo>
                    <a:pt x="638968" y="1589145"/>
                  </a:lnTo>
                  <a:lnTo>
                    <a:pt x="637381" y="1583597"/>
                  </a:lnTo>
                  <a:lnTo>
                    <a:pt x="636587" y="1578048"/>
                  </a:lnTo>
                  <a:lnTo>
                    <a:pt x="636587" y="1572104"/>
                  </a:lnTo>
                  <a:lnTo>
                    <a:pt x="636587" y="1407635"/>
                  </a:lnTo>
                  <a:lnTo>
                    <a:pt x="636587" y="1401691"/>
                  </a:lnTo>
                  <a:lnTo>
                    <a:pt x="637381" y="1396142"/>
                  </a:lnTo>
                  <a:lnTo>
                    <a:pt x="638968" y="1390990"/>
                  </a:lnTo>
                  <a:lnTo>
                    <a:pt x="640556" y="1385442"/>
                  </a:lnTo>
                  <a:lnTo>
                    <a:pt x="643334" y="1380686"/>
                  </a:lnTo>
                  <a:lnTo>
                    <a:pt x="646112" y="1375534"/>
                  </a:lnTo>
                  <a:lnTo>
                    <a:pt x="648890" y="1371571"/>
                  </a:lnTo>
                  <a:lnTo>
                    <a:pt x="652859" y="1367608"/>
                  </a:lnTo>
                  <a:lnTo>
                    <a:pt x="657224" y="1364041"/>
                  </a:lnTo>
                  <a:lnTo>
                    <a:pt x="661193" y="1360474"/>
                  </a:lnTo>
                  <a:lnTo>
                    <a:pt x="665956" y="1357700"/>
                  </a:lnTo>
                  <a:lnTo>
                    <a:pt x="671115" y="1355322"/>
                  </a:lnTo>
                  <a:lnTo>
                    <a:pt x="675878" y="1353341"/>
                  </a:lnTo>
                  <a:lnTo>
                    <a:pt x="681434" y="1352152"/>
                  </a:lnTo>
                  <a:lnTo>
                    <a:pt x="686990" y="1351359"/>
                  </a:lnTo>
                  <a:lnTo>
                    <a:pt x="692943" y="1350963"/>
                  </a:lnTo>
                  <a:close/>
                  <a:moveTo>
                    <a:pt x="2082006" y="1166813"/>
                  </a:moveTo>
                  <a:lnTo>
                    <a:pt x="2083990" y="1169978"/>
                  </a:lnTo>
                  <a:lnTo>
                    <a:pt x="2086768" y="1172747"/>
                  </a:lnTo>
                  <a:lnTo>
                    <a:pt x="2089547" y="1175120"/>
                  </a:lnTo>
                  <a:lnTo>
                    <a:pt x="2093515" y="1176702"/>
                  </a:lnTo>
                  <a:lnTo>
                    <a:pt x="2096293" y="1177494"/>
                  </a:lnTo>
                  <a:lnTo>
                    <a:pt x="2100262" y="1177494"/>
                  </a:lnTo>
                  <a:lnTo>
                    <a:pt x="2107803" y="1177098"/>
                  </a:lnTo>
                  <a:lnTo>
                    <a:pt x="2116137" y="1176702"/>
                  </a:lnTo>
                  <a:lnTo>
                    <a:pt x="2125662" y="1177098"/>
                  </a:lnTo>
                  <a:lnTo>
                    <a:pt x="2135584" y="1177889"/>
                  </a:lnTo>
                  <a:lnTo>
                    <a:pt x="2144315" y="1179076"/>
                  </a:lnTo>
                  <a:lnTo>
                    <a:pt x="2152650" y="1180658"/>
                  </a:lnTo>
                  <a:lnTo>
                    <a:pt x="2161381" y="1183427"/>
                  </a:lnTo>
                  <a:lnTo>
                    <a:pt x="2169318" y="1186196"/>
                  </a:lnTo>
                  <a:lnTo>
                    <a:pt x="2176462" y="1189756"/>
                  </a:lnTo>
                  <a:lnTo>
                    <a:pt x="2183606" y="1193317"/>
                  </a:lnTo>
                  <a:lnTo>
                    <a:pt x="2190353" y="1197668"/>
                  </a:lnTo>
                  <a:lnTo>
                    <a:pt x="2196703" y="1202810"/>
                  </a:lnTo>
                  <a:lnTo>
                    <a:pt x="2202656" y="1208348"/>
                  </a:lnTo>
                  <a:lnTo>
                    <a:pt x="2207815" y="1213886"/>
                  </a:lnTo>
                  <a:lnTo>
                    <a:pt x="2212975" y="1220611"/>
                  </a:lnTo>
                  <a:lnTo>
                    <a:pt x="2217737" y="1227731"/>
                  </a:lnTo>
                  <a:lnTo>
                    <a:pt x="2222500" y="1234852"/>
                  </a:lnTo>
                  <a:lnTo>
                    <a:pt x="2226072" y="1243554"/>
                  </a:lnTo>
                  <a:lnTo>
                    <a:pt x="2231628" y="1256213"/>
                  </a:lnTo>
                  <a:lnTo>
                    <a:pt x="2236787" y="1268476"/>
                  </a:lnTo>
                  <a:lnTo>
                    <a:pt x="2240756" y="1280343"/>
                  </a:lnTo>
                  <a:lnTo>
                    <a:pt x="2244725" y="1291814"/>
                  </a:lnTo>
                  <a:lnTo>
                    <a:pt x="2247503" y="1302890"/>
                  </a:lnTo>
                  <a:lnTo>
                    <a:pt x="2250281" y="1313175"/>
                  </a:lnTo>
                  <a:lnTo>
                    <a:pt x="2252265" y="1323460"/>
                  </a:lnTo>
                  <a:lnTo>
                    <a:pt x="2253853" y="1333350"/>
                  </a:lnTo>
                  <a:lnTo>
                    <a:pt x="2254647" y="1342843"/>
                  </a:lnTo>
                  <a:lnTo>
                    <a:pt x="2255043" y="1352337"/>
                  </a:lnTo>
                  <a:lnTo>
                    <a:pt x="2255837" y="1361831"/>
                  </a:lnTo>
                  <a:lnTo>
                    <a:pt x="2255043" y="1371325"/>
                  </a:lnTo>
                  <a:lnTo>
                    <a:pt x="2254647" y="1380027"/>
                  </a:lnTo>
                  <a:lnTo>
                    <a:pt x="2253853" y="1389126"/>
                  </a:lnTo>
                  <a:lnTo>
                    <a:pt x="2252662" y="1398619"/>
                  </a:lnTo>
                  <a:lnTo>
                    <a:pt x="2251075" y="1408113"/>
                  </a:lnTo>
                  <a:lnTo>
                    <a:pt x="2245122" y="1407322"/>
                  </a:lnTo>
                  <a:lnTo>
                    <a:pt x="2239168" y="1406926"/>
                  </a:lnTo>
                  <a:lnTo>
                    <a:pt x="2220118" y="1406926"/>
                  </a:lnTo>
                  <a:lnTo>
                    <a:pt x="2219722" y="1396246"/>
                  </a:lnTo>
                  <a:lnTo>
                    <a:pt x="2219325" y="1385961"/>
                  </a:lnTo>
                  <a:lnTo>
                    <a:pt x="2218928" y="1382401"/>
                  </a:lnTo>
                  <a:lnTo>
                    <a:pt x="2218134" y="1379632"/>
                  </a:lnTo>
                  <a:lnTo>
                    <a:pt x="2216547" y="1377258"/>
                  </a:lnTo>
                  <a:lnTo>
                    <a:pt x="2214165" y="1374489"/>
                  </a:lnTo>
                  <a:lnTo>
                    <a:pt x="2212181" y="1372907"/>
                  </a:lnTo>
                  <a:lnTo>
                    <a:pt x="2209403" y="1371325"/>
                  </a:lnTo>
                  <a:lnTo>
                    <a:pt x="2206228" y="1370534"/>
                  </a:lnTo>
                  <a:lnTo>
                    <a:pt x="2203053" y="1369742"/>
                  </a:lnTo>
                  <a:lnTo>
                    <a:pt x="2199878" y="1369742"/>
                  </a:lnTo>
                  <a:lnTo>
                    <a:pt x="2196703" y="1370929"/>
                  </a:lnTo>
                  <a:lnTo>
                    <a:pt x="2193925" y="1372116"/>
                  </a:lnTo>
                  <a:lnTo>
                    <a:pt x="2191543" y="1373698"/>
                  </a:lnTo>
                  <a:lnTo>
                    <a:pt x="2189559" y="1376072"/>
                  </a:lnTo>
                  <a:lnTo>
                    <a:pt x="2187178" y="1378841"/>
                  </a:lnTo>
                  <a:lnTo>
                    <a:pt x="2185987" y="1381214"/>
                  </a:lnTo>
                  <a:lnTo>
                    <a:pt x="2185590" y="1384774"/>
                  </a:lnTo>
                  <a:lnTo>
                    <a:pt x="2184003" y="1395455"/>
                  </a:lnTo>
                  <a:lnTo>
                    <a:pt x="2182018" y="1406926"/>
                  </a:lnTo>
                  <a:lnTo>
                    <a:pt x="2013743" y="1406926"/>
                  </a:lnTo>
                  <a:lnTo>
                    <a:pt x="2010965" y="1399015"/>
                  </a:lnTo>
                  <a:lnTo>
                    <a:pt x="2009775" y="1395850"/>
                  </a:lnTo>
                  <a:lnTo>
                    <a:pt x="2008584" y="1393477"/>
                  </a:lnTo>
                  <a:lnTo>
                    <a:pt x="2006600" y="1391499"/>
                  </a:lnTo>
                  <a:lnTo>
                    <a:pt x="2003822" y="1389126"/>
                  </a:lnTo>
                  <a:lnTo>
                    <a:pt x="2001440" y="1387939"/>
                  </a:lnTo>
                  <a:lnTo>
                    <a:pt x="1998662" y="1387148"/>
                  </a:lnTo>
                  <a:lnTo>
                    <a:pt x="1995090" y="1386752"/>
                  </a:lnTo>
                  <a:lnTo>
                    <a:pt x="1992312" y="1386752"/>
                  </a:lnTo>
                  <a:lnTo>
                    <a:pt x="1988740" y="1387543"/>
                  </a:lnTo>
                  <a:lnTo>
                    <a:pt x="1986359" y="1388730"/>
                  </a:lnTo>
                  <a:lnTo>
                    <a:pt x="1983581" y="1390708"/>
                  </a:lnTo>
                  <a:lnTo>
                    <a:pt x="1981597" y="1393081"/>
                  </a:lnTo>
                  <a:lnTo>
                    <a:pt x="1980009" y="1395455"/>
                  </a:lnTo>
                  <a:lnTo>
                    <a:pt x="1978818" y="1398224"/>
                  </a:lnTo>
                  <a:lnTo>
                    <a:pt x="1978025" y="1400993"/>
                  </a:lnTo>
                  <a:lnTo>
                    <a:pt x="1978025" y="1404553"/>
                  </a:lnTo>
                  <a:lnTo>
                    <a:pt x="1978025" y="1406926"/>
                  </a:lnTo>
                  <a:lnTo>
                    <a:pt x="1952625" y="1406926"/>
                  </a:lnTo>
                  <a:lnTo>
                    <a:pt x="1949847" y="1390708"/>
                  </a:lnTo>
                  <a:lnTo>
                    <a:pt x="1949053" y="1382005"/>
                  </a:lnTo>
                  <a:lnTo>
                    <a:pt x="1948259" y="1373698"/>
                  </a:lnTo>
                  <a:lnTo>
                    <a:pt x="1947862" y="1364996"/>
                  </a:lnTo>
                  <a:lnTo>
                    <a:pt x="1947862" y="1355897"/>
                  </a:lnTo>
                  <a:lnTo>
                    <a:pt x="1948259" y="1346404"/>
                  </a:lnTo>
                  <a:lnTo>
                    <a:pt x="1949053" y="1337305"/>
                  </a:lnTo>
                  <a:lnTo>
                    <a:pt x="1950243" y="1327020"/>
                  </a:lnTo>
                  <a:lnTo>
                    <a:pt x="1952228" y="1316736"/>
                  </a:lnTo>
                  <a:lnTo>
                    <a:pt x="1954609" y="1305659"/>
                  </a:lnTo>
                  <a:lnTo>
                    <a:pt x="1958181" y="1294188"/>
                  </a:lnTo>
                  <a:lnTo>
                    <a:pt x="1961356" y="1282716"/>
                  </a:lnTo>
                  <a:lnTo>
                    <a:pt x="1966118" y="1270453"/>
                  </a:lnTo>
                  <a:lnTo>
                    <a:pt x="1971675" y="1257399"/>
                  </a:lnTo>
                  <a:lnTo>
                    <a:pt x="1977231" y="1243554"/>
                  </a:lnTo>
                  <a:lnTo>
                    <a:pt x="1980803" y="1237225"/>
                  </a:lnTo>
                  <a:lnTo>
                    <a:pt x="1984772" y="1230896"/>
                  </a:lnTo>
                  <a:lnTo>
                    <a:pt x="1988740" y="1224567"/>
                  </a:lnTo>
                  <a:lnTo>
                    <a:pt x="1993106" y="1218238"/>
                  </a:lnTo>
                  <a:lnTo>
                    <a:pt x="1994693" y="1215864"/>
                  </a:lnTo>
                  <a:lnTo>
                    <a:pt x="1996281" y="1213491"/>
                  </a:lnTo>
                  <a:lnTo>
                    <a:pt x="2001440" y="1208744"/>
                  </a:lnTo>
                  <a:lnTo>
                    <a:pt x="2006600" y="1203601"/>
                  </a:lnTo>
                  <a:lnTo>
                    <a:pt x="2011362" y="1198855"/>
                  </a:lnTo>
                  <a:lnTo>
                    <a:pt x="2016522" y="1194899"/>
                  </a:lnTo>
                  <a:lnTo>
                    <a:pt x="2022078" y="1190943"/>
                  </a:lnTo>
                  <a:lnTo>
                    <a:pt x="2027634" y="1186987"/>
                  </a:lnTo>
                  <a:lnTo>
                    <a:pt x="2033190" y="1184218"/>
                  </a:lnTo>
                  <a:lnTo>
                    <a:pt x="2038350" y="1181449"/>
                  </a:lnTo>
                  <a:lnTo>
                    <a:pt x="2043906" y="1178285"/>
                  </a:lnTo>
                  <a:lnTo>
                    <a:pt x="2049859" y="1176307"/>
                  </a:lnTo>
                  <a:lnTo>
                    <a:pt x="2060972" y="1171956"/>
                  </a:lnTo>
                  <a:lnTo>
                    <a:pt x="2071290" y="1169187"/>
                  </a:lnTo>
                  <a:lnTo>
                    <a:pt x="2082006" y="1166813"/>
                  </a:lnTo>
                  <a:close/>
                  <a:moveTo>
                    <a:pt x="1110232" y="1166813"/>
                  </a:moveTo>
                  <a:lnTo>
                    <a:pt x="1112219" y="1169978"/>
                  </a:lnTo>
                  <a:lnTo>
                    <a:pt x="1115000" y="1172747"/>
                  </a:lnTo>
                  <a:lnTo>
                    <a:pt x="1118179" y="1175120"/>
                  </a:lnTo>
                  <a:lnTo>
                    <a:pt x="1121359" y="1176702"/>
                  </a:lnTo>
                  <a:lnTo>
                    <a:pt x="1124935" y="1177494"/>
                  </a:lnTo>
                  <a:lnTo>
                    <a:pt x="1128114" y="1177494"/>
                  </a:lnTo>
                  <a:lnTo>
                    <a:pt x="1136062" y="1177098"/>
                  </a:lnTo>
                  <a:lnTo>
                    <a:pt x="1144407" y="1176702"/>
                  </a:lnTo>
                  <a:lnTo>
                    <a:pt x="1154342" y="1177098"/>
                  </a:lnTo>
                  <a:lnTo>
                    <a:pt x="1163879" y="1177889"/>
                  </a:lnTo>
                  <a:lnTo>
                    <a:pt x="1173019" y="1179076"/>
                  </a:lnTo>
                  <a:lnTo>
                    <a:pt x="1181364" y="1180658"/>
                  </a:lnTo>
                  <a:lnTo>
                    <a:pt x="1189709" y="1183427"/>
                  </a:lnTo>
                  <a:lnTo>
                    <a:pt x="1197259" y="1186196"/>
                  </a:lnTo>
                  <a:lnTo>
                    <a:pt x="1204810" y="1189756"/>
                  </a:lnTo>
                  <a:lnTo>
                    <a:pt x="1211963" y="1193317"/>
                  </a:lnTo>
                  <a:lnTo>
                    <a:pt x="1218718" y="1197668"/>
                  </a:lnTo>
                  <a:lnTo>
                    <a:pt x="1225077" y="1202810"/>
                  </a:lnTo>
                  <a:lnTo>
                    <a:pt x="1231037" y="1208348"/>
                  </a:lnTo>
                  <a:lnTo>
                    <a:pt x="1236601" y="1213886"/>
                  </a:lnTo>
                  <a:lnTo>
                    <a:pt x="1241767" y="1220611"/>
                  </a:lnTo>
                  <a:lnTo>
                    <a:pt x="1246138" y="1227731"/>
                  </a:lnTo>
                  <a:lnTo>
                    <a:pt x="1250907" y="1234852"/>
                  </a:lnTo>
                  <a:lnTo>
                    <a:pt x="1254881" y="1243554"/>
                  </a:lnTo>
                  <a:lnTo>
                    <a:pt x="1260444" y="1256213"/>
                  </a:lnTo>
                  <a:lnTo>
                    <a:pt x="1265213" y="1268476"/>
                  </a:lnTo>
                  <a:lnTo>
                    <a:pt x="1269584" y="1280343"/>
                  </a:lnTo>
                  <a:lnTo>
                    <a:pt x="1273160" y="1291814"/>
                  </a:lnTo>
                  <a:lnTo>
                    <a:pt x="1276339" y="1302890"/>
                  </a:lnTo>
                  <a:lnTo>
                    <a:pt x="1278724" y="1313175"/>
                  </a:lnTo>
                  <a:lnTo>
                    <a:pt x="1281108" y="1323460"/>
                  </a:lnTo>
                  <a:lnTo>
                    <a:pt x="1282300" y="1333350"/>
                  </a:lnTo>
                  <a:lnTo>
                    <a:pt x="1283492" y="1342843"/>
                  </a:lnTo>
                  <a:lnTo>
                    <a:pt x="1283890" y="1352337"/>
                  </a:lnTo>
                  <a:lnTo>
                    <a:pt x="1284287" y="1361831"/>
                  </a:lnTo>
                  <a:lnTo>
                    <a:pt x="1283890" y="1371325"/>
                  </a:lnTo>
                  <a:lnTo>
                    <a:pt x="1283492" y="1380027"/>
                  </a:lnTo>
                  <a:lnTo>
                    <a:pt x="1282300" y="1389126"/>
                  </a:lnTo>
                  <a:lnTo>
                    <a:pt x="1281506" y="1398619"/>
                  </a:lnTo>
                  <a:lnTo>
                    <a:pt x="1279519" y="1408113"/>
                  </a:lnTo>
                  <a:lnTo>
                    <a:pt x="1273558" y="1407322"/>
                  </a:lnTo>
                  <a:lnTo>
                    <a:pt x="1267994" y="1406926"/>
                  </a:lnTo>
                  <a:lnTo>
                    <a:pt x="1248920" y="1406926"/>
                  </a:lnTo>
                  <a:lnTo>
                    <a:pt x="1248125" y="1385961"/>
                  </a:lnTo>
                  <a:lnTo>
                    <a:pt x="1247728" y="1382401"/>
                  </a:lnTo>
                  <a:lnTo>
                    <a:pt x="1246138" y="1379632"/>
                  </a:lnTo>
                  <a:lnTo>
                    <a:pt x="1244946" y="1377258"/>
                  </a:lnTo>
                  <a:lnTo>
                    <a:pt x="1242959" y="1374489"/>
                  </a:lnTo>
                  <a:lnTo>
                    <a:pt x="1240575" y="1372907"/>
                  </a:lnTo>
                  <a:lnTo>
                    <a:pt x="1237793" y="1371325"/>
                  </a:lnTo>
                  <a:lnTo>
                    <a:pt x="1235011" y="1370534"/>
                  </a:lnTo>
                  <a:lnTo>
                    <a:pt x="1231435" y="1369742"/>
                  </a:lnTo>
                  <a:lnTo>
                    <a:pt x="1228653" y="1369742"/>
                  </a:lnTo>
                  <a:lnTo>
                    <a:pt x="1225077" y="1370929"/>
                  </a:lnTo>
                  <a:lnTo>
                    <a:pt x="1222692" y="1372116"/>
                  </a:lnTo>
                  <a:lnTo>
                    <a:pt x="1220308" y="1373698"/>
                  </a:lnTo>
                  <a:lnTo>
                    <a:pt x="1217526" y="1376072"/>
                  </a:lnTo>
                  <a:lnTo>
                    <a:pt x="1215937" y="1378841"/>
                  </a:lnTo>
                  <a:lnTo>
                    <a:pt x="1214745" y="1381214"/>
                  </a:lnTo>
                  <a:lnTo>
                    <a:pt x="1214347" y="1384774"/>
                  </a:lnTo>
                  <a:lnTo>
                    <a:pt x="1211963" y="1395455"/>
                  </a:lnTo>
                  <a:lnTo>
                    <a:pt x="1209976" y="1406926"/>
                  </a:lnTo>
                  <a:lnTo>
                    <a:pt x="1041881" y="1406926"/>
                  </a:lnTo>
                  <a:lnTo>
                    <a:pt x="1039497" y="1399015"/>
                  </a:lnTo>
                  <a:lnTo>
                    <a:pt x="1038305" y="1395850"/>
                  </a:lnTo>
                  <a:lnTo>
                    <a:pt x="1036715" y="1393477"/>
                  </a:lnTo>
                  <a:lnTo>
                    <a:pt x="1034728" y="1391499"/>
                  </a:lnTo>
                  <a:lnTo>
                    <a:pt x="1032344" y="1389126"/>
                  </a:lnTo>
                  <a:lnTo>
                    <a:pt x="1029960" y="1387939"/>
                  </a:lnTo>
                  <a:lnTo>
                    <a:pt x="1026780" y="1387148"/>
                  </a:lnTo>
                  <a:lnTo>
                    <a:pt x="1023601" y="1386752"/>
                  </a:lnTo>
                  <a:lnTo>
                    <a:pt x="1020422" y="1386752"/>
                  </a:lnTo>
                  <a:lnTo>
                    <a:pt x="1017243" y="1387543"/>
                  </a:lnTo>
                  <a:lnTo>
                    <a:pt x="1014461" y="1388730"/>
                  </a:lnTo>
                  <a:lnTo>
                    <a:pt x="1012077" y="1390708"/>
                  </a:lnTo>
                  <a:lnTo>
                    <a:pt x="1010090" y="1393081"/>
                  </a:lnTo>
                  <a:lnTo>
                    <a:pt x="1008103" y="1395455"/>
                  </a:lnTo>
                  <a:lnTo>
                    <a:pt x="1006911" y="1398224"/>
                  </a:lnTo>
                  <a:lnTo>
                    <a:pt x="1006116" y="1400993"/>
                  </a:lnTo>
                  <a:lnTo>
                    <a:pt x="1006116" y="1404553"/>
                  </a:lnTo>
                  <a:lnTo>
                    <a:pt x="1006116" y="1406926"/>
                  </a:lnTo>
                  <a:lnTo>
                    <a:pt x="980684" y="1406926"/>
                  </a:lnTo>
                  <a:lnTo>
                    <a:pt x="978299" y="1390708"/>
                  </a:lnTo>
                  <a:lnTo>
                    <a:pt x="977107" y="1382005"/>
                  </a:lnTo>
                  <a:lnTo>
                    <a:pt x="976710" y="1373698"/>
                  </a:lnTo>
                  <a:lnTo>
                    <a:pt x="976312" y="1364996"/>
                  </a:lnTo>
                  <a:lnTo>
                    <a:pt x="976312" y="1355897"/>
                  </a:lnTo>
                  <a:lnTo>
                    <a:pt x="976710" y="1346404"/>
                  </a:lnTo>
                  <a:lnTo>
                    <a:pt x="977504" y="1337305"/>
                  </a:lnTo>
                  <a:lnTo>
                    <a:pt x="978697" y="1327020"/>
                  </a:lnTo>
                  <a:lnTo>
                    <a:pt x="980286" y="1316736"/>
                  </a:lnTo>
                  <a:lnTo>
                    <a:pt x="983068" y="1305659"/>
                  </a:lnTo>
                  <a:lnTo>
                    <a:pt x="985850" y="1294188"/>
                  </a:lnTo>
                  <a:lnTo>
                    <a:pt x="989823" y="1282716"/>
                  </a:lnTo>
                  <a:lnTo>
                    <a:pt x="994195" y="1270453"/>
                  </a:lnTo>
                  <a:lnTo>
                    <a:pt x="999758" y="1257399"/>
                  </a:lnTo>
                  <a:lnTo>
                    <a:pt x="1005719" y="1243554"/>
                  </a:lnTo>
                  <a:lnTo>
                    <a:pt x="1008898" y="1237225"/>
                  </a:lnTo>
                  <a:lnTo>
                    <a:pt x="1012872" y="1230500"/>
                  </a:lnTo>
                  <a:lnTo>
                    <a:pt x="1016846" y="1224567"/>
                  </a:lnTo>
                  <a:lnTo>
                    <a:pt x="1021217" y="1218238"/>
                  </a:lnTo>
                  <a:lnTo>
                    <a:pt x="1023204" y="1215864"/>
                  </a:lnTo>
                  <a:lnTo>
                    <a:pt x="1024793" y="1213491"/>
                  </a:lnTo>
                  <a:lnTo>
                    <a:pt x="1029960" y="1208744"/>
                  </a:lnTo>
                  <a:lnTo>
                    <a:pt x="1034331" y="1203601"/>
                  </a:lnTo>
                  <a:lnTo>
                    <a:pt x="1039894" y="1198855"/>
                  </a:lnTo>
                  <a:lnTo>
                    <a:pt x="1045060" y="1194899"/>
                  </a:lnTo>
                  <a:lnTo>
                    <a:pt x="1050624" y="1190943"/>
                  </a:lnTo>
                  <a:lnTo>
                    <a:pt x="1055790" y="1186987"/>
                  </a:lnTo>
                  <a:lnTo>
                    <a:pt x="1061353" y="1184218"/>
                  </a:lnTo>
                  <a:lnTo>
                    <a:pt x="1066917" y="1181449"/>
                  </a:lnTo>
                  <a:lnTo>
                    <a:pt x="1072480" y="1178285"/>
                  </a:lnTo>
                  <a:lnTo>
                    <a:pt x="1078043" y="1176307"/>
                  </a:lnTo>
                  <a:lnTo>
                    <a:pt x="1089170" y="1171956"/>
                  </a:lnTo>
                  <a:lnTo>
                    <a:pt x="1099900" y="1169187"/>
                  </a:lnTo>
                  <a:lnTo>
                    <a:pt x="1110232" y="1166813"/>
                  </a:lnTo>
                  <a:close/>
                  <a:moveTo>
                    <a:pt x="1601784" y="1141413"/>
                  </a:moveTo>
                  <a:lnTo>
                    <a:pt x="1608513" y="1141413"/>
                  </a:lnTo>
                  <a:lnTo>
                    <a:pt x="1616826" y="1141413"/>
                  </a:lnTo>
                  <a:lnTo>
                    <a:pt x="1628701" y="1141809"/>
                  </a:lnTo>
                  <a:lnTo>
                    <a:pt x="1639785" y="1142996"/>
                  </a:lnTo>
                  <a:lnTo>
                    <a:pt x="1644139" y="1143392"/>
                  </a:lnTo>
                  <a:lnTo>
                    <a:pt x="1656410" y="1145766"/>
                  </a:lnTo>
                  <a:lnTo>
                    <a:pt x="1668285" y="1149327"/>
                  </a:lnTo>
                  <a:lnTo>
                    <a:pt x="1673431" y="1150910"/>
                  </a:lnTo>
                  <a:lnTo>
                    <a:pt x="1682140" y="1154075"/>
                  </a:lnTo>
                  <a:lnTo>
                    <a:pt x="1690453" y="1157241"/>
                  </a:lnTo>
                  <a:lnTo>
                    <a:pt x="1694807" y="1158823"/>
                  </a:lnTo>
                  <a:lnTo>
                    <a:pt x="1703516" y="1163572"/>
                  </a:lnTo>
                  <a:lnTo>
                    <a:pt x="1711828" y="1167924"/>
                  </a:lnTo>
                  <a:lnTo>
                    <a:pt x="1714995" y="1169903"/>
                  </a:lnTo>
                  <a:lnTo>
                    <a:pt x="1726079" y="1177421"/>
                  </a:lnTo>
                  <a:lnTo>
                    <a:pt x="1729245" y="1179399"/>
                  </a:lnTo>
                  <a:lnTo>
                    <a:pt x="1739142" y="1186918"/>
                  </a:lnTo>
                  <a:lnTo>
                    <a:pt x="1740329" y="1188105"/>
                  </a:lnTo>
                  <a:lnTo>
                    <a:pt x="1745475" y="1192853"/>
                  </a:lnTo>
                  <a:lnTo>
                    <a:pt x="1747058" y="1194436"/>
                  </a:lnTo>
                  <a:lnTo>
                    <a:pt x="1748642" y="1196018"/>
                  </a:lnTo>
                  <a:lnTo>
                    <a:pt x="1743100" y="1240732"/>
                  </a:lnTo>
                  <a:lnTo>
                    <a:pt x="1739142" y="1274761"/>
                  </a:lnTo>
                  <a:lnTo>
                    <a:pt x="1736766" y="1296128"/>
                  </a:lnTo>
                  <a:lnTo>
                    <a:pt x="1738746" y="1294150"/>
                  </a:lnTo>
                  <a:lnTo>
                    <a:pt x="1739537" y="1293358"/>
                  </a:lnTo>
                  <a:lnTo>
                    <a:pt x="1740725" y="1293358"/>
                  </a:lnTo>
                  <a:lnTo>
                    <a:pt x="1741912" y="1293754"/>
                  </a:lnTo>
                  <a:lnTo>
                    <a:pt x="1743100" y="1294150"/>
                  </a:lnTo>
                  <a:lnTo>
                    <a:pt x="1744288" y="1295733"/>
                  </a:lnTo>
                  <a:lnTo>
                    <a:pt x="1745079" y="1297315"/>
                  </a:lnTo>
                  <a:lnTo>
                    <a:pt x="1747454" y="1301668"/>
                  </a:lnTo>
                  <a:lnTo>
                    <a:pt x="1749038" y="1307603"/>
                  </a:lnTo>
                  <a:lnTo>
                    <a:pt x="1750621" y="1315121"/>
                  </a:lnTo>
                  <a:lnTo>
                    <a:pt x="1751809" y="1323827"/>
                  </a:lnTo>
                  <a:lnTo>
                    <a:pt x="1752204" y="1332928"/>
                  </a:lnTo>
                  <a:lnTo>
                    <a:pt x="1752600" y="1343216"/>
                  </a:lnTo>
                  <a:lnTo>
                    <a:pt x="1752204" y="1352712"/>
                  </a:lnTo>
                  <a:lnTo>
                    <a:pt x="1751809" y="1361813"/>
                  </a:lnTo>
                  <a:lnTo>
                    <a:pt x="1750621" y="1370518"/>
                  </a:lnTo>
                  <a:lnTo>
                    <a:pt x="1749038" y="1378036"/>
                  </a:lnTo>
                  <a:lnTo>
                    <a:pt x="1747454" y="1383972"/>
                  </a:lnTo>
                  <a:lnTo>
                    <a:pt x="1745079" y="1388324"/>
                  </a:lnTo>
                  <a:lnTo>
                    <a:pt x="1744288" y="1390303"/>
                  </a:lnTo>
                  <a:lnTo>
                    <a:pt x="1743100" y="1391490"/>
                  </a:lnTo>
                  <a:lnTo>
                    <a:pt x="1741912" y="1391886"/>
                  </a:lnTo>
                  <a:lnTo>
                    <a:pt x="1740725" y="1392281"/>
                  </a:lnTo>
                  <a:lnTo>
                    <a:pt x="1739142" y="1391886"/>
                  </a:lnTo>
                  <a:lnTo>
                    <a:pt x="1737954" y="1391094"/>
                  </a:lnTo>
                  <a:lnTo>
                    <a:pt x="1736766" y="1389511"/>
                  </a:lnTo>
                  <a:lnTo>
                    <a:pt x="1735975" y="1387929"/>
                  </a:lnTo>
                  <a:lnTo>
                    <a:pt x="1733996" y="1382785"/>
                  </a:lnTo>
                  <a:lnTo>
                    <a:pt x="1731620" y="1376849"/>
                  </a:lnTo>
                  <a:lnTo>
                    <a:pt x="1730829" y="1384367"/>
                  </a:lnTo>
                  <a:lnTo>
                    <a:pt x="1729641" y="1391886"/>
                  </a:lnTo>
                  <a:lnTo>
                    <a:pt x="1725683" y="1406526"/>
                  </a:lnTo>
                  <a:lnTo>
                    <a:pt x="1475905" y="1406526"/>
                  </a:lnTo>
                  <a:lnTo>
                    <a:pt x="1471551" y="1394260"/>
                  </a:lnTo>
                  <a:lnTo>
                    <a:pt x="1469968" y="1388324"/>
                  </a:lnTo>
                  <a:lnTo>
                    <a:pt x="1467592" y="1381993"/>
                  </a:lnTo>
                  <a:lnTo>
                    <a:pt x="1466009" y="1387137"/>
                  </a:lnTo>
                  <a:lnTo>
                    <a:pt x="1464426" y="1391490"/>
                  </a:lnTo>
                  <a:lnTo>
                    <a:pt x="1463238" y="1392677"/>
                  </a:lnTo>
                  <a:lnTo>
                    <a:pt x="1462051" y="1393864"/>
                  </a:lnTo>
                  <a:lnTo>
                    <a:pt x="1460863" y="1394260"/>
                  </a:lnTo>
                  <a:lnTo>
                    <a:pt x="1459676" y="1394655"/>
                  </a:lnTo>
                  <a:lnTo>
                    <a:pt x="1458884" y="1394260"/>
                  </a:lnTo>
                  <a:lnTo>
                    <a:pt x="1457696" y="1393468"/>
                  </a:lnTo>
                  <a:lnTo>
                    <a:pt x="1456509" y="1392281"/>
                  </a:lnTo>
                  <a:lnTo>
                    <a:pt x="1454925" y="1391094"/>
                  </a:lnTo>
                  <a:lnTo>
                    <a:pt x="1452946" y="1386346"/>
                  </a:lnTo>
                  <a:lnTo>
                    <a:pt x="1451363" y="1380015"/>
                  </a:lnTo>
                  <a:lnTo>
                    <a:pt x="1450175" y="1372892"/>
                  </a:lnTo>
                  <a:lnTo>
                    <a:pt x="1448592" y="1364583"/>
                  </a:lnTo>
                  <a:lnTo>
                    <a:pt x="1447800" y="1355086"/>
                  </a:lnTo>
                  <a:lnTo>
                    <a:pt x="1447800" y="1345194"/>
                  </a:lnTo>
                  <a:lnTo>
                    <a:pt x="1447800" y="1334906"/>
                  </a:lnTo>
                  <a:lnTo>
                    <a:pt x="1448592" y="1325805"/>
                  </a:lnTo>
                  <a:lnTo>
                    <a:pt x="1450175" y="1317496"/>
                  </a:lnTo>
                  <a:lnTo>
                    <a:pt x="1451363" y="1310373"/>
                  </a:lnTo>
                  <a:lnTo>
                    <a:pt x="1452946" y="1304438"/>
                  </a:lnTo>
                  <a:lnTo>
                    <a:pt x="1454925" y="1299689"/>
                  </a:lnTo>
                  <a:lnTo>
                    <a:pt x="1456509" y="1298107"/>
                  </a:lnTo>
                  <a:lnTo>
                    <a:pt x="1457696" y="1296920"/>
                  </a:lnTo>
                  <a:lnTo>
                    <a:pt x="1458884" y="1296128"/>
                  </a:lnTo>
                  <a:lnTo>
                    <a:pt x="1459676" y="1296128"/>
                  </a:lnTo>
                  <a:lnTo>
                    <a:pt x="1460467" y="1296128"/>
                  </a:lnTo>
                  <a:lnTo>
                    <a:pt x="1461259" y="1296524"/>
                  </a:lnTo>
                  <a:lnTo>
                    <a:pt x="1462051" y="1283466"/>
                  </a:lnTo>
                  <a:lnTo>
                    <a:pt x="1462446" y="1277531"/>
                  </a:lnTo>
                  <a:lnTo>
                    <a:pt x="1464030" y="1271991"/>
                  </a:lnTo>
                  <a:lnTo>
                    <a:pt x="1462051" y="1258142"/>
                  </a:lnTo>
                  <a:lnTo>
                    <a:pt x="1460071" y="1245480"/>
                  </a:lnTo>
                  <a:lnTo>
                    <a:pt x="1456905" y="1223717"/>
                  </a:lnTo>
                  <a:lnTo>
                    <a:pt x="1453738" y="1208681"/>
                  </a:lnTo>
                  <a:lnTo>
                    <a:pt x="1452550" y="1203537"/>
                  </a:lnTo>
                  <a:lnTo>
                    <a:pt x="1458488" y="1199975"/>
                  </a:lnTo>
                  <a:lnTo>
                    <a:pt x="1465217" y="1196018"/>
                  </a:lnTo>
                  <a:lnTo>
                    <a:pt x="1471551" y="1191270"/>
                  </a:lnTo>
                  <a:lnTo>
                    <a:pt x="1477884" y="1186522"/>
                  </a:lnTo>
                  <a:lnTo>
                    <a:pt x="1489760" y="1177421"/>
                  </a:lnTo>
                  <a:lnTo>
                    <a:pt x="1495302" y="1173464"/>
                  </a:lnTo>
                  <a:lnTo>
                    <a:pt x="1500843" y="1170299"/>
                  </a:lnTo>
                  <a:lnTo>
                    <a:pt x="1515490" y="1163176"/>
                  </a:lnTo>
                  <a:lnTo>
                    <a:pt x="1530136" y="1157241"/>
                  </a:lnTo>
                  <a:lnTo>
                    <a:pt x="1539636" y="1154075"/>
                  </a:lnTo>
                  <a:lnTo>
                    <a:pt x="1548741" y="1150910"/>
                  </a:lnTo>
                  <a:lnTo>
                    <a:pt x="1558241" y="1148536"/>
                  </a:lnTo>
                  <a:lnTo>
                    <a:pt x="1568533" y="1145766"/>
                  </a:lnTo>
                  <a:lnTo>
                    <a:pt x="1576450" y="1144183"/>
                  </a:lnTo>
                  <a:lnTo>
                    <a:pt x="1583971" y="1142996"/>
                  </a:lnTo>
                  <a:lnTo>
                    <a:pt x="1594658" y="1142204"/>
                  </a:lnTo>
                  <a:lnTo>
                    <a:pt x="1601784" y="1141413"/>
                  </a:lnTo>
                  <a:close/>
                  <a:moveTo>
                    <a:pt x="1832358" y="1052513"/>
                  </a:moveTo>
                  <a:lnTo>
                    <a:pt x="1843104" y="1052513"/>
                  </a:lnTo>
                  <a:lnTo>
                    <a:pt x="1847083" y="1052911"/>
                  </a:lnTo>
                  <a:lnTo>
                    <a:pt x="1839522" y="1055300"/>
                  </a:lnTo>
                  <a:lnTo>
                    <a:pt x="1831960" y="1058882"/>
                  </a:lnTo>
                  <a:lnTo>
                    <a:pt x="1825194" y="1062067"/>
                  </a:lnTo>
                  <a:lnTo>
                    <a:pt x="1818428" y="1065650"/>
                  </a:lnTo>
                  <a:lnTo>
                    <a:pt x="1820418" y="1066446"/>
                  </a:lnTo>
                  <a:lnTo>
                    <a:pt x="1828776" y="1066048"/>
                  </a:lnTo>
                  <a:lnTo>
                    <a:pt x="1837532" y="1065650"/>
                  </a:lnTo>
                  <a:lnTo>
                    <a:pt x="1846685" y="1066048"/>
                  </a:lnTo>
                  <a:lnTo>
                    <a:pt x="1856237" y="1066446"/>
                  </a:lnTo>
                  <a:lnTo>
                    <a:pt x="1865789" y="1067640"/>
                  </a:lnTo>
                  <a:lnTo>
                    <a:pt x="1876137" y="1069631"/>
                  </a:lnTo>
                  <a:lnTo>
                    <a:pt x="1885688" y="1072417"/>
                  </a:lnTo>
                  <a:lnTo>
                    <a:pt x="1895638" y="1075602"/>
                  </a:lnTo>
                  <a:lnTo>
                    <a:pt x="1905588" y="1079981"/>
                  </a:lnTo>
                  <a:lnTo>
                    <a:pt x="1910761" y="1082369"/>
                  </a:lnTo>
                  <a:lnTo>
                    <a:pt x="1915139" y="1085156"/>
                  </a:lnTo>
                  <a:lnTo>
                    <a:pt x="1919915" y="1088340"/>
                  </a:lnTo>
                  <a:lnTo>
                    <a:pt x="1924691" y="1091525"/>
                  </a:lnTo>
                  <a:lnTo>
                    <a:pt x="1929069" y="1095506"/>
                  </a:lnTo>
                  <a:lnTo>
                    <a:pt x="1933845" y="1099487"/>
                  </a:lnTo>
                  <a:lnTo>
                    <a:pt x="1938223" y="1103468"/>
                  </a:lnTo>
                  <a:lnTo>
                    <a:pt x="1942202" y="1108245"/>
                  </a:lnTo>
                  <a:lnTo>
                    <a:pt x="1946580" y="1112623"/>
                  </a:lnTo>
                  <a:lnTo>
                    <a:pt x="1950162" y="1118197"/>
                  </a:lnTo>
                  <a:lnTo>
                    <a:pt x="1954142" y="1123770"/>
                  </a:lnTo>
                  <a:lnTo>
                    <a:pt x="1957724" y="1129741"/>
                  </a:lnTo>
                  <a:lnTo>
                    <a:pt x="1960908" y="1136110"/>
                  </a:lnTo>
                  <a:lnTo>
                    <a:pt x="1964490" y="1142878"/>
                  </a:lnTo>
                  <a:lnTo>
                    <a:pt x="1968868" y="1152830"/>
                  </a:lnTo>
                  <a:lnTo>
                    <a:pt x="1972847" y="1163180"/>
                  </a:lnTo>
                  <a:lnTo>
                    <a:pt x="1979613" y="1182288"/>
                  </a:lnTo>
                  <a:lnTo>
                    <a:pt x="1975633" y="1185871"/>
                  </a:lnTo>
                  <a:lnTo>
                    <a:pt x="1972051" y="1190249"/>
                  </a:lnTo>
                  <a:lnTo>
                    <a:pt x="1967674" y="1192638"/>
                  </a:lnTo>
                  <a:lnTo>
                    <a:pt x="1965684" y="1193832"/>
                  </a:lnTo>
                  <a:lnTo>
                    <a:pt x="1963694" y="1195823"/>
                  </a:lnTo>
                  <a:lnTo>
                    <a:pt x="1962102" y="1197415"/>
                  </a:lnTo>
                  <a:lnTo>
                    <a:pt x="1961306" y="1199007"/>
                  </a:lnTo>
                  <a:lnTo>
                    <a:pt x="1960112" y="1201396"/>
                  </a:lnTo>
                  <a:lnTo>
                    <a:pt x="1959316" y="1202988"/>
                  </a:lnTo>
                  <a:lnTo>
                    <a:pt x="1958918" y="1205377"/>
                  </a:lnTo>
                  <a:lnTo>
                    <a:pt x="1958918" y="1207367"/>
                  </a:lnTo>
                  <a:lnTo>
                    <a:pt x="1952152" y="1218115"/>
                  </a:lnTo>
                  <a:lnTo>
                    <a:pt x="1946580" y="1229262"/>
                  </a:lnTo>
                  <a:lnTo>
                    <a:pt x="1941008" y="1240806"/>
                  </a:lnTo>
                  <a:lnTo>
                    <a:pt x="1936233" y="1252350"/>
                  </a:lnTo>
                  <a:lnTo>
                    <a:pt x="1932253" y="1263895"/>
                  </a:lnTo>
                  <a:lnTo>
                    <a:pt x="1928273" y="1274245"/>
                  </a:lnTo>
                  <a:lnTo>
                    <a:pt x="1925089" y="1284993"/>
                  </a:lnTo>
                  <a:lnTo>
                    <a:pt x="1921905" y="1294945"/>
                  </a:lnTo>
                  <a:lnTo>
                    <a:pt x="1919915" y="1304897"/>
                  </a:lnTo>
                  <a:lnTo>
                    <a:pt x="1917925" y="1314451"/>
                  </a:lnTo>
                  <a:lnTo>
                    <a:pt x="1784997" y="1314451"/>
                  </a:lnTo>
                  <a:lnTo>
                    <a:pt x="1783007" y="1303305"/>
                  </a:lnTo>
                  <a:lnTo>
                    <a:pt x="1780222" y="1293353"/>
                  </a:lnTo>
                  <a:lnTo>
                    <a:pt x="1778630" y="1288974"/>
                  </a:lnTo>
                  <a:lnTo>
                    <a:pt x="1777038" y="1284993"/>
                  </a:lnTo>
                  <a:lnTo>
                    <a:pt x="1775446" y="1281410"/>
                  </a:lnTo>
                  <a:lnTo>
                    <a:pt x="1773058" y="1278226"/>
                  </a:lnTo>
                  <a:lnTo>
                    <a:pt x="1782609" y="1200202"/>
                  </a:lnTo>
                  <a:lnTo>
                    <a:pt x="1783007" y="1196619"/>
                  </a:lnTo>
                  <a:lnTo>
                    <a:pt x="1783007" y="1192638"/>
                  </a:lnTo>
                  <a:lnTo>
                    <a:pt x="1782211" y="1189453"/>
                  </a:lnTo>
                  <a:lnTo>
                    <a:pt x="1781416" y="1185472"/>
                  </a:lnTo>
                  <a:lnTo>
                    <a:pt x="1779824" y="1182288"/>
                  </a:lnTo>
                  <a:lnTo>
                    <a:pt x="1778232" y="1178705"/>
                  </a:lnTo>
                  <a:lnTo>
                    <a:pt x="1776242" y="1175919"/>
                  </a:lnTo>
                  <a:lnTo>
                    <a:pt x="1774252" y="1172734"/>
                  </a:lnTo>
                  <a:lnTo>
                    <a:pt x="1767884" y="1166763"/>
                  </a:lnTo>
                  <a:lnTo>
                    <a:pt x="1761516" y="1161588"/>
                  </a:lnTo>
                  <a:lnTo>
                    <a:pt x="1752362" y="1154422"/>
                  </a:lnTo>
                  <a:lnTo>
                    <a:pt x="1741219" y="1146460"/>
                  </a:lnTo>
                  <a:lnTo>
                    <a:pt x="1734851" y="1142480"/>
                  </a:lnTo>
                  <a:lnTo>
                    <a:pt x="1728085" y="1138101"/>
                  </a:lnTo>
                  <a:lnTo>
                    <a:pt x="1720921" y="1134518"/>
                  </a:lnTo>
                  <a:lnTo>
                    <a:pt x="1712564" y="1130139"/>
                  </a:lnTo>
                  <a:lnTo>
                    <a:pt x="1704206" y="1126158"/>
                  </a:lnTo>
                  <a:lnTo>
                    <a:pt x="1695450" y="1122576"/>
                  </a:lnTo>
                  <a:lnTo>
                    <a:pt x="1698236" y="1118197"/>
                  </a:lnTo>
                  <a:lnTo>
                    <a:pt x="1701420" y="1114216"/>
                  </a:lnTo>
                  <a:lnTo>
                    <a:pt x="1697440" y="1114614"/>
                  </a:lnTo>
                  <a:lnTo>
                    <a:pt x="1701420" y="1111827"/>
                  </a:lnTo>
                  <a:lnTo>
                    <a:pt x="1705002" y="1109041"/>
                  </a:lnTo>
                  <a:lnTo>
                    <a:pt x="1710176" y="1103069"/>
                  </a:lnTo>
                  <a:lnTo>
                    <a:pt x="1715748" y="1097894"/>
                  </a:lnTo>
                  <a:lnTo>
                    <a:pt x="1721319" y="1093117"/>
                  </a:lnTo>
                  <a:lnTo>
                    <a:pt x="1726891" y="1088340"/>
                  </a:lnTo>
                  <a:lnTo>
                    <a:pt x="1732463" y="1083962"/>
                  </a:lnTo>
                  <a:lnTo>
                    <a:pt x="1738035" y="1080379"/>
                  </a:lnTo>
                  <a:lnTo>
                    <a:pt x="1744005" y="1076398"/>
                  </a:lnTo>
                  <a:lnTo>
                    <a:pt x="1749975" y="1073611"/>
                  </a:lnTo>
                  <a:lnTo>
                    <a:pt x="1755944" y="1070427"/>
                  </a:lnTo>
                  <a:lnTo>
                    <a:pt x="1761914" y="1067640"/>
                  </a:lnTo>
                  <a:lnTo>
                    <a:pt x="1773456" y="1063261"/>
                  </a:lnTo>
                  <a:lnTo>
                    <a:pt x="1784997" y="1059679"/>
                  </a:lnTo>
                  <a:lnTo>
                    <a:pt x="1796539" y="1056892"/>
                  </a:lnTo>
                  <a:lnTo>
                    <a:pt x="1806489" y="1054902"/>
                  </a:lnTo>
                  <a:lnTo>
                    <a:pt x="1816438" y="1053707"/>
                  </a:lnTo>
                  <a:lnTo>
                    <a:pt x="1824796" y="1052911"/>
                  </a:lnTo>
                  <a:lnTo>
                    <a:pt x="1832358" y="1052513"/>
                  </a:lnTo>
                  <a:close/>
                  <a:moveTo>
                    <a:pt x="861259" y="1052513"/>
                  </a:moveTo>
                  <a:lnTo>
                    <a:pt x="871603" y="1052513"/>
                  </a:lnTo>
                  <a:lnTo>
                    <a:pt x="875581" y="1052911"/>
                  </a:lnTo>
                  <a:lnTo>
                    <a:pt x="868022" y="1055295"/>
                  </a:lnTo>
                  <a:lnTo>
                    <a:pt x="860861" y="1058873"/>
                  </a:lnTo>
                  <a:lnTo>
                    <a:pt x="854098" y="1062053"/>
                  </a:lnTo>
                  <a:lnTo>
                    <a:pt x="847335" y="1065630"/>
                  </a:lnTo>
                  <a:lnTo>
                    <a:pt x="849324" y="1066425"/>
                  </a:lnTo>
                  <a:lnTo>
                    <a:pt x="857281" y="1066027"/>
                  </a:lnTo>
                  <a:lnTo>
                    <a:pt x="866033" y="1065630"/>
                  </a:lnTo>
                  <a:lnTo>
                    <a:pt x="875183" y="1066027"/>
                  </a:lnTo>
                  <a:lnTo>
                    <a:pt x="884732" y="1066425"/>
                  </a:lnTo>
                  <a:lnTo>
                    <a:pt x="894678" y="1067617"/>
                  </a:lnTo>
                  <a:lnTo>
                    <a:pt x="904624" y="1069605"/>
                  </a:lnTo>
                  <a:lnTo>
                    <a:pt x="914172" y="1072387"/>
                  </a:lnTo>
                  <a:lnTo>
                    <a:pt x="924516" y="1075567"/>
                  </a:lnTo>
                  <a:lnTo>
                    <a:pt x="934064" y="1079939"/>
                  </a:lnTo>
                  <a:lnTo>
                    <a:pt x="939236" y="1082324"/>
                  </a:lnTo>
                  <a:lnTo>
                    <a:pt x="944010" y="1085106"/>
                  </a:lnTo>
                  <a:lnTo>
                    <a:pt x="948784" y="1088286"/>
                  </a:lnTo>
                  <a:lnTo>
                    <a:pt x="953160" y="1091466"/>
                  </a:lnTo>
                  <a:lnTo>
                    <a:pt x="957934" y="1095441"/>
                  </a:lnTo>
                  <a:lnTo>
                    <a:pt x="962708" y="1099415"/>
                  </a:lnTo>
                  <a:lnTo>
                    <a:pt x="966687" y="1103390"/>
                  </a:lnTo>
                  <a:lnTo>
                    <a:pt x="971063" y="1108160"/>
                  </a:lnTo>
                  <a:lnTo>
                    <a:pt x="974644" y="1112532"/>
                  </a:lnTo>
                  <a:lnTo>
                    <a:pt x="979020" y="1118097"/>
                  </a:lnTo>
                  <a:lnTo>
                    <a:pt x="982998" y="1123662"/>
                  </a:lnTo>
                  <a:lnTo>
                    <a:pt x="986181" y="1129624"/>
                  </a:lnTo>
                  <a:lnTo>
                    <a:pt x="989762" y="1135983"/>
                  </a:lnTo>
                  <a:lnTo>
                    <a:pt x="992944" y="1142741"/>
                  </a:lnTo>
                  <a:lnTo>
                    <a:pt x="997321" y="1152678"/>
                  </a:lnTo>
                  <a:lnTo>
                    <a:pt x="1001299" y="1163012"/>
                  </a:lnTo>
                  <a:lnTo>
                    <a:pt x="1008062" y="1182091"/>
                  </a:lnTo>
                  <a:lnTo>
                    <a:pt x="1004482" y="1185668"/>
                  </a:lnTo>
                  <a:lnTo>
                    <a:pt x="1000105" y="1190040"/>
                  </a:lnTo>
                  <a:lnTo>
                    <a:pt x="996525" y="1192425"/>
                  </a:lnTo>
                  <a:lnTo>
                    <a:pt x="994138" y="1193618"/>
                  </a:lnTo>
                  <a:lnTo>
                    <a:pt x="992546" y="1195605"/>
                  </a:lnTo>
                  <a:lnTo>
                    <a:pt x="990955" y="1197195"/>
                  </a:lnTo>
                  <a:lnTo>
                    <a:pt x="989762" y="1198785"/>
                  </a:lnTo>
                  <a:lnTo>
                    <a:pt x="988568" y="1201170"/>
                  </a:lnTo>
                  <a:lnTo>
                    <a:pt x="987772" y="1202760"/>
                  </a:lnTo>
                  <a:lnTo>
                    <a:pt x="987375" y="1205145"/>
                  </a:lnTo>
                  <a:lnTo>
                    <a:pt x="987375" y="1207132"/>
                  </a:lnTo>
                  <a:lnTo>
                    <a:pt x="980611" y="1217864"/>
                  </a:lnTo>
                  <a:lnTo>
                    <a:pt x="975041" y="1228993"/>
                  </a:lnTo>
                  <a:lnTo>
                    <a:pt x="969870" y="1240520"/>
                  </a:lnTo>
                  <a:lnTo>
                    <a:pt x="965095" y="1252047"/>
                  </a:lnTo>
                  <a:lnTo>
                    <a:pt x="960321" y="1263574"/>
                  </a:lnTo>
                  <a:lnTo>
                    <a:pt x="956741" y="1273908"/>
                  </a:lnTo>
                  <a:lnTo>
                    <a:pt x="953558" y="1284640"/>
                  </a:lnTo>
                  <a:lnTo>
                    <a:pt x="950773" y="1294577"/>
                  </a:lnTo>
                  <a:lnTo>
                    <a:pt x="948784" y="1304514"/>
                  </a:lnTo>
                  <a:lnTo>
                    <a:pt x="946397" y="1314054"/>
                  </a:lnTo>
                  <a:lnTo>
                    <a:pt x="746283" y="1314054"/>
                  </a:lnTo>
                  <a:lnTo>
                    <a:pt x="745487" y="1310874"/>
                  </a:lnTo>
                  <a:lnTo>
                    <a:pt x="745487" y="1314054"/>
                  </a:lnTo>
                  <a:lnTo>
                    <a:pt x="692972" y="1314054"/>
                  </a:lnTo>
                  <a:lnTo>
                    <a:pt x="688994" y="1314054"/>
                  </a:lnTo>
                  <a:lnTo>
                    <a:pt x="685811" y="1314451"/>
                  </a:lnTo>
                  <a:lnTo>
                    <a:pt x="683026" y="1296565"/>
                  </a:lnTo>
                  <a:lnTo>
                    <a:pt x="681833" y="1287423"/>
                  </a:lnTo>
                  <a:lnTo>
                    <a:pt x="681435" y="1278281"/>
                  </a:lnTo>
                  <a:lnTo>
                    <a:pt x="681037" y="1268344"/>
                  </a:lnTo>
                  <a:lnTo>
                    <a:pt x="681435" y="1258804"/>
                  </a:lnTo>
                  <a:lnTo>
                    <a:pt x="681833" y="1249265"/>
                  </a:lnTo>
                  <a:lnTo>
                    <a:pt x="682628" y="1238930"/>
                  </a:lnTo>
                  <a:lnTo>
                    <a:pt x="684617" y="1228596"/>
                  </a:lnTo>
                  <a:lnTo>
                    <a:pt x="686607" y="1217466"/>
                  </a:lnTo>
                  <a:lnTo>
                    <a:pt x="688994" y="1205940"/>
                  </a:lnTo>
                  <a:lnTo>
                    <a:pt x="692176" y="1194810"/>
                  </a:lnTo>
                  <a:lnTo>
                    <a:pt x="696155" y="1182488"/>
                  </a:lnTo>
                  <a:lnTo>
                    <a:pt x="700929" y="1169769"/>
                  </a:lnTo>
                  <a:lnTo>
                    <a:pt x="706499" y="1156255"/>
                  </a:lnTo>
                  <a:lnTo>
                    <a:pt x="712466" y="1142741"/>
                  </a:lnTo>
                  <a:lnTo>
                    <a:pt x="716445" y="1134791"/>
                  </a:lnTo>
                  <a:lnTo>
                    <a:pt x="720821" y="1127636"/>
                  </a:lnTo>
                  <a:lnTo>
                    <a:pt x="725595" y="1120482"/>
                  </a:lnTo>
                  <a:lnTo>
                    <a:pt x="729971" y="1114122"/>
                  </a:lnTo>
                  <a:lnTo>
                    <a:pt x="726391" y="1114520"/>
                  </a:lnTo>
                  <a:lnTo>
                    <a:pt x="729971" y="1111737"/>
                  </a:lnTo>
                  <a:lnTo>
                    <a:pt x="733950" y="1108955"/>
                  </a:lnTo>
                  <a:lnTo>
                    <a:pt x="739122" y="1102993"/>
                  </a:lnTo>
                  <a:lnTo>
                    <a:pt x="744294" y="1097826"/>
                  </a:lnTo>
                  <a:lnTo>
                    <a:pt x="749863" y="1093056"/>
                  </a:lnTo>
                  <a:lnTo>
                    <a:pt x="755433" y="1088286"/>
                  </a:lnTo>
                  <a:lnTo>
                    <a:pt x="761401" y="1083914"/>
                  </a:lnTo>
                  <a:lnTo>
                    <a:pt x="766970" y="1080337"/>
                  </a:lnTo>
                  <a:lnTo>
                    <a:pt x="772938" y="1076362"/>
                  </a:lnTo>
                  <a:lnTo>
                    <a:pt x="778508" y="1073579"/>
                  </a:lnTo>
                  <a:lnTo>
                    <a:pt x="784475" y="1070400"/>
                  </a:lnTo>
                  <a:lnTo>
                    <a:pt x="790443" y="1067617"/>
                  </a:lnTo>
                  <a:lnTo>
                    <a:pt x="802378" y="1063245"/>
                  </a:lnTo>
                  <a:lnTo>
                    <a:pt x="813916" y="1059668"/>
                  </a:lnTo>
                  <a:lnTo>
                    <a:pt x="824658" y="1056885"/>
                  </a:lnTo>
                  <a:lnTo>
                    <a:pt x="835399" y="1054898"/>
                  </a:lnTo>
                  <a:lnTo>
                    <a:pt x="844947" y="1053705"/>
                  </a:lnTo>
                  <a:lnTo>
                    <a:pt x="853700" y="1052911"/>
                  </a:lnTo>
                  <a:lnTo>
                    <a:pt x="861259" y="1052513"/>
                  </a:lnTo>
                  <a:close/>
                  <a:moveTo>
                    <a:pt x="1326357" y="1047750"/>
                  </a:moveTo>
                  <a:lnTo>
                    <a:pt x="1337469" y="1047750"/>
                  </a:lnTo>
                  <a:lnTo>
                    <a:pt x="1348582" y="1048148"/>
                  </a:lnTo>
                  <a:lnTo>
                    <a:pt x="1358901" y="1048942"/>
                  </a:lnTo>
                  <a:lnTo>
                    <a:pt x="1368822" y="1050532"/>
                  </a:lnTo>
                  <a:lnTo>
                    <a:pt x="1378347" y="1052520"/>
                  </a:lnTo>
                  <a:lnTo>
                    <a:pt x="1387476" y="1054904"/>
                  </a:lnTo>
                  <a:lnTo>
                    <a:pt x="1396604" y="1057289"/>
                  </a:lnTo>
                  <a:lnTo>
                    <a:pt x="1404541" y="1060469"/>
                  </a:lnTo>
                  <a:lnTo>
                    <a:pt x="1412479" y="1063251"/>
                  </a:lnTo>
                  <a:lnTo>
                    <a:pt x="1419623" y="1066828"/>
                  </a:lnTo>
                  <a:lnTo>
                    <a:pt x="1426766" y="1070008"/>
                  </a:lnTo>
                  <a:lnTo>
                    <a:pt x="1433116" y="1073983"/>
                  </a:lnTo>
                  <a:lnTo>
                    <a:pt x="1444626" y="1081137"/>
                  </a:lnTo>
                  <a:lnTo>
                    <a:pt x="1454151" y="1087894"/>
                  </a:lnTo>
                  <a:lnTo>
                    <a:pt x="1461691" y="1093856"/>
                  </a:lnTo>
                  <a:lnTo>
                    <a:pt x="1466851" y="1098228"/>
                  </a:lnTo>
                  <a:lnTo>
                    <a:pt x="1471613" y="1102600"/>
                  </a:lnTo>
                  <a:lnTo>
                    <a:pt x="1465660" y="1153079"/>
                  </a:lnTo>
                  <a:lnTo>
                    <a:pt x="1458913" y="1157848"/>
                  </a:lnTo>
                  <a:lnTo>
                    <a:pt x="1447404" y="1166195"/>
                  </a:lnTo>
                  <a:lnTo>
                    <a:pt x="1441848" y="1170170"/>
                  </a:lnTo>
                  <a:lnTo>
                    <a:pt x="1437482" y="1172555"/>
                  </a:lnTo>
                  <a:lnTo>
                    <a:pt x="1434704" y="1174542"/>
                  </a:lnTo>
                  <a:lnTo>
                    <a:pt x="1432323" y="1175734"/>
                  </a:lnTo>
                  <a:lnTo>
                    <a:pt x="1427560" y="1179311"/>
                  </a:lnTo>
                  <a:lnTo>
                    <a:pt x="1424385" y="1184081"/>
                  </a:lnTo>
                  <a:lnTo>
                    <a:pt x="1421210" y="1188851"/>
                  </a:lnTo>
                  <a:lnTo>
                    <a:pt x="1419226" y="1194018"/>
                  </a:lnTo>
                  <a:lnTo>
                    <a:pt x="1418035" y="1199582"/>
                  </a:lnTo>
                  <a:lnTo>
                    <a:pt x="1418035" y="1205544"/>
                  </a:lnTo>
                  <a:lnTo>
                    <a:pt x="1418432" y="1208724"/>
                  </a:lnTo>
                  <a:lnTo>
                    <a:pt x="1418829" y="1211506"/>
                  </a:lnTo>
                  <a:lnTo>
                    <a:pt x="1419623" y="1216673"/>
                  </a:lnTo>
                  <a:lnTo>
                    <a:pt x="1422401" y="1229392"/>
                  </a:lnTo>
                  <a:lnTo>
                    <a:pt x="1425576" y="1248073"/>
                  </a:lnTo>
                  <a:lnTo>
                    <a:pt x="1427163" y="1259202"/>
                  </a:lnTo>
                  <a:lnTo>
                    <a:pt x="1429148" y="1271524"/>
                  </a:lnTo>
                  <a:lnTo>
                    <a:pt x="1427560" y="1279076"/>
                  </a:lnTo>
                  <a:lnTo>
                    <a:pt x="1425973" y="1282255"/>
                  </a:lnTo>
                  <a:lnTo>
                    <a:pt x="1423988" y="1285832"/>
                  </a:lnTo>
                  <a:lnTo>
                    <a:pt x="1422401" y="1289807"/>
                  </a:lnTo>
                  <a:lnTo>
                    <a:pt x="1420416" y="1293782"/>
                  </a:lnTo>
                  <a:lnTo>
                    <a:pt x="1418035" y="1303718"/>
                  </a:lnTo>
                  <a:lnTo>
                    <a:pt x="1416051" y="1314450"/>
                  </a:lnTo>
                  <a:lnTo>
                    <a:pt x="1312863" y="1314450"/>
                  </a:lnTo>
                  <a:lnTo>
                    <a:pt x="1310879" y="1304911"/>
                  </a:lnTo>
                  <a:lnTo>
                    <a:pt x="1308894" y="1294974"/>
                  </a:lnTo>
                  <a:lnTo>
                    <a:pt x="1305719" y="1285038"/>
                  </a:lnTo>
                  <a:lnTo>
                    <a:pt x="1302544" y="1274306"/>
                  </a:lnTo>
                  <a:lnTo>
                    <a:pt x="1298972" y="1263972"/>
                  </a:lnTo>
                  <a:lnTo>
                    <a:pt x="1295004" y="1252843"/>
                  </a:lnTo>
                  <a:lnTo>
                    <a:pt x="1290241" y="1240919"/>
                  </a:lnTo>
                  <a:lnTo>
                    <a:pt x="1285082" y="1229392"/>
                  </a:lnTo>
                  <a:lnTo>
                    <a:pt x="1280319" y="1219456"/>
                  </a:lnTo>
                  <a:lnTo>
                    <a:pt x="1275160" y="1210711"/>
                  </a:lnTo>
                  <a:lnTo>
                    <a:pt x="1270000" y="1202365"/>
                  </a:lnTo>
                  <a:lnTo>
                    <a:pt x="1264047" y="1194813"/>
                  </a:lnTo>
                  <a:lnTo>
                    <a:pt x="1258094" y="1188056"/>
                  </a:lnTo>
                  <a:lnTo>
                    <a:pt x="1251744" y="1181696"/>
                  </a:lnTo>
                  <a:lnTo>
                    <a:pt x="1244997" y="1175734"/>
                  </a:lnTo>
                  <a:lnTo>
                    <a:pt x="1238250" y="1170567"/>
                  </a:lnTo>
                  <a:lnTo>
                    <a:pt x="1231503" y="1165400"/>
                  </a:lnTo>
                  <a:lnTo>
                    <a:pt x="1224757" y="1161823"/>
                  </a:lnTo>
                  <a:lnTo>
                    <a:pt x="1217613" y="1157848"/>
                  </a:lnTo>
                  <a:lnTo>
                    <a:pt x="1210469" y="1154669"/>
                  </a:lnTo>
                  <a:lnTo>
                    <a:pt x="1202928" y="1151886"/>
                  </a:lnTo>
                  <a:lnTo>
                    <a:pt x="1195785" y="1149501"/>
                  </a:lnTo>
                  <a:lnTo>
                    <a:pt x="1188641" y="1147912"/>
                  </a:lnTo>
                  <a:lnTo>
                    <a:pt x="1181497" y="1145924"/>
                  </a:lnTo>
                  <a:lnTo>
                    <a:pt x="1179116" y="1131218"/>
                  </a:lnTo>
                  <a:lnTo>
                    <a:pt x="1176735" y="1120486"/>
                  </a:lnTo>
                  <a:lnTo>
                    <a:pt x="1174750" y="1110152"/>
                  </a:lnTo>
                  <a:lnTo>
                    <a:pt x="1180703" y="1106973"/>
                  </a:lnTo>
                  <a:lnTo>
                    <a:pt x="1187053" y="1102998"/>
                  </a:lnTo>
                  <a:lnTo>
                    <a:pt x="1193800" y="1098228"/>
                  </a:lnTo>
                  <a:lnTo>
                    <a:pt x="1200150" y="1093856"/>
                  </a:lnTo>
                  <a:lnTo>
                    <a:pt x="1212453" y="1084317"/>
                  </a:lnTo>
                  <a:lnTo>
                    <a:pt x="1217613" y="1080342"/>
                  </a:lnTo>
                  <a:lnTo>
                    <a:pt x="1223169" y="1077163"/>
                  </a:lnTo>
                  <a:lnTo>
                    <a:pt x="1237060" y="1070406"/>
                  </a:lnTo>
                  <a:lnTo>
                    <a:pt x="1250950" y="1064444"/>
                  </a:lnTo>
                  <a:lnTo>
                    <a:pt x="1264444" y="1059674"/>
                  </a:lnTo>
                  <a:lnTo>
                    <a:pt x="1277541" y="1055699"/>
                  </a:lnTo>
                  <a:lnTo>
                    <a:pt x="1290241" y="1052520"/>
                  </a:lnTo>
                  <a:lnTo>
                    <a:pt x="1302941" y="1050135"/>
                  </a:lnTo>
                  <a:lnTo>
                    <a:pt x="1314847" y="1048545"/>
                  </a:lnTo>
                  <a:lnTo>
                    <a:pt x="1326357" y="1047750"/>
                  </a:lnTo>
                  <a:close/>
                  <a:moveTo>
                    <a:pt x="525022" y="1035050"/>
                  </a:moveTo>
                  <a:lnTo>
                    <a:pt x="554037" y="1036676"/>
                  </a:lnTo>
                  <a:lnTo>
                    <a:pt x="512762" y="1068388"/>
                  </a:lnTo>
                  <a:lnTo>
                    <a:pt x="525022" y="1035050"/>
                  </a:lnTo>
                  <a:close/>
                  <a:moveTo>
                    <a:pt x="174832" y="915044"/>
                  </a:moveTo>
                  <a:lnTo>
                    <a:pt x="50860" y="916631"/>
                  </a:lnTo>
                  <a:lnTo>
                    <a:pt x="57218" y="934484"/>
                  </a:lnTo>
                  <a:lnTo>
                    <a:pt x="174832" y="915044"/>
                  </a:lnTo>
                  <a:close/>
                  <a:moveTo>
                    <a:pt x="403703" y="711119"/>
                  </a:moveTo>
                  <a:lnTo>
                    <a:pt x="403703" y="723418"/>
                  </a:lnTo>
                  <a:lnTo>
                    <a:pt x="512179" y="715086"/>
                  </a:lnTo>
                  <a:lnTo>
                    <a:pt x="403703" y="711119"/>
                  </a:lnTo>
                  <a:close/>
                  <a:moveTo>
                    <a:pt x="773852" y="677863"/>
                  </a:moveTo>
                  <a:lnTo>
                    <a:pt x="777038" y="678259"/>
                  </a:lnTo>
                  <a:lnTo>
                    <a:pt x="778632" y="678259"/>
                  </a:lnTo>
                  <a:lnTo>
                    <a:pt x="779428" y="679050"/>
                  </a:lnTo>
                  <a:lnTo>
                    <a:pt x="780225" y="679446"/>
                  </a:lnTo>
                  <a:lnTo>
                    <a:pt x="780623" y="680632"/>
                  </a:lnTo>
                  <a:lnTo>
                    <a:pt x="780623" y="681423"/>
                  </a:lnTo>
                  <a:lnTo>
                    <a:pt x="780225" y="682215"/>
                  </a:lnTo>
                  <a:lnTo>
                    <a:pt x="779428" y="684588"/>
                  </a:lnTo>
                  <a:lnTo>
                    <a:pt x="777038" y="687357"/>
                  </a:lnTo>
                  <a:lnTo>
                    <a:pt x="774648" y="689731"/>
                  </a:lnTo>
                  <a:lnTo>
                    <a:pt x="771860" y="692500"/>
                  </a:lnTo>
                  <a:lnTo>
                    <a:pt x="767877" y="695665"/>
                  </a:lnTo>
                  <a:lnTo>
                    <a:pt x="763894" y="698038"/>
                  </a:lnTo>
                  <a:lnTo>
                    <a:pt x="760309" y="700808"/>
                  </a:lnTo>
                  <a:lnTo>
                    <a:pt x="755927" y="702785"/>
                  </a:lnTo>
                  <a:lnTo>
                    <a:pt x="752342" y="704368"/>
                  </a:lnTo>
                  <a:lnTo>
                    <a:pt x="748758" y="705555"/>
                  </a:lnTo>
                  <a:lnTo>
                    <a:pt x="745969" y="705950"/>
                  </a:lnTo>
                  <a:lnTo>
                    <a:pt x="742783" y="706346"/>
                  </a:lnTo>
                  <a:lnTo>
                    <a:pt x="740791" y="706741"/>
                  </a:lnTo>
                  <a:lnTo>
                    <a:pt x="738800" y="707928"/>
                  </a:lnTo>
                  <a:lnTo>
                    <a:pt x="737605" y="708719"/>
                  </a:lnTo>
                  <a:lnTo>
                    <a:pt x="736011" y="709906"/>
                  </a:lnTo>
                  <a:lnTo>
                    <a:pt x="735215" y="711093"/>
                  </a:lnTo>
                  <a:lnTo>
                    <a:pt x="734816" y="712280"/>
                  </a:lnTo>
                  <a:lnTo>
                    <a:pt x="734816" y="713467"/>
                  </a:lnTo>
                  <a:lnTo>
                    <a:pt x="735215" y="715049"/>
                  </a:lnTo>
                  <a:lnTo>
                    <a:pt x="736011" y="716236"/>
                  </a:lnTo>
                  <a:lnTo>
                    <a:pt x="738003" y="717027"/>
                  </a:lnTo>
                  <a:lnTo>
                    <a:pt x="739596" y="717818"/>
                  </a:lnTo>
                  <a:lnTo>
                    <a:pt x="741986" y="718609"/>
                  </a:lnTo>
                  <a:lnTo>
                    <a:pt x="745173" y="719005"/>
                  </a:lnTo>
                  <a:lnTo>
                    <a:pt x="748359" y="719400"/>
                  </a:lnTo>
                  <a:lnTo>
                    <a:pt x="752342" y="719005"/>
                  </a:lnTo>
                  <a:lnTo>
                    <a:pt x="760707" y="719005"/>
                  </a:lnTo>
                  <a:lnTo>
                    <a:pt x="763894" y="719400"/>
                  </a:lnTo>
                  <a:lnTo>
                    <a:pt x="767877" y="719796"/>
                  </a:lnTo>
                  <a:lnTo>
                    <a:pt x="770665" y="720983"/>
                  </a:lnTo>
                  <a:lnTo>
                    <a:pt x="773852" y="722169"/>
                  </a:lnTo>
                  <a:lnTo>
                    <a:pt x="776640" y="723356"/>
                  </a:lnTo>
                  <a:lnTo>
                    <a:pt x="779428" y="724939"/>
                  </a:lnTo>
                  <a:lnTo>
                    <a:pt x="781420" y="726917"/>
                  </a:lnTo>
                  <a:lnTo>
                    <a:pt x="783411" y="729686"/>
                  </a:lnTo>
                  <a:lnTo>
                    <a:pt x="785403" y="732455"/>
                  </a:lnTo>
                  <a:lnTo>
                    <a:pt x="786598" y="736015"/>
                  </a:lnTo>
                  <a:lnTo>
                    <a:pt x="787793" y="739180"/>
                  </a:lnTo>
                  <a:lnTo>
                    <a:pt x="788191" y="743531"/>
                  </a:lnTo>
                  <a:lnTo>
                    <a:pt x="788988" y="747883"/>
                  </a:lnTo>
                  <a:lnTo>
                    <a:pt x="788988" y="752630"/>
                  </a:lnTo>
                  <a:lnTo>
                    <a:pt x="788590" y="756982"/>
                  </a:lnTo>
                  <a:lnTo>
                    <a:pt x="787793" y="760542"/>
                  </a:lnTo>
                  <a:lnTo>
                    <a:pt x="786200" y="764102"/>
                  </a:lnTo>
                  <a:lnTo>
                    <a:pt x="783810" y="767267"/>
                  </a:lnTo>
                  <a:lnTo>
                    <a:pt x="781420" y="770827"/>
                  </a:lnTo>
                  <a:lnTo>
                    <a:pt x="778632" y="773596"/>
                  </a:lnTo>
                  <a:lnTo>
                    <a:pt x="775445" y="776761"/>
                  </a:lnTo>
                  <a:lnTo>
                    <a:pt x="771860" y="779135"/>
                  </a:lnTo>
                  <a:lnTo>
                    <a:pt x="767479" y="781113"/>
                  </a:lnTo>
                  <a:lnTo>
                    <a:pt x="763097" y="783486"/>
                  </a:lnTo>
                  <a:lnTo>
                    <a:pt x="753936" y="787442"/>
                  </a:lnTo>
                  <a:lnTo>
                    <a:pt x="744376" y="790607"/>
                  </a:lnTo>
                  <a:lnTo>
                    <a:pt x="734020" y="792980"/>
                  </a:lnTo>
                  <a:lnTo>
                    <a:pt x="724062" y="795354"/>
                  </a:lnTo>
                  <a:lnTo>
                    <a:pt x="714104" y="796936"/>
                  </a:lnTo>
                  <a:lnTo>
                    <a:pt x="704942" y="798123"/>
                  </a:lnTo>
                  <a:lnTo>
                    <a:pt x="696179" y="798914"/>
                  </a:lnTo>
                  <a:lnTo>
                    <a:pt x="684230" y="799705"/>
                  </a:lnTo>
                  <a:lnTo>
                    <a:pt x="679450" y="800101"/>
                  </a:lnTo>
                  <a:lnTo>
                    <a:pt x="682636" y="698830"/>
                  </a:lnTo>
                  <a:lnTo>
                    <a:pt x="683433" y="697247"/>
                  </a:lnTo>
                  <a:lnTo>
                    <a:pt x="683831" y="695665"/>
                  </a:lnTo>
                  <a:lnTo>
                    <a:pt x="684628" y="694478"/>
                  </a:lnTo>
                  <a:lnTo>
                    <a:pt x="685425" y="692896"/>
                  </a:lnTo>
                  <a:lnTo>
                    <a:pt x="688213" y="690522"/>
                  </a:lnTo>
                  <a:lnTo>
                    <a:pt x="692196" y="688940"/>
                  </a:lnTo>
                  <a:lnTo>
                    <a:pt x="696976" y="687357"/>
                  </a:lnTo>
                  <a:lnTo>
                    <a:pt x="701756" y="685775"/>
                  </a:lnTo>
                  <a:lnTo>
                    <a:pt x="707731" y="684588"/>
                  </a:lnTo>
                  <a:lnTo>
                    <a:pt x="714104" y="683797"/>
                  </a:lnTo>
                  <a:lnTo>
                    <a:pt x="727647" y="682610"/>
                  </a:lnTo>
                  <a:lnTo>
                    <a:pt x="741588" y="681819"/>
                  </a:lnTo>
                  <a:lnTo>
                    <a:pt x="755529" y="680632"/>
                  </a:lnTo>
                  <a:lnTo>
                    <a:pt x="762300" y="679446"/>
                  </a:lnTo>
                  <a:lnTo>
                    <a:pt x="768275" y="678654"/>
                  </a:lnTo>
                  <a:lnTo>
                    <a:pt x="773852" y="677863"/>
                  </a:lnTo>
                  <a:close/>
                  <a:moveTo>
                    <a:pt x="425557" y="466725"/>
                  </a:moveTo>
                  <a:lnTo>
                    <a:pt x="429928" y="467122"/>
                  </a:lnTo>
                  <a:lnTo>
                    <a:pt x="434299" y="467519"/>
                  </a:lnTo>
                  <a:lnTo>
                    <a:pt x="438272" y="467915"/>
                  </a:lnTo>
                  <a:lnTo>
                    <a:pt x="442643" y="468709"/>
                  </a:lnTo>
                  <a:lnTo>
                    <a:pt x="446219" y="470296"/>
                  </a:lnTo>
                  <a:lnTo>
                    <a:pt x="453769" y="473073"/>
                  </a:lnTo>
                  <a:lnTo>
                    <a:pt x="461716" y="477040"/>
                  </a:lnTo>
                  <a:lnTo>
                    <a:pt x="468471" y="481801"/>
                  </a:lnTo>
                  <a:lnTo>
                    <a:pt x="475225" y="487356"/>
                  </a:lnTo>
                  <a:lnTo>
                    <a:pt x="481980" y="493307"/>
                  </a:lnTo>
                  <a:lnTo>
                    <a:pt x="487543" y="500052"/>
                  </a:lnTo>
                  <a:lnTo>
                    <a:pt x="493503" y="507590"/>
                  </a:lnTo>
                  <a:lnTo>
                    <a:pt x="499066" y="515524"/>
                  </a:lnTo>
                  <a:lnTo>
                    <a:pt x="504629" y="524253"/>
                  </a:lnTo>
                  <a:lnTo>
                    <a:pt x="509795" y="532981"/>
                  </a:lnTo>
                  <a:lnTo>
                    <a:pt x="514165" y="542106"/>
                  </a:lnTo>
                  <a:lnTo>
                    <a:pt x="518933" y="552025"/>
                  </a:lnTo>
                  <a:lnTo>
                    <a:pt x="523304" y="561943"/>
                  </a:lnTo>
                  <a:lnTo>
                    <a:pt x="526880" y="572259"/>
                  </a:lnTo>
                  <a:lnTo>
                    <a:pt x="530854" y="582177"/>
                  </a:lnTo>
                  <a:lnTo>
                    <a:pt x="534033" y="592889"/>
                  </a:lnTo>
                  <a:lnTo>
                    <a:pt x="540390" y="613520"/>
                  </a:lnTo>
                  <a:lnTo>
                    <a:pt x="545953" y="634150"/>
                  </a:lnTo>
                  <a:lnTo>
                    <a:pt x="550721" y="653988"/>
                  </a:lnTo>
                  <a:lnTo>
                    <a:pt x="554297" y="673031"/>
                  </a:lnTo>
                  <a:lnTo>
                    <a:pt x="557873" y="690091"/>
                  </a:lnTo>
                  <a:lnTo>
                    <a:pt x="559860" y="705167"/>
                  </a:lnTo>
                  <a:lnTo>
                    <a:pt x="592045" y="701597"/>
                  </a:lnTo>
                  <a:lnTo>
                    <a:pt x="621449" y="697629"/>
                  </a:lnTo>
                  <a:lnTo>
                    <a:pt x="647673" y="694455"/>
                  </a:lnTo>
                  <a:lnTo>
                    <a:pt x="669925" y="690488"/>
                  </a:lnTo>
                  <a:lnTo>
                    <a:pt x="669527" y="696042"/>
                  </a:lnTo>
                  <a:lnTo>
                    <a:pt x="669130" y="702390"/>
                  </a:lnTo>
                  <a:lnTo>
                    <a:pt x="668733" y="716276"/>
                  </a:lnTo>
                  <a:lnTo>
                    <a:pt x="668733" y="750396"/>
                  </a:lnTo>
                  <a:lnTo>
                    <a:pt x="669130" y="768646"/>
                  </a:lnTo>
                  <a:lnTo>
                    <a:pt x="668733" y="786103"/>
                  </a:lnTo>
                  <a:lnTo>
                    <a:pt x="667938" y="803559"/>
                  </a:lnTo>
                  <a:lnTo>
                    <a:pt x="667143" y="811494"/>
                  </a:lnTo>
                  <a:lnTo>
                    <a:pt x="666349" y="819032"/>
                  </a:lnTo>
                  <a:lnTo>
                    <a:pt x="645289" y="825380"/>
                  </a:lnTo>
                  <a:lnTo>
                    <a:pt x="620654" y="831331"/>
                  </a:lnTo>
                  <a:lnTo>
                    <a:pt x="593237" y="837679"/>
                  </a:lnTo>
                  <a:lnTo>
                    <a:pt x="563436" y="844027"/>
                  </a:lnTo>
                  <a:lnTo>
                    <a:pt x="561052" y="872593"/>
                  </a:lnTo>
                  <a:lnTo>
                    <a:pt x="558668" y="896000"/>
                  </a:lnTo>
                  <a:lnTo>
                    <a:pt x="557873" y="905125"/>
                  </a:lnTo>
                  <a:lnTo>
                    <a:pt x="557079" y="916631"/>
                  </a:lnTo>
                  <a:lnTo>
                    <a:pt x="556681" y="928930"/>
                  </a:lnTo>
                  <a:lnTo>
                    <a:pt x="556284" y="942022"/>
                  </a:lnTo>
                  <a:lnTo>
                    <a:pt x="556284" y="955908"/>
                  </a:lnTo>
                  <a:lnTo>
                    <a:pt x="556284" y="970588"/>
                  </a:lnTo>
                  <a:lnTo>
                    <a:pt x="557079" y="984474"/>
                  </a:lnTo>
                  <a:lnTo>
                    <a:pt x="558271" y="997566"/>
                  </a:lnTo>
                  <a:lnTo>
                    <a:pt x="558668" y="1004311"/>
                  </a:lnTo>
                  <a:lnTo>
                    <a:pt x="558668" y="1009469"/>
                  </a:lnTo>
                  <a:lnTo>
                    <a:pt x="558271" y="1014626"/>
                  </a:lnTo>
                  <a:lnTo>
                    <a:pt x="557079" y="1018991"/>
                  </a:lnTo>
                  <a:lnTo>
                    <a:pt x="555489" y="1022164"/>
                  </a:lnTo>
                  <a:lnTo>
                    <a:pt x="553900" y="1024942"/>
                  </a:lnTo>
                  <a:lnTo>
                    <a:pt x="552310" y="1026925"/>
                  </a:lnTo>
                  <a:lnTo>
                    <a:pt x="549926" y="1028512"/>
                  </a:lnTo>
                  <a:lnTo>
                    <a:pt x="547145" y="1029306"/>
                  </a:lnTo>
                  <a:lnTo>
                    <a:pt x="544761" y="1030099"/>
                  </a:lnTo>
                  <a:lnTo>
                    <a:pt x="541582" y="1030496"/>
                  </a:lnTo>
                  <a:lnTo>
                    <a:pt x="538801" y="1030496"/>
                  </a:lnTo>
                  <a:lnTo>
                    <a:pt x="532046" y="1030099"/>
                  </a:lnTo>
                  <a:lnTo>
                    <a:pt x="525688" y="1028909"/>
                  </a:lnTo>
                  <a:lnTo>
                    <a:pt x="524894" y="1028512"/>
                  </a:lnTo>
                  <a:lnTo>
                    <a:pt x="524099" y="1027719"/>
                  </a:lnTo>
                  <a:lnTo>
                    <a:pt x="522510" y="1023751"/>
                  </a:lnTo>
                  <a:lnTo>
                    <a:pt x="520920" y="1018594"/>
                  </a:lnTo>
                  <a:lnTo>
                    <a:pt x="520125" y="1011452"/>
                  </a:lnTo>
                  <a:lnTo>
                    <a:pt x="519331" y="1002327"/>
                  </a:lnTo>
                  <a:lnTo>
                    <a:pt x="518536" y="992409"/>
                  </a:lnTo>
                  <a:lnTo>
                    <a:pt x="517741" y="968207"/>
                  </a:lnTo>
                  <a:lnTo>
                    <a:pt x="517344" y="941229"/>
                  </a:lnTo>
                  <a:lnTo>
                    <a:pt x="516947" y="911870"/>
                  </a:lnTo>
                  <a:lnTo>
                    <a:pt x="516549" y="853152"/>
                  </a:lnTo>
                  <a:lnTo>
                    <a:pt x="513768" y="853549"/>
                  </a:lnTo>
                  <a:lnTo>
                    <a:pt x="513768" y="976142"/>
                  </a:lnTo>
                  <a:lnTo>
                    <a:pt x="508602" y="1036050"/>
                  </a:lnTo>
                  <a:lnTo>
                    <a:pt x="504232" y="1082469"/>
                  </a:lnTo>
                  <a:lnTo>
                    <a:pt x="500258" y="1124127"/>
                  </a:lnTo>
                  <a:lnTo>
                    <a:pt x="499861" y="1128095"/>
                  </a:lnTo>
                  <a:lnTo>
                    <a:pt x="497874" y="1134443"/>
                  </a:lnTo>
                  <a:lnTo>
                    <a:pt x="495490" y="1141187"/>
                  </a:lnTo>
                  <a:lnTo>
                    <a:pt x="492311" y="1147535"/>
                  </a:lnTo>
                  <a:lnTo>
                    <a:pt x="489530" y="1153883"/>
                  </a:lnTo>
                  <a:lnTo>
                    <a:pt x="485954" y="1160231"/>
                  </a:lnTo>
                  <a:lnTo>
                    <a:pt x="482378" y="1166579"/>
                  </a:lnTo>
                  <a:lnTo>
                    <a:pt x="474828" y="1178481"/>
                  </a:lnTo>
                  <a:lnTo>
                    <a:pt x="438670" y="1654175"/>
                  </a:lnTo>
                  <a:lnTo>
                    <a:pt x="342512" y="1654175"/>
                  </a:lnTo>
                  <a:lnTo>
                    <a:pt x="294433" y="1276080"/>
                  </a:lnTo>
                  <a:lnTo>
                    <a:pt x="288473" y="1276873"/>
                  </a:lnTo>
                  <a:lnTo>
                    <a:pt x="282115" y="1277270"/>
                  </a:lnTo>
                  <a:lnTo>
                    <a:pt x="281718" y="1276873"/>
                  </a:lnTo>
                  <a:lnTo>
                    <a:pt x="281321" y="1276873"/>
                  </a:lnTo>
                  <a:lnTo>
                    <a:pt x="282115" y="1275683"/>
                  </a:lnTo>
                  <a:lnTo>
                    <a:pt x="282115" y="1275286"/>
                  </a:lnTo>
                  <a:lnTo>
                    <a:pt x="281321" y="1275286"/>
                  </a:lnTo>
                  <a:lnTo>
                    <a:pt x="281321" y="1276873"/>
                  </a:lnTo>
                  <a:lnTo>
                    <a:pt x="282910" y="1650208"/>
                  </a:lnTo>
                  <a:lnTo>
                    <a:pt x="170859" y="1653778"/>
                  </a:lnTo>
                  <a:lnTo>
                    <a:pt x="119998" y="1254655"/>
                  </a:lnTo>
                  <a:lnTo>
                    <a:pt x="116422" y="1253069"/>
                  </a:lnTo>
                  <a:lnTo>
                    <a:pt x="112846" y="1251482"/>
                  </a:lnTo>
                  <a:lnTo>
                    <a:pt x="109667" y="1249498"/>
                  </a:lnTo>
                  <a:lnTo>
                    <a:pt x="106489" y="1246721"/>
                  </a:lnTo>
                  <a:lnTo>
                    <a:pt x="103707" y="1243943"/>
                  </a:lnTo>
                  <a:lnTo>
                    <a:pt x="100528" y="1240373"/>
                  </a:lnTo>
                  <a:lnTo>
                    <a:pt x="98144" y="1236802"/>
                  </a:lnTo>
                  <a:lnTo>
                    <a:pt x="96158" y="1232438"/>
                  </a:lnTo>
                  <a:lnTo>
                    <a:pt x="91389" y="1223710"/>
                  </a:lnTo>
                  <a:lnTo>
                    <a:pt x="87416" y="1214188"/>
                  </a:lnTo>
                  <a:lnTo>
                    <a:pt x="84237" y="1203872"/>
                  </a:lnTo>
                  <a:lnTo>
                    <a:pt x="81853" y="1193557"/>
                  </a:lnTo>
                  <a:lnTo>
                    <a:pt x="79072" y="1182845"/>
                  </a:lnTo>
                  <a:lnTo>
                    <a:pt x="77085" y="1172133"/>
                  </a:lnTo>
                  <a:lnTo>
                    <a:pt x="73906" y="1153486"/>
                  </a:lnTo>
                  <a:lnTo>
                    <a:pt x="71522" y="1137616"/>
                  </a:lnTo>
                  <a:lnTo>
                    <a:pt x="70330" y="1132062"/>
                  </a:lnTo>
                  <a:lnTo>
                    <a:pt x="69535" y="1128491"/>
                  </a:lnTo>
                  <a:lnTo>
                    <a:pt x="69138" y="1124127"/>
                  </a:lnTo>
                  <a:lnTo>
                    <a:pt x="63178" y="1061839"/>
                  </a:lnTo>
                  <a:lnTo>
                    <a:pt x="56820" y="994392"/>
                  </a:lnTo>
                  <a:lnTo>
                    <a:pt x="50065" y="909490"/>
                  </a:lnTo>
                  <a:lnTo>
                    <a:pt x="42119" y="909490"/>
                  </a:lnTo>
                  <a:lnTo>
                    <a:pt x="35364" y="908299"/>
                  </a:lnTo>
                  <a:lnTo>
                    <a:pt x="29403" y="907506"/>
                  </a:lnTo>
                  <a:lnTo>
                    <a:pt x="24238" y="906316"/>
                  </a:lnTo>
                  <a:lnTo>
                    <a:pt x="20662" y="905125"/>
                  </a:lnTo>
                  <a:lnTo>
                    <a:pt x="17880" y="903935"/>
                  </a:lnTo>
                  <a:lnTo>
                    <a:pt x="17086" y="902745"/>
                  </a:lnTo>
                  <a:lnTo>
                    <a:pt x="16688" y="901555"/>
                  </a:lnTo>
                  <a:lnTo>
                    <a:pt x="16291" y="900761"/>
                  </a:lnTo>
                  <a:lnTo>
                    <a:pt x="16291" y="899571"/>
                  </a:lnTo>
                  <a:lnTo>
                    <a:pt x="14702" y="894413"/>
                  </a:lnTo>
                  <a:lnTo>
                    <a:pt x="12318" y="887669"/>
                  </a:lnTo>
                  <a:lnTo>
                    <a:pt x="10331" y="879734"/>
                  </a:lnTo>
                  <a:lnTo>
                    <a:pt x="8344" y="870212"/>
                  </a:lnTo>
                  <a:lnTo>
                    <a:pt x="6755" y="859103"/>
                  </a:lnTo>
                  <a:lnTo>
                    <a:pt x="4768" y="847201"/>
                  </a:lnTo>
                  <a:lnTo>
                    <a:pt x="3179" y="834109"/>
                  </a:lnTo>
                  <a:lnTo>
                    <a:pt x="1987" y="819826"/>
                  </a:lnTo>
                  <a:lnTo>
                    <a:pt x="795" y="805146"/>
                  </a:lnTo>
                  <a:lnTo>
                    <a:pt x="397" y="789277"/>
                  </a:lnTo>
                  <a:lnTo>
                    <a:pt x="0" y="773010"/>
                  </a:lnTo>
                  <a:lnTo>
                    <a:pt x="0" y="756347"/>
                  </a:lnTo>
                  <a:lnTo>
                    <a:pt x="795" y="738494"/>
                  </a:lnTo>
                  <a:lnTo>
                    <a:pt x="1987" y="721434"/>
                  </a:lnTo>
                  <a:lnTo>
                    <a:pt x="3576" y="703184"/>
                  </a:lnTo>
                  <a:lnTo>
                    <a:pt x="5563" y="684934"/>
                  </a:lnTo>
                  <a:lnTo>
                    <a:pt x="9139" y="667477"/>
                  </a:lnTo>
                  <a:lnTo>
                    <a:pt x="12715" y="649227"/>
                  </a:lnTo>
                  <a:lnTo>
                    <a:pt x="17483" y="631770"/>
                  </a:lnTo>
                  <a:lnTo>
                    <a:pt x="22649" y="614313"/>
                  </a:lnTo>
                  <a:lnTo>
                    <a:pt x="25430" y="605982"/>
                  </a:lnTo>
                  <a:lnTo>
                    <a:pt x="29006" y="597253"/>
                  </a:lnTo>
                  <a:lnTo>
                    <a:pt x="32185" y="588922"/>
                  </a:lnTo>
                  <a:lnTo>
                    <a:pt x="36158" y="580987"/>
                  </a:lnTo>
                  <a:lnTo>
                    <a:pt x="40132" y="573052"/>
                  </a:lnTo>
                  <a:lnTo>
                    <a:pt x="44503" y="565117"/>
                  </a:lnTo>
                  <a:lnTo>
                    <a:pt x="48873" y="557579"/>
                  </a:lnTo>
                  <a:lnTo>
                    <a:pt x="53244" y="549644"/>
                  </a:lnTo>
                  <a:lnTo>
                    <a:pt x="58410" y="542503"/>
                  </a:lnTo>
                  <a:lnTo>
                    <a:pt x="63973" y="535362"/>
                  </a:lnTo>
                  <a:lnTo>
                    <a:pt x="69535" y="528617"/>
                  </a:lnTo>
                  <a:lnTo>
                    <a:pt x="75496" y="522269"/>
                  </a:lnTo>
                  <a:lnTo>
                    <a:pt x="81456" y="515921"/>
                  </a:lnTo>
                  <a:lnTo>
                    <a:pt x="87416" y="509970"/>
                  </a:lnTo>
                  <a:lnTo>
                    <a:pt x="94171" y="504416"/>
                  </a:lnTo>
                  <a:lnTo>
                    <a:pt x="101720" y="498861"/>
                  </a:lnTo>
                  <a:lnTo>
                    <a:pt x="108873" y="493704"/>
                  </a:lnTo>
                  <a:lnTo>
                    <a:pt x="116422" y="488943"/>
                  </a:lnTo>
                  <a:lnTo>
                    <a:pt x="124369" y="484579"/>
                  </a:lnTo>
                  <a:lnTo>
                    <a:pt x="132713" y="480611"/>
                  </a:lnTo>
                  <a:lnTo>
                    <a:pt x="141455" y="477040"/>
                  </a:lnTo>
                  <a:lnTo>
                    <a:pt x="150594" y="473470"/>
                  </a:lnTo>
                  <a:lnTo>
                    <a:pt x="159733" y="470693"/>
                  </a:lnTo>
                  <a:lnTo>
                    <a:pt x="169667" y="467915"/>
                  </a:lnTo>
                  <a:lnTo>
                    <a:pt x="172845" y="467915"/>
                  </a:lnTo>
                  <a:lnTo>
                    <a:pt x="179998" y="468312"/>
                  </a:lnTo>
                  <a:lnTo>
                    <a:pt x="200262" y="469502"/>
                  </a:lnTo>
                  <a:lnTo>
                    <a:pt x="231652" y="471883"/>
                  </a:lnTo>
                  <a:lnTo>
                    <a:pt x="312711" y="730162"/>
                  </a:lnTo>
                  <a:lnTo>
                    <a:pt x="329400" y="728575"/>
                  </a:lnTo>
                  <a:lnTo>
                    <a:pt x="327413" y="709135"/>
                  </a:lnTo>
                  <a:lnTo>
                    <a:pt x="322247" y="527427"/>
                  </a:lnTo>
                  <a:lnTo>
                    <a:pt x="315492" y="509970"/>
                  </a:lnTo>
                  <a:lnTo>
                    <a:pt x="329002" y="486959"/>
                  </a:lnTo>
                  <a:lnTo>
                    <a:pt x="359598" y="486562"/>
                  </a:lnTo>
                  <a:lnTo>
                    <a:pt x="371916" y="509970"/>
                  </a:lnTo>
                  <a:lnTo>
                    <a:pt x="366353" y="530601"/>
                  </a:lnTo>
                  <a:lnTo>
                    <a:pt x="393372" y="722624"/>
                  </a:lnTo>
                  <a:lnTo>
                    <a:pt x="402114" y="721831"/>
                  </a:lnTo>
                  <a:lnTo>
                    <a:pt x="397346" y="476247"/>
                  </a:lnTo>
                  <a:lnTo>
                    <a:pt x="403703" y="473073"/>
                  </a:lnTo>
                  <a:lnTo>
                    <a:pt x="408869" y="470693"/>
                  </a:lnTo>
                  <a:lnTo>
                    <a:pt x="411253" y="468709"/>
                  </a:lnTo>
                  <a:lnTo>
                    <a:pt x="412047" y="467915"/>
                  </a:lnTo>
                  <a:lnTo>
                    <a:pt x="416816" y="467122"/>
                  </a:lnTo>
                  <a:lnTo>
                    <a:pt x="421584" y="467122"/>
                  </a:lnTo>
                  <a:lnTo>
                    <a:pt x="425557" y="466725"/>
                  </a:lnTo>
                  <a:close/>
                  <a:moveTo>
                    <a:pt x="2003425" y="196850"/>
                  </a:moveTo>
                  <a:lnTo>
                    <a:pt x="2003425" y="720725"/>
                  </a:lnTo>
                  <a:lnTo>
                    <a:pt x="1071562" y="720328"/>
                  </a:lnTo>
                  <a:lnTo>
                    <a:pt x="1251744" y="585391"/>
                  </a:lnTo>
                  <a:lnTo>
                    <a:pt x="1404144" y="665163"/>
                  </a:lnTo>
                  <a:lnTo>
                    <a:pt x="1657350" y="399256"/>
                  </a:lnTo>
                  <a:lnTo>
                    <a:pt x="1796653" y="458788"/>
                  </a:lnTo>
                  <a:lnTo>
                    <a:pt x="2003425" y="196850"/>
                  </a:lnTo>
                  <a:close/>
                  <a:moveTo>
                    <a:pt x="140097" y="182563"/>
                  </a:moveTo>
                  <a:lnTo>
                    <a:pt x="138509" y="201216"/>
                  </a:lnTo>
                  <a:lnTo>
                    <a:pt x="137319" y="215107"/>
                  </a:lnTo>
                  <a:lnTo>
                    <a:pt x="137716" y="215504"/>
                  </a:lnTo>
                  <a:lnTo>
                    <a:pt x="138509" y="201216"/>
                  </a:lnTo>
                  <a:lnTo>
                    <a:pt x="139303" y="194469"/>
                  </a:lnTo>
                  <a:lnTo>
                    <a:pt x="140097" y="188516"/>
                  </a:lnTo>
                  <a:lnTo>
                    <a:pt x="140097" y="182563"/>
                  </a:lnTo>
                  <a:close/>
                  <a:moveTo>
                    <a:pt x="164306" y="111125"/>
                  </a:moveTo>
                  <a:lnTo>
                    <a:pt x="162719" y="111522"/>
                  </a:lnTo>
                  <a:lnTo>
                    <a:pt x="161131" y="111919"/>
                  </a:lnTo>
                  <a:lnTo>
                    <a:pt x="159544" y="112713"/>
                  </a:lnTo>
                  <a:lnTo>
                    <a:pt x="158353" y="113507"/>
                  </a:lnTo>
                  <a:lnTo>
                    <a:pt x="155972" y="117078"/>
                  </a:lnTo>
                  <a:lnTo>
                    <a:pt x="153591" y="120650"/>
                  </a:lnTo>
                  <a:lnTo>
                    <a:pt x="158353" y="115491"/>
                  </a:lnTo>
                  <a:lnTo>
                    <a:pt x="161131" y="113110"/>
                  </a:lnTo>
                  <a:lnTo>
                    <a:pt x="164306" y="111125"/>
                  </a:lnTo>
                  <a:close/>
                  <a:moveTo>
                    <a:pt x="988111" y="91679"/>
                  </a:moveTo>
                  <a:lnTo>
                    <a:pt x="984541" y="92075"/>
                  </a:lnTo>
                  <a:lnTo>
                    <a:pt x="980971" y="93266"/>
                  </a:lnTo>
                  <a:lnTo>
                    <a:pt x="977798" y="94853"/>
                  </a:lnTo>
                  <a:lnTo>
                    <a:pt x="975022" y="97632"/>
                  </a:lnTo>
                  <a:lnTo>
                    <a:pt x="972642" y="100013"/>
                  </a:lnTo>
                  <a:lnTo>
                    <a:pt x="971055" y="103188"/>
                  </a:lnTo>
                  <a:lnTo>
                    <a:pt x="970262" y="106760"/>
                  </a:lnTo>
                  <a:lnTo>
                    <a:pt x="969865" y="110332"/>
                  </a:lnTo>
                  <a:lnTo>
                    <a:pt x="969865" y="578644"/>
                  </a:lnTo>
                  <a:lnTo>
                    <a:pt x="1457734" y="287338"/>
                  </a:lnTo>
                  <a:lnTo>
                    <a:pt x="1494622" y="333375"/>
                  </a:lnTo>
                  <a:lnTo>
                    <a:pt x="969865" y="642938"/>
                  </a:lnTo>
                  <a:lnTo>
                    <a:pt x="969865" y="758032"/>
                  </a:lnTo>
                  <a:lnTo>
                    <a:pt x="970262" y="762001"/>
                  </a:lnTo>
                  <a:lnTo>
                    <a:pt x="971055" y="765176"/>
                  </a:lnTo>
                  <a:lnTo>
                    <a:pt x="972642" y="768747"/>
                  </a:lnTo>
                  <a:lnTo>
                    <a:pt x="975022" y="771129"/>
                  </a:lnTo>
                  <a:lnTo>
                    <a:pt x="977798" y="773510"/>
                  </a:lnTo>
                  <a:lnTo>
                    <a:pt x="980971" y="775494"/>
                  </a:lnTo>
                  <a:lnTo>
                    <a:pt x="984541" y="776685"/>
                  </a:lnTo>
                  <a:lnTo>
                    <a:pt x="988111" y="776685"/>
                  </a:lnTo>
                  <a:lnTo>
                    <a:pt x="2043178" y="776685"/>
                  </a:lnTo>
                  <a:lnTo>
                    <a:pt x="2047144" y="776685"/>
                  </a:lnTo>
                  <a:lnTo>
                    <a:pt x="2050714" y="775494"/>
                  </a:lnTo>
                  <a:lnTo>
                    <a:pt x="2053887" y="773510"/>
                  </a:lnTo>
                  <a:lnTo>
                    <a:pt x="2056663" y="771129"/>
                  </a:lnTo>
                  <a:lnTo>
                    <a:pt x="2059043" y="768747"/>
                  </a:lnTo>
                  <a:lnTo>
                    <a:pt x="2060630" y="765176"/>
                  </a:lnTo>
                  <a:lnTo>
                    <a:pt x="2061820" y="762001"/>
                  </a:lnTo>
                  <a:lnTo>
                    <a:pt x="2062216" y="758032"/>
                  </a:lnTo>
                  <a:lnTo>
                    <a:pt x="2062216" y="110332"/>
                  </a:lnTo>
                  <a:lnTo>
                    <a:pt x="2061820" y="106760"/>
                  </a:lnTo>
                  <a:lnTo>
                    <a:pt x="2060630" y="103188"/>
                  </a:lnTo>
                  <a:lnTo>
                    <a:pt x="2059043" y="100013"/>
                  </a:lnTo>
                  <a:lnTo>
                    <a:pt x="2056663" y="97632"/>
                  </a:lnTo>
                  <a:lnTo>
                    <a:pt x="2053887" y="94853"/>
                  </a:lnTo>
                  <a:lnTo>
                    <a:pt x="2050714" y="93266"/>
                  </a:lnTo>
                  <a:lnTo>
                    <a:pt x="2047144" y="92075"/>
                  </a:lnTo>
                  <a:lnTo>
                    <a:pt x="2043178" y="91679"/>
                  </a:lnTo>
                  <a:lnTo>
                    <a:pt x="988111" y="91679"/>
                  </a:lnTo>
                  <a:close/>
                  <a:moveTo>
                    <a:pt x="273050" y="38100"/>
                  </a:moveTo>
                  <a:lnTo>
                    <a:pt x="286544" y="38497"/>
                  </a:lnTo>
                  <a:lnTo>
                    <a:pt x="299641" y="38894"/>
                  </a:lnTo>
                  <a:lnTo>
                    <a:pt x="312341" y="40085"/>
                  </a:lnTo>
                  <a:lnTo>
                    <a:pt x="323850" y="42466"/>
                  </a:lnTo>
                  <a:lnTo>
                    <a:pt x="335756" y="44847"/>
                  </a:lnTo>
                  <a:lnTo>
                    <a:pt x="347266" y="47229"/>
                  </a:lnTo>
                  <a:lnTo>
                    <a:pt x="357981" y="50800"/>
                  </a:lnTo>
                  <a:lnTo>
                    <a:pt x="368697" y="53975"/>
                  </a:lnTo>
                  <a:lnTo>
                    <a:pt x="378222" y="57944"/>
                  </a:lnTo>
                  <a:lnTo>
                    <a:pt x="387747" y="61516"/>
                  </a:lnTo>
                  <a:lnTo>
                    <a:pt x="396478" y="65881"/>
                  </a:lnTo>
                  <a:lnTo>
                    <a:pt x="404813" y="70247"/>
                  </a:lnTo>
                  <a:lnTo>
                    <a:pt x="412750" y="74216"/>
                  </a:lnTo>
                  <a:lnTo>
                    <a:pt x="419894" y="78582"/>
                  </a:lnTo>
                  <a:lnTo>
                    <a:pt x="432197" y="86519"/>
                  </a:lnTo>
                  <a:lnTo>
                    <a:pt x="442516" y="93266"/>
                  </a:lnTo>
                  <a:lnTo>
                    <a:pt x="449660" y="99219"/>
                  </a:lnTo>
                  <a:lnTo>
                    <a:pt x="455613" y="104378"/>
                  </a:lnTo>
                  <a:lnTo>
                    <a:pt x="454025" y="107553"/>
                  </a:lnTo>
                  <a:lnTo>
                    <a:pt x="451644" y="111522"/>
                  </a:lnTo>
                  <a:lnTo>
                    <a:pt x="448866" y="116285"/>
                  </a:lnTo>
                  <a:lnTo>
                    <a:pt x="444897" y="122238"/>
                  </a:lnTo>
                  <a:lnTo>
                    <a:pt x="440532" y="128588"/>
                  </a:lnTo>
                  <a:lnTo>
                    <a:pt x="434578" y="134938"/>
                  </a:lnTo>
                  <a:lnTo>
                    <a:pt x="427832" y="141288"/>
                  </a:lnTo>
                  <a:lnTo>
                    <a:pt x="423863" y="144066"/>
                  </a:lnTo>
                  <a:lnTo>
                    <a:pt x="420291" y="146844"/>
                  </a:lnTo>
                  <a:lnTo>
                    <a:pt x="415925" y="149225"/>
                  </a:lnTo>
                  <a:lnTo>
                    <a:pt x="411163" y="151607"/>
                  </a:lnTo>
                  <a:lnTo>
                    <a:pt x="406797" y="153591"/>
                  </a:lnTo>
                  <a:lnTo>
                    <a:pt x="401638" y="155179"/>
                  </a:lnTo>
                  <a:lnTo>
                    <a:pt x="396082" y="156369"/>
                  </a:lnTo>
                  <a:lnTo>
                    <a:pt x="390525" y="157560"/>
                  </a:lnTo>
                  <a:lnTo>
                    <a:pt x="384572" y="157957"/>
                  </a:lnTo>
                  <a:lnTo>
                    <a:pt x="379016" y="157957"/>
                  </a:lnTo>
                  <a:lnTo>
                    <a:pt x="372666" y="157560"/>
                  </a:lnTo>
                  <a:lnTo>
                    <a:pt x="365919" y="155973"/>
                  </a:lnTo>
                  <a:lnTo>
                    <a:pt x="358775" y="154385"/>
                  </a:lnTo>
                  <a:lnTo>
                    <a:pt x="351235" y="152003"/>
                  </a:lnTo>
                  <a:lnTo>
                    <a:pt x="343694" y="148828"/>
                  </a:lnTo>
                  <a:lnTo>
                    <a:pt x="335756" y="145257"/>
                  </a:lnTo>
                  <a:lnTo>
                    <a:pt x="327025" y="140891"/>
                  </a:lnTo>
                  <a:lnTo>
                    <a:pt x="317103" y="136525"/>
                  </a:lnTo>
                  <a:lnTo>
                    <a:pt x="355203" y="155179"/>
                  </a:lnTo>
                  <a:lnTo>
                    <a:pt x="373063" y="163116"/>
                  </a:lnTo>
                  <a:lnTo>
                    <a:pt x="381397" y="166688"/>
                  </a:lnTo>
                  <a:lnTo>
                    <a:pt x="389335" y="169466"/>
                  </a:lnTo>
                  <a:lnTo>
                    <a:pt x="397272" y="172244"/>
                  </a:lnTo>
                  <a:lnTo>
                    <a:pt x="404813" y="173832"/>
                  </a:lnTo>
                  <a:lnTo>
                    <a:pt x="411957" y="175023"/>
                  </a:lnTo>
                  <a:lnTo>
                    <a:pt x="418703" y="175419"/>
                  </a:lnTo>
                  <a:lnTo>
                    <a:pt x="425053" y="175023"/>
                  </a:lnTo>
                  <a:lnTo>
                    <a:pt x="428228" y="174625"/>
                  </a:lnTo>
                  <a:lnTo>
                    <a:pt x="431007" y="173832"/>
                  </a:lnTo>
                  <a:lnTo>
                    <a:pt x="434182" y="173038"/>
                  </a:lnTo>
                  <a:lnTo>
                    <a:pt x="436563" y="171847"/>
                  </a:lnTo>
                  <a:lnTo>
                    <a:pt x="438944" y="169863"/>
                  </a:lnTo>
                  <a:lnTo>
                    <a:pt x="441722" y="168276"/>
                  </a:lnTo>
                  <a:lnTo>
                    <a:pt x="442913" y="180976"/>
                  </a:lnTo>
                  <a:lnTo>
                    <a:pt x="443310" y="192882"/>
                  </a:lnTo>
                  <a:lnTo>
                    <a:pt x="443310" y="203994"/>
                  </a:lnTo>
                  <a:lnTo>
                    <a:pt x="442913" y="215107"/>
                  </a:lnTo>
                  <a:lnTo>
                    <a:pt x="444500" y="213122"/>
                  </a:lnTo>
                  <a:lnTo>
                    <a:pt x="445691" y="212328"/>
                  </a:lnTo>
                  <a:lnTo>
                    <a:pt x="446882" y="212328"/>
                  </a:lnTo>
                  <a:lnTo>
                    <a:pt x="447675" y="212726"/>
                  </a:lnTo>
                  <a:lnTo>
                    <a:pt x="448072" y="213519"/>
                  </a:lnTo>
                  <a:lnTo>
                    <a:pt x="448866" y="216297"/>
                  </a:lnTo>
                  <a:lnTo>
                    <a:pt x="448866" y="221457"/>
                  </a:lnTo>
                  <a:lnTo>
                    <a:pt x="448866" y="228204"/>
                  </a:lnTo>
                  <a:lnTo>
                    <a:pt x="447675" y="244079"/>
                  </a:lnTo>
                  <a:lnTo>
                    <a:pt x="445294" y="262335"/>
                  </a:lnTo>
                  <a:lnTo>
                    <a:pt x="443310" y="279797"/>
                  </a:lnTo>
                  <a:lnTo>
                    <a:pt x="440928" y="294482"/>
                  </a:lnTo>
                  <a:lnTo>
                    <a:pt x="439738" y="300038"/>
                  </a:lnTo>
                  <a:lnTo>
                    <a:pt x="438547" y="303213"/>
                  </a:lnTo>
                  <a:lnTo>
                    <a:pt x="437753" y="304800"/>
                  </a:lnTo>
                  <a:lnTo>
                    <a:pt x="437357" y="304800"/>
                  </a:lnTo>
                  <a:lnTo>
                    <a:pt x="436960" y="304007"/>
                  </a:lnTo>
                  <a:lnTo>
                    <a:pt x="435769" y="313929"/>
                  </a:lnTo>
                  <a:lnTo>
                    <a:pt x="434182" y="323057"/>
                  </a:lnTo>
                  <a:lnTo>
                    <a:pt x="432197" y="332185"/>
                  </a:lnTo>
                  <a:lnTo>
                    <a:pt x="429816" y="341313"/>
                  </a:lnTo>
                  <a:lnTo>
                    <a:pt x="427435" y="349647"/>
                  </a:lnTo>
                  <a:lnTo>
                    <a:pt x="424260" y="357982"/>
                  </a:lnTo>
                  <a:lnTo>
                    <a:pt x="421482" y="365919"/>
                  </a:lnTo>
                  <a:lnTo>
                    <a:pt x="417513" y="373460"/>
                  </a:lnTo>
                  <a:lnTo>
                    <a:pt x="413941" y="381397"/>
                  </a:lnTo>
                  <a:lnTo>
                    <a:pt x="409972" y="388938"/>
                  </a:lnTo>
                  <a:lnTo>
                    <a:pt x="406003" y="395685"/>
                  </a:lnTo>
                  <a:lnTo>
                    <a:pt x="401241" y="402432"/>
                  </a:lnTo>
                  <a:lnTo>
                    <a:pt x="396875" y="408782"/>
                  </a:lnTo>
                  <a:lnTo>
                    <a:pt x="391716" y="415132"/>
                  </a:lnTo>
                  <a:lnTo>
                    <a:pt x="386953" y="420688"/>
                  </a:lnTo>
                  <a:lnTo>
                    <a:pt x="381794" y="426244"/>
                  </a:lnTo>
                  <a:lnTo>
                    <a:pt x="376635" y="431801"/>
                  </a:lnTo>
                  <a:lnTo>
                    <a:pt x="371078" y="436563"/>
                  </a:lnTo>
                  <a:lnTo>
                    <a:pt x="365919" y="440929"/>
                  </a:lnTo>
                  <a:lnTo>
                    <a:pt x="360363" y="445691"/>
                  </a:lnTo>
                  <a:lnTo>
                    <a:pt x="354806" y="449660"/>
                  </a:lnTo>
                  <a:lnTo>
                    <a:pt x="349250" y="453232"/>
                  </a:lnTo>
                  <a:lnTo>
                    <a:pt x="343297" y="456804"/>
                  </a:lnTo>
                  <a:lnTo>
                    <a:pt x="337741" y="459582"/>
                  </a:lnTo>
                  <a:lnTo>
                    <a:pt x="332185" y="462757"/>
                  </a:lnTo>
                  <a:lnTo>
                    <a:pt x="326628" y="464741"/>
                  </a:lnTo>
                  <a:lnTo>
                    <a:pt x="320675" y="466726"/>
                  </a:lnTo>
                  <a:lnTo>
                    <a:pt x="315119" y="468313"/>
                  </a:lnTo>
                  <a:lnTo>
                    <a:pt x="309563" y="469901"/>
                  </a:lnTo>
                  <a:lnTo>
                    <a:pt x="304403" y="470694"/>
                  </a:lnTo>
                  <a:lnTo>
                    <a:pt x="298847" y="471091"/>
                  </a:lnTo>
                  <a:lnTo>
                    <a:pt x="293688" y="471488"/>
                  </a:lnTo>
                  <a:lnTo>
                    <a:pt x="288925" y="471091"/>
                  </a:lnTo>
                  <a:lnTo>
                    <a:pt x="284956" y="470694"/>
                  </a:lnTo>
                  <a:lnTo>
                    <a:pt x="280194" y="469901"/>
                  </a:lnTo>
                  <a:lnTo>
                    <a:pt x="275034" y="467916"/>
                  </a:lnTo>
                  <a:lnTo>
                    <a:pt x="270669" y="466329"/>
                  </a:lnTo>
                  <a:lnTo>
                    <a:pt x="265509" y="464344"/>
                  </a:lnTo>
                  <a:lnTo>
                    <a:pt x="259953" y="462360"/>
                  </a:lnTo>
                  <a:lnTo>
                    <a:pt x="254794" y="459185"/>
                  </a:lnTo>
                  <a:lnTo>
                    <a:pt x="244078" y="452438"/>
                  </a:lnTo>
                  <a:lnTo>
                    <a:pt x="232966" y="444898"/>
                  </a:lnTo>
                  <a:lnTo>
                    <a:pt x="221853" y="435769"/>
                  </a:lnTo>
                  <a:lnTo>
                    <a:pt x="211534" y="425450"/>
                  </a:lnTo>
                  <a:lnTo>
                    <a:pt x="200819" y="413941"/>
                  </a:lnTo>
                  <a:lnTo>
                    <a:pt x="190500" y="402035"/>
                  </a:lnTo>
                  <a:lnTo>
                    <a:pt x="185737" y="395685"/>
                  </a:lnTo>
                  <a:lnTo>
                    <a:pt x="180578" y="388938"/>
                  </a:lnTo>
                  <a:lnTo>
                    <a:pt x="176609" y="381794"/>
                  </a:lnTo>
                  <a:lnTo>
                    <a:pt x="171847" y="374651"/>
                  </a:lnTo>
                  <a:lnTo>
                    <a:pt x="167481" y="367507"/>
                  </a:lnTo>
                  <a:lnTo>
                    <a:pt x="163512" y="359569"/>
                  </a:lnTo>
                  <a:lnTo>
                    <a:pt x="159544" y="351632"/>
                  </a:lnTo>
                  <a:lnTo>
                    <a:pt x="156369" y="343694"/>
                  </a:lnTo>
                  <a:lnTo>
                    <a:pt x="152797" y="335757"/>
                  </a:lnTo>
                  <a:lnTo>
                    <a:pt x="150019" y="327422"/>
                  </a:lnTo>
                  <a:lnTo>
                    <a:pt x="147241" y="318691"/>
                  </a:lnTo>
                  <a:lnTo>
                    <a:pt x="144859" y="310357"/>
                  </a:lnTo>
                  <a:lnTo>
                    <a:pt x="142875" y="316310"/>
                  </a:lnTo>
                  <a:lnTo>
                    <a:pt x="140494" y="320676"/>
                  </a:lnTo>
                  <a:lnTo>
                    <a:pt x="139700" y="322263"/>
                  </a:lnTo>
                  <a:lnTo>
                    <a:pt x="138509" y="323057"/>
                  </a:lnTo>
                  <a:lnTo>
                    <a:pt x="137319" y="323851"/>
                  </a:lnTo>
                  <a:lnTo>
                    <a:pt x="136128" y="324247"/>
                  </a:lnTo>
                  <a:lnTo>
                    <a:pt x="134541" y="323851"/>
                  </a:lnTo>
                  <a:lnTo>
                    <a:pt x="133350" y="323057"/>
                  </a:lnTo>
                  <a:lnTo>
                    <a:pt x="132159" y="321866"/>
                  </a:lnTo>
                  <a:lnTo>
                    <a:pt x="130969" y="319485"/>
                  </a:lnTo>
                  <a:lnTo>
                    <a:pt x="128587" y="314722"/>
                  </a:lnTo>
                  <a:lnTo>
                    <a:pt x="126603" y="308372"/>
                  </a:lnTo>
                  <a:lnTo>
                    <a:pt x="125016" y="300038"/>
                  </a:lnTo>
                  <a:lnTo>
                    <a:pt x="123825" y="290513"/>
                  </a:lnTo>
                  <a:lnTo>
                    <a:pt x="123031" y="280591"/>
                  </a:lnTo>
                  <a:lnTo>
                    <a:pt x="122634" y="269478"/>
                  </a:lnTo>
                  <a:lnTo>
                    <a:pt x="123031" y="259557"/>
                  </a:lnTo>
                  <a:lnTo>
                    <a:pt x="123428" y="250032"/>
                  </a:lnTo>
                  <a:lnTo>
                    <a:pt x="124619" y="241300"/>
                  </a:lnTo>
                  <a:lnTo>
                    <a:pt x="125809" y="233760"/>
                  </a:lnTo>
                  <a:lnTo>
                    <a:pt x="127397" y="227013"/>
                  </a:lnTo>
                  <a:lnTo>
                    <a:pt x="129778" y="221854"/>
                  </a:lnTo>
                  <a:lnTo>
                    <a:pt x="131762" y="217488"/>
                  </a:lnTo>
                  <a:lnTo>
                    <a:pt x="132953" y="216297"/>
                  </a:lnTo>
                  <a:lnTo>
                    <a:pt x="134144" y="215504"/>
                  </a:lnTo>
                  <a:lnTo>
                    <a:pt x="130572" y="211138"/>
                  </a:lnTo>
                  <a:lnTo>
                    <a:pt x="127000" y="207169"/>
                  </a:lnTo>
                  <a:lnTo>
                    <a:pt x="124619" y="202407"/>
                  </a:lnTo>
                  <a:lnTo>
                    <a:pt x="122634" y="197247"/>
                  </a:lnTo>
                  <a:lnTo>
                    <a:pt x="120253" y="192485"/>
                  </a:lnTo>
                  <a:lnTo>
                    <a:pt x="119062" y="186928"/>
                  </a:lnTo>
                  <a:lnTo>
                    <a:pt x="118269" y="181372"/>
                  </a:lnTo>
                  <a:lnTo>
                    <a:pt x="117475" y="175816"/>
                  </a:lnTo>
                  <a:lnTo>
                    <a:pt x="117475" y="170260"/>
                  </a:lnTo>
                  <a:lnTo>
                    <a:pt x="117475" y="164704"/>
                  </a:lnTo>
                  <a:lnTo>
                    <a:pt x="117872" y="158751"/>
                  </a:lnTo>
                  <a:lnTo>
                    <a:pt x="118269" y="152797"/>
                  </a:lnTo>
                  <a:lnTo>
                    <a:pt x="120253" y="140891"/>
                  </a:lnTo>
                  <a:lnTo>
                    <a:pt x="123428" y="129381"/>
                  </a:lnTo>
                  <a:lnTo>
                    <a:pt x="126603" y="118666"/>
                  </a:lnTo>
                  <a:lnTo>
                    <a:pt x="130969" y="107951"/>
                  </a:lnTo>
                  <a:lnTo>
                    <a:pt x="135334" y="98426"/>
                  </a:lnTo>
                  <a:lnTo>
                    <a:pt x="139700" y="90091"/>
                  </a:lnTo>
                  <a:lnTo>
                    <a:pt x="144066" y="82154"/>
                  </a:lnTo>
                  <a:lnTo>
                    <a:pt x="148034" y="76597"/>
                  </a:lnTo>
                  <a:lnTo>
                    <a:pt x="152003" y="72231"/>
                  </a:lnTo>
                  <a:lnTo>
                    <a:pt x="153194" y="70644"/>
                  </a:lnTo>
                  <a:lnTo>
                    <a:pt x="154781" y="69850"/>
                  </a:lnTo>
                  <a:lnTo>
                    <a:pt x="170656" y="61913"/>
                  </a:lnTo>
                  <a:lnTo>
                    <a:pt x="186134" y="55960"/>
                  </a:lnTo>
                  <a:lnTo>
                    <a:pt x="201216" y="50403"/>
                  </a:lnTo>
                  <a:lnTo>
                    <a:pt x="216297" y="46038"/>
                  </a:lnTo>
                  <a:lnTo>
                    <a:pt x="230981" y="42863"/>
                  </a:lnTo>
                  <a:lnTo>
                    <a:pt x="245269" y="40482"/>
                  </a:lnTo>
                  <a:lnTo>
                    <a:pt x="259556" y="38894"/>
                  </a:lnTo>
                  <a:lnTo>
                    <a:pt x="273050" y="38100"/>
                  </a:lnTo>
                  <a:close/>
                  <a:moveTo>
                    <a:pt x="982954" y="0"/>
                  </a:moveTo>
                  <a:lnTo>
                    <a:pt x="988111" y="0"/>
                  </a:lnTo>
                  <a:lnTo>
                    <a:pt x="2043178" y="0"/>
                  </a:lnTo>
                  <a:lnTo>
                    <a:pt x="2049127" y="0"/>
                  </a:lnTo>
                  <a:lnTo>
                    <a:pt x="2054680" y="397"/>
                  </a:lnTo>
                  <a:lnTo>
                    <a:pt x="2060233" y="1191"/>
                  </a:lnTo>
                  <a:lnTo>
                    <a:pt x="2065786" y="1985"/>
                  </a:lnTo>
                  <a:lnTo>
                    <a:pt x="2070942" y="3572"/>
                  </a:lnTo>
                  <a:lnTo>
                    <a:pt x="2076099" y="5160"/>
                  </a:lnTo>
                  <a:lnTo>
                    <a:pt x="2081255" y="6747"/>
                  </a:lnTo>
                  <a:lnTo>
                    <a:pt x="2086411" y="8732"/>
                  </a:lnTo>
                  <a:lnTo>
                    <a:pt x="2091171" y="11113"/>
                  </a:lnTo>
                  <a:lnTo>
                    <a:pt x="2095931" y="13494"/>
                  </a:lnTo>
                  <a:lnTo>
                    <a:pt x="2100691" y="16272"/>
                  </a:lnTo>
                  <a:lnTo>
                    <a:pt x="2105054" y="19050"/>
                  </a:lnTo>
                  <a:lnTo>
                    <a:pt x="2109417" y="21828"/>
                  </a:lnTo>
                  <a:lnTo>
                    <a:pt x="2113780" y="25401"/>
                  </a:lnTo>
                  <a:lnTo>
                    <a:pt x="2121713" y="32544"/>
                  </a:lnTo>
                  <a:lnTo>
                    <a:pt x="2128852" y="40085"/>
                  </a:lnTo>
                  <a:lnTo>
                    <a:pt x="2131629" y="44451"/>
                  </a:lnTo>
                  <a:lnTo>
                    <a:pt x="2135198" y="48816"/>
                  </a:lnTo>
                  <a:lnTo>
                    <a:pt x="2137578" y="53182"/>
                  </a:lnTo>
                  <a:lnTo>
                    <a:pt x="2140751" y="57944"/>
                  </a:lnTo>
                  <a:lnTo>
                    <a:pt x="2143131" y="62707"/>
                  </a:lnTo>
                  <a:lnTo>
                    <a:pt x="2145114" y="67469"/>
                  </a:lnTo>
                  <a:lnTo>
                    <a:pt x="2147494" y="72628"/>
                  </a:lnTo>
                  <a:lnTo>
                    <a:pt x="2149081" y="77788"/>
                  </a:lnTo>
                  <a:lnTo>
                    <a:pt x="2150271" y="82947"/>
                  </a:lnTo>
                  <a:lnTo>
                    <a:pt x="2151461" y="88107"/>
                  </a:lnTo>
                  <a:lnTo>
                    <a:pt x="2152254" y="93663"/>
                  </a:lnTo>
                  <a:lnTo>
                    <a:pt x="2153444" y="99219"/>
                  </a:lnTo>
                  <a:lnTo>
                    <a:pt x="2153841" y="105172"/>
                  </a:lnTo>
                  <a:lnTo>
                    <a:pt x="2154237" y="110332"/>
                  </a:lnTo>
                  <a:lnTo>
                    <a:pt x="2154237" y="758032"/>
                  </a:lnTo>
                  <a:lnTo>
                    <a:pt x="2153841" y="763588"/>
                  </a:lnTo>
                  <a:lnTo>
                    <a:pt x="2153444" y="769144"/>
                  </a:lnTo>
                  <a:lnTo>
                    <a:pt x="2152254" y="775097"/>
                  </a:lnTo>
                  <a:lnTo>
                    <a:pt x="2151461" y="779860"/>
                  </a:lnTo>
                  <a:lnTo>
                    <a:pt x="2150271" y="785416"/>
                  </a:lnTo>
                  <a:lnTo>
                    <a:pt x="2149081" y="790972"/>
                  </a:lnTo>
                  <a:lnTo>
                    <a:pt x="2147494" y="796132"/>
                  </a:lnTo>
                  <a:lnTo>
                    <a:pt x="2145114" y="800894"/>
                  </a:lnTo>
                  <a:lnTo>
                    <a:pt x="2143131" y="805657"/>
                  </a:lnTo>
                  <a:lnTo>
                    <a:pt x="2140751" y="810816"/>
                  </a:lnTo>
                  <a:lnTo>
                    <a:pt x="2137578" y="815579"/>
                  </a:lnTo>
                  <a:lnTo>
                    <a:pt x="2135198" y="819547"/>
                  </a:lnTo>
                  <a:lnTo>
                    <a:pt x="2131629" y="824310"/>
                  </a:lnTo>
                  <a:lnTo>
                    <a:pt x="2128852" y="827882"/>
                  </a:lnTo>
                  <a:lnTo>
                    <a:pt x="2124886" y="832247"/>
                  </a:lnTo>
                  <a:lnTo>
                    <a:pt x="2121713" y="836216"/>
                  </a:lnTo>
                  <a:lnTo>
                    <a:pt x="2117350" y="839788"/>
                  </a:lnTo>
                  <a:lnTo>
                    <a:pt x="2113780" y="843360"/>
                  </a:lnTo>
                  <a:lnTo>
                    <a:pt x="2109417" y="846535"/>
                  </a:lnTo>
                  <a:lnTo>
                    <a:pt x="2105054" y="849710"/>
                  </a:lnTo>
                  <a:lnTo>
                    <a:pt x="2100691" y="852488"/>
                  </a:lnTo>
                  <a:lnTo>
                    <a:pt x="2095931" y="854869"/>
                  </a:lnTo>
                  <a:lnTo>
                    <a:pt x="2091171" y="857647"/>
                  </a:lnTo>
                  <a:lnTo>
                    <a:pt x="2086411" y="859632"/>
                  </a:lnTo>
                  <a:lnTo>
                    <a:pt x="2081255" y="861616"/>
                  </a:lnTo>
                  <a:lnTo>
                    <a:pt x="2076099" y="863601"/>
                  </a:lnTo>
                  <a:lnTo>
                    <a:pt x="2070942" y="865188"/>
                  </a:lnTo>
                  <a:lnTo>
                    <a:pt x="2065786" y="866379"/>
                  </a:lnTo>
                  <a:lnTo>
                    <a:pt x="2060233" y="867172"/>
                  </a:lnTo>
                  <a:lnTo>
                    <a:pt x="2054680" y="867966"/>
                  </a:lnTo>
                  <a:lnTo>
                    <a:pt x="2049127" y="868363"/>
                  </a:lnTo>
                  <a:lnTo>
                    <a:pt x="2043178" y="868363"/>
                  </a:lnTo>
                  <a:lnTo>
                    <a:pt x="988111" y="868363"/>
                  </a:lnTo>
                  <a:lnTo>
                    <a:pt x="982954" y="868363"/>
                  </a:lnTo>
                  <a:lnTo>
                    <a:pt x="977401" y="867966"/>
                  </a:lnTo>
                  <a:lnTo>
                    <a:pt x="971452" y="867172"/>
                  </a:lnTo>
                  <a:lnTo>
                    <a:pt x="966295" y="866379"/>
                  </a:lnTo>
                  <a:lnTo>
                    <a:pt x="960742" y="865188"/>
                  </a:lnTo>
                  <a:lnTo>
                    <a:pt x="955586" y="863601"/>
                  </a:lnTo>
                  <a:lnTo>
                    <a:pt x="950430" y="861616"/>
                  </a:lnTo>
                  <a:lnTo>
                    <a:pt x="945273" y="859632"/>
                  </a:lnTo>
                  <a:lnTo>
                    <a:pt x="940514" y="857647"/>
                  </a:lnTo>
                  <a:lnTo>
                    <a:pt x="935754" y="854869"/>
                  </a:lnTo>
                  <a:lnTo>
                    <a:pt x="930994" y="852488"/>
                  </a:lnTo>
                  <a:lnTo>
                    <a:pt x="926631" y="849710"/>
                  </a:lnTo>
                  <a:lnTo>
                    <a:pt x="922268" y="846535"/>
                  </a:lnTo>
                  <a:lnTo>
                    <a:pt x="918302" y="843360"/>
                  </a:lnTo>
                  <a:lnTo>
                    <a:pt x="913939" y="839788"/>
                  </a:lnTo>
                  <a:lnTo>
                    <a:pt x="910369" y="836216"/>
                  </a:lnTo>
                  <a:lnTo>
                    <a:pt x="906402" y="832247"/>
                  </a:lnTo>
                  <a:lnTo>
                    <a:pt x="903229" y="827882"/>
                  </a:lnTo>
                  <a:lnTo>
                    <a:pt x="899659" y="824310"/>
                  </a:lnTo>
                  <a:lnTo>
                    <a:pt x="896883" y="819547"/>
                  </a:lnTo>
                  <a:lnTo>
                    <a:pt x="893710" y="815579"/>
                  </a:lnTo>
                  <a:lnTo>
                    <a:pt x="891330" y="810816"/>
                  </a:lnTo>
                  <a:lnTo>
                    <a:pt x="888950" y="805657"/>
                  </a:lnTo>
                  <a:lnTo>
                    <a:pt x="886570" y="800894"/>
                  </a:lnTo>
                  <a:lnTo>
                    <a:pt x="884587" y="796132"/>
                  </a:lnTo>
                  <a:lnTo>
                    <a:pt x="883001" y="790972"/>
                  </a:lnTo>
                  <a:lnTo>
                    <a:pt x="881414" y="785416"/>
                  </a:lnTo>
                  <a:lnTo>
                    <a:pt x="879827" y="779860"/>
                  </a:lnTo>
                  <a:lnTo>
                    <a:pt x="879034" y="775097"/>
                  </a:lnTo>
                  <a:lnTo>
                    <a:pt x="878241" y="769144"/>
                  </a:lnTo>
                  <a:lnTo>
                    <a:pt x="877844" y="763588"/>
                  </a:lnTo>
                  <a:lnTo>
                    <a:pt x="877844" y="758032"/>
                  </a:lnTo>
                  <a:lnTo>
                    <a:pt x="877844" y="696913"/>
                  </a:lnTo>
                  <a:lnTo>
                    <a:pt x="833420" y="723504"/>
                  </a:lnTo>
                  <a:lnTo>
                    <a:pt x="804862" y="676672"/>
                  </a:lnTo>
                  <a:lnTo>
                    <a:pt x="877844" y="633413"/>
                  </a:lnTo>
                  <a:lnTo>
                    <a:pt x="877844" y="110332"/>
                  </a:lnTo>
                  <a:lnTo>
                    <a:pt x="877844" y="105172"/>
                  </a:lnTo>
                  <a:lnTo>
                    <a:pt x="878241" y="99219"/>
                  </a:lnTo>
                  <a:lnTo>
                    <a:pt x="879034" y="93663"/>
                  </a:lnTo>
                  <a:lnTo>
                    <a:pt x="879827" y="88107"/>
                  </a:lnTo>
                  <a:lnTo>
                    <a:pt x="881414" y="82947"/>
                  </a:lnTo>
                  <a:lnTo>
                    <a:pt x="883001" y="77788"/>
                  </a:lnTo>
                  <a:lnTo>
                    <a:pt x="884587" y="72628"/>
                  </a:lnTo>
                  <a:lnTo>
                    <a:pt x="886570" y="67469"/>
                  </a:lnTo>
                  <a:lnTo>
                    <a:pt x="888950" y="62707"/>
                  </a:lnTo>
                  <a:lnTo>
                    <a:pt x="891330" y="57944"/>
                  </a:lnTo>
                  <a:lnTo>
                    <a:pt x="893710" y="53182"/>
                  </a:lnTo>
                  <a:lnTo>
                    <a:pt x="896883" y="48816"/>
                  </a:lnTo>
                  <a:lnTo>
                    <a:pt x="899659" y="44451"/>
                  </a:lnTo>
                  <a:lnTo>
                    <a:pt x="903229" y="40085"/>
                  </a:lnTo>
                  <a:lnTo>
                    <a:pt x="910369" y="32544"/>
                  </a:lnTo>
                  <a:lnTo>
                    <a:pt x="918302" y="25401"/>
                  </a:lnTo>
                  <a:lnTo>
                    <a:pt x="922268" y="21828"/>
                  </a:lnTo>
                  <a:lnTo>
                    <a:pt x="926631" y="19050"/>
                  </a:lnTo>
                  <a:lnTo>
                    <a:pt x="930994" y="16272"/>
                  </a:lnTo>
                  <a:lnTo>
                    <a:pt x="935754" y="13494"/>
                  </a:lnTo>
                  <a:lnTo>
                    <a:pt x="940514" y="11113"/>
                  </a:lnTo>
                  <a:lnTo>
                    <a:pt x="945273" y="8732"/>
                  </a:lnTo>
                  <a:lnTo>
                    <a:pt x="950430" y="6747"/>
                  </a:lnTo>
                  <a:lnTo>
                    <a:pt x="955586" y="5160"/>
                  </a:lnTo>
                  <a:lnTo>
                    <a:pt x="960742" y="3572"/>
                  </a:lnTo>
                  <a:lnTo>
                    <a:pt x="966295" y="1985"/>
                  </a:lnTo>
                  <a:lnTo>
                    <a:pt x="971452" y="1191"/>
                  </a:lnTo>
                  <a:lnTo>
                    <a:pt x="977401" y="397"/>
                  </a:lnTo>
                  <a:lnTo>
                    <a:pt x="982954" y="0"/>
                  </a:lnTo>
                  <a:close/>
                </a:path>
              </a:pathLst>
            </a:custGeom>
            <a:solidFill>
              <a:sysClr val="window" lastClr="FFFFFF">
                <a:lumMod val="95000"/>
              </a:sysClr>
            </a:solidFill>
            <a:ln>
              <a:noFill/>
            </a:ln>
            <a:extLst/>
          </p:spPr>
          <p:txBody>
            <a:bodyPr anchor="ctr">
              <a:scene3d>
                <a:camera prst="orthographicFront"/>
                <a:lightRig rig="threePt" dir="t"/>
              </a:scene3d>
              <a:sp3d>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FFFFFF"/>
                </a:solidFill>
                <a:effectLst/>
                <a:uLnTx/>
                <a:uFillTx/>
                <a:ea typeface="宋体" panose="02010600030101010101" pitchFamily="2" charset="-122"/>
              </a:endParaRPr>
            </a:p>
          </p:txBody>
        </p:sp>
        <p:sp>
          <p:nvSpPr>
            <p:cNvPr id="49" name="TextBox 48"/>
            <p:cNvSpPr txBox="1"/>
            <p:nvPr/>
          </p:nvSpPr>
          <p:spPr>
            <a:xfrm>
              <a:off x="2394006" y="3494146"/>
              <a:ext cx="1414478" cy="1481735"/>
            </a:xfrm>
            <a:prstGeom prst="rect">
              <a:avLst/>
            </a:prstGeom>
            <a:noFill/>
          </p:spPr>
          <p:txBody>
            <a:bodyPr wrap="square" rtlCol="0">
              <a:spAutoFit/>
            </a:bodyPr>
            <a:lstStyle/>
            <a:p>
              <a:pPr algn="just">
                <a:lnSpc>
                  <a:spcPct val="150000"/>
                </a:lnSpc>
                <a:defRPr/>
              </a:pPr>
              <a:r>
                <a:rPr lang="zh-CN" altLang="en-US" sz="1700" kern="0" dirty="0" smtClean="0">
                  <a:solidFill>
                    <a:sysClr val="windowText" lastClr="000000"/>
                  </a:solidFill>
                  <a:latin typeface="微软雅黑" pitchFamily="34" charset="-122"/>
                  <a:ea typeface="微软雅黑" pitchFamily="34" charset="-122"/>
                </a:rPr>
                <a:t>提供课余实践</a:t>
              </a:r>
              <a:endParaRPr lang="en-US" altLang="zh-CN" sz="1700" kern="0" dirty="0" smtClean="0">
                <a:solidFill>
                  <a:sysClr val="windowText" lastClr="000000"/>
                </a:solidFill>
                <a:latin typeface="微软雅黑" pitchFamily="34" charset="-122"/>
                <a:ea typeface="微软雅黑" pitchFamily="34" charset="-122"/>
              </a:endParaRPr>
            </a:p>
            <a:p>
              <a:pPr algn="just">
                <a:lnSpc>
                  <a:spcPct val="150000"/>
                </a:lnSpc>
                <a:defRPr/>
              </a:pPr>
              <a:r>
                <a:rPr lang="zh-CN" altLang="en-US" sz="1700" kern="0" dirty="0" smtClean="0">
                  <a:solidFill>
                    <a:sysClr val="windowText" lastClr="000000"/>
                  </a:solidFill>
                  <a:latin typeface="微软雅黑" pitchFamily="34" charset="-122"/>
                  <a:ea typeface="微软雅黑" pitchFamily="34" charset="-122"/>
                </a:rPr>
                <a:t>科研开发应用</a:t>
              </a:r>
              <a:endParaRPr lang="en-US" altLang="zh-CN" sz="1700" kern="0" dirty="0" smtClean="0">
                <a:solidFill>
                  <a:sysClr val="windowText" lastClr="000000"/>
                </a:solidFill>
                <a:latin typeface="微软雅黑" pitchFamily="34" charset="-122"/>
                <a:ea typeface="微软雅黑" pitchFamily="34" charset="-122"/>
              </a:endParaRPr>
            </a:p>
            <a:p>
              <a:pPr algn="just">
                <a:lnSpc>
                  <a:spcPct val="150000"/>
                </a:lnSpc>
                <a:defRPr/>
              </a:pPr>
              <a:r>
                <a:rPr lang="zh-CN" altLang="en-US" sz="1700" kern="0" dirty="0" smtClean="0">
                  <a:solidFill>
                    <a:sysClr val="windowText" lastClr="000000"/>
                  </a:solidFill>
                  <a:latin typeface="微软雅黑" pitchFamily="34" charset="-122"/>
                  <a:ea typeface="微软雅黑" pitchFamily="34" charset="-122"/>
                </a:rPr>
                <a:t>参与技术</a:t>
              </a:r>
              <a:r>
                <a:rPr lang="zh-CN" altLang="en-US" sz="1700" kern="0" dirty="0">
                  <a:solidFill>
                    <a:sysClr val="windowText" lastClr="000000"/>
                  </a:solidFill>
                  <a:latin typeface="微软雅黑" pitchFamily="34" charset="-122"/>
                  <a:ea typeface="微软雅黑" pitchFamily="34" charset="-122"/>
                </a:rPr>
                <a:t>研发</a:t>
              </a:r>
              <a:endParaRPr lang="en-US" altLang="zh-CN" sz="1700" kern="0" dirty="0">
                <a:solidFill>
                  <a:sysClr val="windowText" lastClr="000000"/>
                </a:solidFill>
                <a:latin typeface="微软雅黑" pitchFamily="34" charset="-122"/>
                <a:ea typeface="微软雅黑" pitchFamily="34" charset="-122"/>
              </a:endParaRPr>
            </a:p>
            <a:p>
              <a:pPr algn="just">
                <a:lnSpc>
                  <a:spcPct val="150000"/>
                </a:lnSpc>
                <a:defRPr/>
              </a:pPr>
              <a:r>
                <a:rPr lang="en-US" altLang="zh-CN" sz="1700" kern="0" dirty="0">
                  <a:solidFill>
                    <a:sysClr val="windowText" lastClr="000000"/>
                  </a:solidFill>
                  <a:latin typeface="微软雅黑" pitchFamily="34" charset="-122"/>
                  <a:ea typeface="微软雅黑" pitchFamily="34" charset="-122"/>
                </a:rPr>
                <a:t>……</a:t>
              </a:r>
              <a:endParaRPr lang="zh-CN" altLang="en-US" sz="1700" kern="0" dirty="0">
                <a:solidFill>
                  <a:sysClr val="windowText" lastClr="000000"/>
                </a:solidFill>
                <a:latin typeface="微软雅黑" pitchFamily="34" charset="-122"/>
                <a:ea typeface="微软雅黑" pitchFamily="34" charset="-122"/>
              </a:endParaRPr>
            </a:p>
          </p:txBody>
        </p:sp>
        <p:sp>
          <p:nvSpPr>
            <p:cNvPr id="50" name="TextBox 49"/>
            <p:cNvSpPr txBox="1"/>
            <p:nvPr/>
          </p:nvSpPr>
          <p:spPr>
            <a:xfrm>
              <a:off x="2303146" y="3136517"/>
              <a:ext cx="1801612" cy="3155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700" b="1" kern="0" dirty="0" smtClean="0">
                  <a:solidFill>
                    <a:prstClr val="black"/>
                  </a:solidFill>
                  <a:latin typeface="微软雅黑" pitchFamily="34" charset="-122"/>
                  <a:ea typeface="微软雅黑" pitchFamily="34" charset="-122"/>
                </a:rPr>
                <a:t>协同科研创新实践</a:t>
              </a:r>
              <a:endParaRPr lang="zh-CN" altLang="en-US" sz="1700" b="1" kern="0" dirty="0">
                <a:solidFill>
                  <a:prstClr val="black"/>
                </a:solidFill>
                <a:latin typeface="微软雅黑" pitchFamily="34" charset="-122"/>
                <a:ea typeface="微软雅黑" pitchFamily="34" charset="-122"/>
              </a:endParaRPr>
            </a:p>
          </p:txBody>
        </p:sp>
        <p:sp>
          <p:nvSpPr>
            <p:cNvPr id="51" name="椭圆 50"/>
            <p:cNvSpPr/>
            <p:nvPr/>
          </p:nvSpPr>
          <p:spPr>
            <a:xfrm>
              <a:off x="2731017" y="2554758"/>
              <a:ext cx="586867" cy="586867"/>
            </a:xfrm>
            <a:prstGeom prst="ellipse">
              <a:avLst/>
            </a:prstGeom>
            <a:solidFill>
              <a:sysClr val="window" lastClr="FFFFFF"/>
            </a:solidFill>
            <a:ln w="38100" cap="flat" cmpd="sng" algn="ctr">
              <a:solidFill>
                <a:srgbClr val="0070C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52" name="椭圆 51"/>
            <p:cNvSpPr/>
            <p:nvPr/>
          </p:nvSpPr>
          <p:spPr>
            <a:xfrm>
              <a:off x="2768080" y="2593232"/>
              <a:ext cx="512743" cy="512743"/>
            </a:xfrm>
            <a:prstGeom prst="ellipse">
              <a:avLst/>
            </a:prstGeom>
            <a:solidFill>
              <a:srgbClr val="0070C0"/>
            </a:solidFill>
            <a:ln w="762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4F81BD">
                    <a:lumMod val="75000"/>
                  </a:srgbClr>
                </a:solidFill>
                <a:effectLst/>
                <a:uLnTx/>
                <a:uFillTx/>
                <a:latin typeface="Calibri"/>
                <a:ea typeface="宋体"/>
              </a:endParaRPr>
            </a:p>
          </p:txBody>
        </p:sp>
        <p:sp>
          <p:nvSpPr>
            <p:cNvPr id="53" name="KSO_Shape"/>
            <p:cNvSpPr>
              <a:spLocks/>
            </p:cNvSpPr>
            <p:nvPr/>
          </p:nvSpPr>
          <p:spPr bwMode="auto">
            <a:xfrm>
              <a:off x="2877490" y="2716365"/>
              <a:ext cx="308534" cy="258141"/>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6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6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5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lumMod val="95000"/>
              </a:sysClr>
            </a:solidFill>
            <a:ln>
              <a:noFill/>
            </a:ln>
            <a:extLst/>
          </p:spPr>
          <p:txBody>
            <a:bodyPr anchor="ctr">
              <a:scene3d>
                <a:camera prst="orthographicFront"/>
                <a:lightRig rig="threePt" dir="t"/>
              </a:scene3d>
              <a:sp3d>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FFFFFF"/>
                </a:solidFill>
                <a:effectLst/>
                <a:uLnTx/>
                <a:uFillTx/>
                <a:ea typeface="宋体" panose="02010600030101010101" pitchFamily="2" charset="-122"/>
              </a:endParaRPr>
            </a:p>
          </p:txBody>
        </p:sp>
        <p:sp>
          <p:nvSpPr>
            <p:cNvPr id="54" name="KSO_Shape"/>
            <p:cNvSpPr>
              <a:spLocks/>
            </p:cNvSpPr>
            <p:nvPr/>
          </p:nvSpPr>
          <p:spPr bwMode="auto">
            <a:xfrm>
              <a:off x="4728461" y="2708315"/>
              <a:ext cx="322199" cy="271185"/>
            </a:xfrm>
            <a:custGeom>
              <a:avLst/>
              <a:gdLst>
                <a:gd name="T0" fmla="*/ 1134092 w 2300288"/>
                <a:gd name="T1" fmla="*/ 968860 h 1936750"/>
                <a:gd name="T2" fmla="*/ 1214775 w 2300288"/>
                <a:gd name="T3" fmla="*/ 1049028 h 1936750"/>
                <a:gd name="T4" fmla="*/ 1216884 w 2300288"/>
                <a:gd name="T5" fmla="*/ 1064537 h 1936750"/>
                <a:gd name="T6" fmla="*/ 1151230 w 2300288"/>
                <a:gd name="T7" fmla="*/ 1136031 h 1936750"/>
                <a:gd name="T8" fmla="*/ 1182871 w 2300288"/>
                <a:gd name="T9" fmla="*/ 1247216 h 1936750"/>
                <a:gd name="T10" fmla="*/ 1204228 w 2300288"/>
                <a:gd name="T11" fmla="*/ 1413599 h 1936750"/>
                <a:gd name="T12" fmla="*/ 1046025 w 2300288"/>
                <a:gd name="T13" fmla="*/ 1361555 h 1936750"/>
                <a:gd name="T14" fmla="*/ 1071074 w 2300288"/>
                <a:gd name="T15" fmla="*/ 1209103 h 1936750"/>
                <a:gd name="T16" fmla="*/ 1033632 w 2300288"/>
                <a:gd name="T17" fmla="*/ 1075313 h 1936750"/>
                <a:gd name="T18" fmla="*/ 1028095 w 2300288"/>
                <a:gd name="T19" fmla="*/ 1060068 h 1936750"/>
                <a:gd name="T20" fmla="*/ 1033632 w 2300288"/>
                <a:gd name="T21" fmla="*/ 1045086 h 1936750"/>
                <a:gd name="T22" fmla="*/ 1116162 w 2300288"/>
                <a:gd name="T23" fmla="*/ 967020 h 1936750"/>
                <a:gd name="T24" fmla="*/ 1415999 w 2300288"/>
                <a:gd name="T25" fmla="*/ 862909 h 1936750"/>
                <a:gd name="T26" fmla="*/ 1591713 w 2300288"/>
                <a:gd name="T27" fmla="*/ 924102 h 1936750"/>
                <a:gd name="T28" fmla="*/ 1763745 w 2300288"/>
                <a:gd name="T29" fmla="*/ 983456 h 1936750"/>
                <a:gd name="T30" fmla="*/ 1808726 w 2300288"/>
                <a:gd name="T31" fmla="*/ 1009194 h 1936750"/>
                <a:gd name="T32" fmla="*/ 1836345 w 2300288"/>
                <a:gd name="T33" fmla="*/ 1041235 h 1936750"/>
                <a:gd name="T34" fmla="*/ 1870541 w 2300288"/>
                <a:gd name="T35" fmla="*/ 1114771 h 1936750"/>
                <a:gd name="T36" fmla="*/ 1893952 w 2300288"/>
                <a:gd name="T37" fmla="*/ 1212469 h 1936750"/>
                <a:gd name="T38" fmla="*/ 1905000 w 2300288"/>
                <a:gd name="T39" fmla="*/ 1335643 h 1936750"/>
                <a:gd name="T40" fmla="*/ 1899740 w 2300288"/>
                <a:gd name="T41" fmla="*/ 1362957 h 1936750"/>
                <a:gd name="T42" fmla="*/ 1874487 w 2300288"/>
                <a:gd name="T43" fmla="*/ 1383704 h 1936750"/>
                <a:gd name="T44" fmla="*/ 1781895 w 2300288"/>
                <a:gd name="T45" fmla="*/ 1418897 h 1936750"/>
                <a:gd name="T46" fmla="*/ 1625909 w 2300288"/>
                <a:gd name="T47" fmla="*/ 1447524 h 1936750"/>
                <a:gd name="T48" fmla="*/ 1404950 w 2300288"/>
                <a:gd name="T49" fmla="*/ 1464857 h 1936750"/>
                <a:gd name="T50" fmla="*/ 948915 w 2300288"/>
                <a:gd name="T51" fmla="*/ 1532887 h 1936750"/>
                <a:gd name="T52" fmla="*/ 96732 w 2300288"/>
                <a:gd name="T53" fmla="*/ 835367 h 1936750"/>
                <a:gd name="T54" fmla="*/ 1152637 w 2300288"/>
                <a:gd name="T55" fmla="*/ 1576 h 1936750"/>
                <a:gd name="T56" fmla="*/ 1203190 w 2300288"/>
                <a:gd name="T57" fmla="*/ 12613 h 1936750"/>
                <a:gd name="T58" fmla="*/ 1249793 w 2300288"/>
                <a:gd name="T59" fmla="*/ 32847 h 1936750"/>
                <a:gd name="T60" fmla="*/ 1292446 w 2300288"/>
                <a:gd name="T61" fmla="*/ 62015 h 1936750"/>
                <a:gd name="T62" fmla="*/ 1357480 w 2300288"/>
                <a:gd name="T63" fmla="*/ 134804 h 1936750"/>
                <a:gd name="T64" fmla="*/ 1402767 w 2300288"/>
                <a:gd name="T65" fmla="*/ 235972 h 1936750"/>
                <a:gd name="T66" fmla="*/ 1414352 w 2300288"/>
                <a:gd name="T67" fmla="*/ 301403 h 1936750"/>
                <a:gd name="T68" fmla="*/ 1414615 w 2300288"/>
                <a:gd name="T69" fmla="*/ 367360 h 1936750"/>
                <a:gd name="T70" fmla="*/ 1402767 w 2300288"/>
                <a:gd name="T71" fmla="*/ 444090 h 1936750"/>
                <a:gd name="T72" fmla="*/ 1379596 w 2300288"/>
                <a:gd name="T73" fmla="*/ 521346 h 1936750"/>
                <a:gd name="T74" fmla="*/ 1346158 w 2300288"/>
                <a:gd name="T75" fmla="*/ 595186 h 1936750"/>
                <a:gd name="T76" fmla="*/ 1304295 w 2300288"/>
                <a:gd name="T77" fmla="*/ 661143 h 1936750"/>
                <a:gd name="T78" fmla="*/ 1223990 w 2300288"/>
                <a:gd name="T79" fmla="*/ 866108 h 1936750"/>
                <a:gd name="T80" fmla="*/ 1146318 w 2300288"/>
                <a:gd name="T81" fmla="*/ 934430 h 1936750"/>
                <a:gd name="T82" fmla="*/ 1120778 w 2300288"/>
                <a:gd name="T83" fmla="*/ 944678 h 1936750"/>
                <a:gd name="T84" fmla="*/ 1086550 w 2300288"/>
                <a:gd name="T85" fmla="*/ 925758 h 1936750"/>
                <a:gd name="T86" fmla="*/ 993607 w 2300288"/>
                <a:gd name="T87" fmla="*/ 837202 h 1936750"/>
                <a:gd name="T88" fmla="*/ 928310 w 2300288"/>
                <a:gd name="T89" fmla="*/ 643274 h 1936750"/>
                <a:gd name="T90" fmla="*/ 888553 w 2300288"/>
                <a:gd name="T91" fmla="*/ 574427 h 1936750"/>
                <a:gd name="T92" fmla="*/ 858011 w 2300288"/>
                <a:gd name="T93" fmla="*/ 499273 h 1936750"/>
                <a:gd name="T94" fmla="*/ 837737 w 2300288"/>
                <a:gd name="T95" fmla="*/ 421754 h 1936750"/>
                <a:gd name="T96" fmla="*/ 829575 w 2300288"/>
                <a:gd name="T97" fmla="*/ 346075 h 1936750"/>
                <a:gd name="T98" fmla="*/ 832734 w 2300288"/>
                <a:gd name="T99" fmla="*/ 284848 h 1936750"/>
                <a:gd name="T100" fmla="*/ 852482 w 2300288"/>
                <a:gd name="T101" fmla="*/ 204965 h 1936750"/>
                <a:gd name="T102" fmla="*/ 905667 w 2300288"/>
                <a:gd name="T103" fmla="*/ 109840 h 1936750"/>
                <a:gd name="T104" fmla="*/ 964645 w 2300288"/>
                <a:gd name="T105" fmla="*/ 52818 h 1936750"/>
                <a:gd name="T106" fmla="*/ 1008615 w 2300288"/>
                <a:gd name="T107" fmla="*/ 26277 h 1936750"/>
                <a:gd name="T108" fmla="*/ 1056535 w 2300288"/>
                <a:gd name="T109" fmla="*/ 8671 h 1936750"/>
                <a:gd name="T110" fmla="*/ 1107614 w 2300288"/>
                <a:gd name="T111" fmla="*/ 262 h 1936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00288" h="1936750">
                  <a:moveTo>
                    <a:pt x="1352860" y="1166813"/>
                  </a:moveTo>
                  <a:lnTo>
                    <a:pt x="1355725" y="1166813"/>
                  </a:lnTo>
                  <a:lnTo>
                    <a:pt x="1358272" y="1166813"/>
                  </a:lnTo>
                  <a:lnTo>
                    <a:pt x="1361456" y="1167131"/>
                  </a:lnTo>
                  <a:lnTo>
                    <a:pt x="1364003" y="1168083"/>
                  </a:lnTo>
                  <a:lnTo>
                    <a:pt x="1366869" y="1168718"/>
                  </a:lnTo>
                  <a:lnTo>
                    <a:pt x="1369416" y="1170306"/>
                  </a:lnTo>
                  <a:lnTo>
                    <a:pt x="1371644" y="1171258"/>
                  </a:lnTo>
                  <a:lnTo>
                    <a:pt x="1374192" y="1173163"/>
                  </a:lnTo>
                  <a:lnTo>
                    <a:pt x="1376420" y="1175386"/>
                  </a:lnTo>
                  <a:lnTo>
                    <a:pt x="1461429" y="1260158"/>
                  </a:lnTo>
                  <a:lnTo>
                    <a:pt x="1463339" y="1262381"/>
                  </a:lnTo>
                  <a:lnTo>
                    <a:pt x="1465249" y="1264603"/>
                  </a:lnTo>
                  <a:lnTo>
                    <a:pt x="1466841" y="1267143"/>
                  </a:lnTo>
                  <a:lnTo>
                    <a:pt x="1467797" y="1269683"/>
                  </a:lnTo>
                  <a:lnTo>
                    <a:pt x="1469070" y="1272223"/>
                  </a:lnTo>
                  <a:lnTo>
                    <a:pt x="1469388" y="1275081"/>
                  </a:lnTo>
                  <a:lnTo>
                    <a:pt x="1469707" y="1277938"/>
                  </a:lnTo>
                  <a:lnTo>
                    <a:pt x="1470025" y="1280478"/>
                  </a:lnTo>
                  <a:lnTo>
                    <a:pt x="1469707" y="1283336"/>
                  </a:lnTo>
                  <a:lnTo>
                    <a:pt x="1469388" y="1285876"/>
                  </a:lnTo>
                  <a:lnTo>
                    <a:pt x="1469070" y="1289051"/>
                  </a:lnTo>
                  <a:lnTo>
                    <a:pt x="1467797" y="1291591"/>
                  </a:lnTo>
                  <a:lnTo>
                    <a:pt x="1466841" y="1294131"/>
                  </a:lnTo>
                  <a:lnTo>
                    <a:pt x="1465249" y="1296671"/>
                  </a:lnTo>
                  <a:lnTo>
                    <a:pt x="1463339" y="1298893"/>
                  </a:lnTo>
                  <a:lnTo>
                    <a:pt x="1461429" y="1301116"/>
                  </a:lnTo>
                  <a:lnTo>
                    <a:pt x="1390111" y="1372236"/>
                  </a:lnTo>
                  <a:lnTo>
                    <a:pt x="1396160" y="1386206"/>
                  </a:lnTo>
                  <a:lnTo>
                    <a:pt x="1401573" y="1402081"/>
                  </a:lnTo>
                  <a:lnTo>
                    <a:pt x="1407304" y="1420178"/>
                  </a:lnTo>
                  <a:lnTo>
                    <a:pt x="1412716" y="1439228"/>
                  </a:lnTo>
                  <a:lnTo>
                    <a:pt x="1418447" y="1460501"/>
                  </a:lnTo>
                  <a:lnTo>
                    <a:pt x="1423541" y="1483043"/>
                  </a:lnTo>
                  <a:lnTo>
                    <a:pt x="1428317" y="1506538"/>
                  </a:lnTo>
                  <a:lnTo>
                    <a:pt x="1433093" y="1531938"/>
                  </a:lnTo>
                  <a:lnTo>
                    <a:pt x="1437550" y="1558608"/>
                  </a:lnTo>
                  <a:lnTo>
                    <a:pt x="1441689" y="1586231"/>
                  </a:lnTo>
                  <a:lnTo>
                    <a:pt x="1445191" y="1614806"/>
                  </a:lnTo>
                  <a:lnTo>
                    <a:pt x="1448693" y="1644651"/>
                  </a:lnTo>
                  <a:lnTo>
                    <a:pt x="1451559" y="1675448"/>
                  </a:lnTo>
                  <a:lnTo>
                    <a:pt x="1454106" y="1707516"/>
                  </a:lnTo>
                  <a:lnTo>
                    <a:pt x="1456016" y="1739901"/>
                  </a:lnTo>
                  <a:lnTo>
                    <a:pt x="1457608" y="1773238"/>
                  </a:lnTo>
                  <a:lnTo>
                    <a:pt x="1254161" y="1773238"/>
                  </a:lnTo>
                  <a:lnTo>
                    <a:pt x="1255753" y="1739901"/>
                  </a:lnTo>
                  <a:lnTo>
                    <a:pt x="1257344" y="1707516"/>
                  </a:lnTo>
                  <a:lnTo>
                    <a:pt x="1260210" y="1675448"/>
                  </a:lnTo>
                  <a:lnTo>
                    <a:pt x="1263075" y="1644651"/>
                  </a:lnTo>
                  <a:lnTo>
                    <a:pt x="1266259" y="1614806"/>
                  </a:lnTo>
                  <a:lnTo>
                    <a:pt x="1270080" y="1586231"/>
                  </a:lnTo>
                  <a:lnTo>
                    <a:pt x="1274219" y="1558608"/>
                  </a:lnTo>
                  <a:lnTo>
                    <a:pt x="1278676" y="1531938"/>
                  </a:lnTo>
                  <a:lnTo>
                    <a:pt x="1283452" y="1506538"/>
                  </a:lnTo>
                  <a:lnTo>
                    <a:pt x="1288228" y="1483043"/>
                  </a:lnTo>
                  <a:lnTo>
                    <a:pt x="1293322" y="1460501"/>
                  </a:lnTo>
                  <a:lnTo>
                    <a:pt x="1298734" y="1439228"/>
                  </a:lnTo>
                  <a:lnTo>
                    <a:pt x="1304465" y="1419861"/>
                  </a:lnTo>
                  <a:lnTo>
                    <a:pt x="1309878" y="1402081"/>
                  </a:lnTo>
                  <a:lnTo>
                    <a:pt x="1315609" y="1386206"/>
                  </a:lnTo>
                  <a:lnTo>
                    <a:pt x="1321340" y="1371918"/>
                  </a:lnTo>
                  <a:lnTo>
                    <a:pt x="1250022" y="1301116"/>
                  </a:lnTo>
                  <a:lnTo>
                    <a:pt x="1248111" y="1298893"/>
                  </a:lnTo>
                  <a:lnTo>
                    <a:pt x="1246519" y="1296671"/>
                  </a:lnTo>
                  <a:lnTo>
                    <a:pt x="1244927" y="1294131"/>
                  </a:lnTo>
                  <a:lnTo>
                    <a:pt x="1243654" y="1291591"/>
                  </a:lnTo>
                  <a:lnTo>
                    <a:pt x="1242699" y="1289051"/>
                  </a:lnTo>
                  <a:lnTo>
                    <a:pt x="1242380" y="1285876"/>
                  </a:lnTo>
                  <a:lnTo>
                    <a:pt x="1242062" y="1283336"/>
                  </a:lnTo>
                  <a:lnTo>
                    <a:pt x="1241425" y="1280478"/>
                  </a:lnTo>
                  <a:lnTo>
                    <a:pt x="1242062" y="1277938"/>
                  </a:lnTo>
                  <a:lnTo>
                    <a:pt x="1242380" y="1275081"/>
                  </a:lnTo>
                  <a:lnTo>
                    <a:pt x="1243017" y="1272223"/>
                  </a:lnTo>
                  <a:lnTo>
                    <a:pt x="1243654" y="1269683"/>
                  </a:lnTo>
                  <a:lnTo>
                    <a:pt x="1244927" y="1267143"/>
                  </a:lnTo>
                  <a:lnTo>
                    <a:pt x="1246519" y="1264603"/>
                  </a:lnTo>
                  <a:lnTo>
                    <a:pt x="1248111" y="1262381"/>
                  </a:lnTo>
                  <a:lnTo>
                    <a:pt x="1250340" y="1260158"/>
                  </a:lnTo>
                  <a:lnTo>
                    <a:pt x="1335030" y="1175386"/>
                  </a:lnTo>
                  <a:lnTo>
                    <a:pt x="1337259" y="1173163"/>
                  </a:lnTo>
                  <a:lnTo>
                    <a:pt x="1339806" y="1171258"/>
                  </a:lnTo>
                  <a:lnTo>
                    <a:pt x="1342035" y="1170306"/>
                  </a:lnTo>
                  <a:lnTo>
                    <a:pt x="1344582" y="1168718"/>
                  </a:lnTo>
                  <a:lnTo>
                    <a:pt x="1347766" y="1168083"/>
                  </a:lnTo>
                  <a:lnTo>
                    <a:pt x="1350313" y="1167131"/>
                  </a:lnTo>
                  <a:lnTo>
                    <a:pt x="1352860" y="1166813"/>
                  </a:lnTo>
                  <a:close/>
                  <a:moveTo>
                    <a:pt x="1634223" y="1009650"/>
                  </a:moveTo>
                  <a:lnTo>
                    <a:pt x="1652963" y="1018533"/>
                  </a:lnTo>
                  <a:lnTo>
                    <a:pt x="1672339" y="1027098"/>
                  </a:lnTo>
                  <a:lnTo>
                    <a:pt x="1691079" y="1034712"/>
                  </a:lnTo>
                  <a:lnTo>
                    <a:pt x="1709819" y="1042326"/>
                  </a:lnTo>
                  <a:lnTo>
                    <a:pt x="1728241" y="1049939"/>
                  </a:lnTo>
                  <a:lnTo>
                    <a:pt x="1746663" y="1057236"/>
                  </a:lnTo>
                  <a:lnTo>
                    <a:pt x="1783191" y="1070560"/>
                  </a:lnTo>
                  <a:lnTo>
                    <a:pt x="1819083" y="1082932"/>
                  </a:lnTo>
                  <a:lnTo>
                    <a:pt x="1854022" y="1094670"/>
                  </a:lnTo>
                  <a:lnTo>
                    <a:pt x="1888325" y="1105773"/>
                  </a:lnTo>
                  <a:lnTo>
                    <a:pt x="1921994" y="1116242"/>
                  </a:lnTo>
                  <a:lnTo>
                    <a:pt x="1986155" y="1136545"/>
                  </a:lnTo>
                  <a:lnTo>
                    <a:pt x="2017282" y="1146379"/>
                  </a:lnTo>
                  <a:lnTo>
                    <a:pt x="2046821" y="1156213"/>
                  </a:lnTo>
                  <a:lnTo>
                    <a:pt x="2075408" y="1166682"/>
                  </a:lnTo>
                  <a:lnTo>
                    <a:pt x="2103042" y="1176834"/>
                  </a:lnTo>
                  <a:lnTo>
                    <a:pt x="2116700" y="1182544"/>
                  </a:lnTo>
                  <a:lnTo>
                    <a:pt x="2129722" y="1187937"/>
                  </a:lnTo>
                  <a:lnTo>
                    <a:pt x="2142427" y="1193965"/>
                  </a:lnTo>
                  <a:lnTo>
                    <a:pt x="2155132" y="1199675"/>
                  </a:lnTo>
                  <a:lnTo>
                    <a:pt x="2161167" y="1203164"/>
                  </a:lnTo>
                  <a:lnTo>
                    <a:pt x="2166885" y="1206337"/>
                  </a:lnTo>
                  <a:lnTo>
                    <a:pt x="2172920" y="1210461"/>
                  </a:lnTo>
                  <a:lnTo>
                    <a:pt x="2178319" y="1214585"/>
                  </a:lnTo>
                  <a:lnTo>
                    <a:pt x="2184037" y="1219026"/>
                  </a:lnTo>
                  <a:lnTo>
                    <a:pt x="2189119" y="1223785"/>
                  </a:lnTo>
                  <a:lnTo>
                    <a:pt x="2194201" y="1228861"/>
                  </a:lnTo>
                  <a:lnTo>
                    <a:pt x="2198965" y="1233936"/>
                  </a:lnTo>
                  <a:lnTo>
                    <a:pt x="2203729" y="1239647"/>
                  </a:lnTo>
                  <a:lnTo>
                    <a:pt x="2208494" y="1245357"/>
                  </a:lnTo>
                  <a:lnTo>
                    <a:pt x="2212941" y="1251384"/>
                  </a:lnTo>
                  <a:lnTo>
                    <a:pt x="2217387" y="1257729"/>
                  </a:lnTo>
                  <a:lnTo>
                    <a:pt x="2221517" y="1264391"/>
                  </a:lnTo>
                  <a:lnTo>
                    <a:pt x="2225646" y="1271053"/>
                  </a:lnTo>
                  <a:lnTo>
                    <a:pt x="2233269" y="1285011"/>
                  </a:lnTo>
                  <a:lnTo>
                    <a:pt x="2240257" y="1299287"/>
                  </a:lnTo>
                  <a:lnTo>
                    <a:pt x="2246927" y="1314832"/>
                  </a:lnTo>
                  <a:lnTo>
                    <a:pt x="2253279" y="1330693"/>
                  </a:lnTo>
                  <a:lnTo>
                    <a:pt x="2258679" y="1346555"/>
                  </a:lnTo>
                  <a:lnTo>
                    <a:pt x="2264079" y="1363052"/>
                  </a:lnTo>
                  <a:lnTo>
                    <a:pt x="2268843" y="1379865"/>
                  </a:lnTo>
                  <a:lnTo>
                    <a:pt x="2273290" y="1396996"/>
                  </a:lnTo>
                  <a:lnTo>
                    <a:pt x="2277101" y="1413809"/>
                  </a:lnTo>
                  <a:lnTo>
                    <a:pt x="2280595" y="1430940"/>
                  </a:lnTo>
                  <a:lnTo>
                    <a:pt x="2283772" y="1447754"/>
                  </a:lnTo>
                  <a:lnTo>
                    <a:pt x="2286948" y="1464567"/>
                  </a:lnTo>
                  <a:lnTo>
                    <a:pt x="2288854" y="1481381"/>
                  </a:lnTo>
                  <a:lnTo>
                    <a:pt x="2291077" y="1497243"/>
                  </a:lnTo>
                  <a:lnTo>
                    <a:pt x="2293300" y="1513104"/>
                  </a:lnTo>
                  <a:lnTo>
                    <a:pt x="2296477" y="1542925"/>
                  </a:lnTo>
                  <a:lnTo>
                    <a:pt x="2298382" y="1570207"/>
                  </a:lnTo>
                  <a:lnTo>
                    <a:pt x="2299653" y="1593682"/>
                  </a:lnTo>
                  <a:lnTo>
                    <a:pt x="2300288" y="1613351"/>
                  </a:lnTo>
                  <a:lnTo>
                    <a:pt x="2300288" y="1627944"/>
                  </a:lnTo>
                  <a:lnTo>
                    <a:pt x="2300288" y="1630799"/>
                  </a:lnTo>
                  <a:lnTo>
                    <a:pt x="2299653" y="1633971"/>
                  </a:lnTo>
                  <a:lnTo>
                    <a:pt x="2299018" y="1636827"/>
                  </a:lnTo>
                  <a:lnTo>
                    <a:pt x="2297430" y="1639999"/>
                  </a:lnTo>
                  <a:lnTo>
                    <a:pt x="2296159" y="1643171"/>
                  </a:lnTo>
                  <a:lnTo>
                    <a:pt x="2293936" y="1646344"/>
                  </a:lnTo>
                  <a:lnTo>
                    <a:pt x="2291077" y="1649199"/>
                  </a:lnTo>
                  <a:lnTo>
                    <a:pt x="2288536" y="1652688"/>
                  </a:lnTo>
                  <a:lnTo>
                    <a:pt x="2285360" y="1655544"/>
                  </a:lnTo>
                  <a:lnTo>
                    <a:pt x="2281548" y="1659033"/>
                  </a:lnTo>
                  <a:lnTo>
                    <a:pt x="2278054" y="1661888"/>
                  </a:lnTo>
                  <a:lnTo>
                    <a:pt x="2273608" y="1665061"/>
                  </a:lnTo>
                  <a:lnTo>
                    <a:pt x="2263443" y="1671405"/>
                  </a:lnTo>
                  <a:lnTo>
                    <a:pt x="2252644" y="1677750"/>
                  </a:lnTo>
                  <a:lnTo>
                    <a:pt x="2239621" y="1684095"/>
                  </a:lnTo>
                  <a:lnTo>
                    <a:pt x="2225328" y="1690122"/>
                  </a:lnTo>
                  <a:lnTo>
                    <a:pt x="2208811" y="1696150"/>
                  </a:lnTo>
                  <a:lnTo>
                    <a:pt x="2191660" y="1701860"/>
                  </a:lnTo>
                  <a:lnTo>
                    <a:pt x="2172602" y="1707888"/>
                  </a:lnTo>
                  <a:lnTo>
                    <a:pt x="2151639" y="1713915"/>
                  </a:lnTo>
                  <a:lnTo>
                    <a:pt x="2129722" y="1719308"/>
                  </a:lnTo>
                  <a:lnTo>
                    <a:pt x="2105900" y="1724384"/>
                  </a:lnTo>
                  <a:lnTo>
                    <a:pt x="2080490" y="1730094"/>
                  </a:lnTo>
                  <a:lnTo>
                    <a:pt x="2053809" y="1734853"/>
                  </a:lnTo>
                  <a:lnTo>
                    <a:pt x="2025223" y="1739611"/>
                  </a:lnTo>
                  <a:lnTo>
                    <a:pt x="1995048" y="1744052"/>
                  </a:lnTo>
                  <a:lnTo>
                    <a:pt x="1963285" y="1748494"/>
                  </a:lnTo>
                  <a:lnTo>
                    <a:pt x="1930252" y="1752618"/>
                  </a:lnTo>
                  <a:lnTo>
                    <a:pt x="1895313" y="1756107"/>
                  </a:lnTo>
                  <a:lnTo>
                    <a:pt x="1858786" y="1759597"/>
                  </a:lnTo>
                  <a:lnTo>
                    <a:pt x="1820671" y="1762452"/>
                  </a:lnTo>
                  <a:lnTo>
                    <a:pt x="1780967" y="1765307"/>
                  </a:lnTo>
                  <a:lnTo>
                    <a:pt x="1739676" y="1767528"/>
                  </a:lnTo>
                  <a:lnTo>
                    <a:pt x="1696478" y="1769431"/>
                  </a:lnTo>
                  <a:lnTo>
                    <a:pt x="1652011" y="1771335"/>
                  </a:lnTo>
                  <a:lnTo>
                    <a:pt x="1605955" y="1772287"/>
                  </a:lnTo>
                  <a:lnTo>
                    <a:pt x="1557993" y="1773238"/>
                  </a:lnTo>
                  <a:lnTo>
                    <a:pt x="1508125" y="1773238"/>
                  </a:lnTo>
                  <a:lnTo>
                    <a:pt x="1634223" y="1009650"/>
                  </a:lnTo>
                  <a:close/>
                  <a:moveTo>
                    <a:pt x="969658" y="942975"/>
                  </a:moveTo>
                  <a:lnTo>
                    <a:pt x="1145815" y="1851606"/>
                  </a:lnTo>
                  <a:lnTo>
                    <a:pt x="1263254" y="1851606"/>
                  </a:lnTo>
                  <a:lnTo>
                    <a:pt x="2020888" y="1851606"/>
                  </a:lnTo>
                  <a:lnTo>
                    <a:pt x="2020888" y="1936750"/>
                  </a:lnTo>
                  <a:lnTo>
                    <a:pt x="1163907" y="1936750"/>
                  </a:lnTo>
                  <a:lnTo>
                    <a:pt x="194249" y="1936750"/>
                  </a:lnTo>
                  <a:lnTo>
                    <a:pt x="0" y="1009057"/>
                  </a:lnTo>
                  <a:lnTo>
                    <a:pt x="116804" y="1009057"/>
                  </a:lnTo>
                  <a:lnTo>
                    <a:pt x="969658" y="942975"/>
                  </a:lnTo>
                  <a:close/>
                  <a:moveTo>
                    <a:pt x="1346346" y="0"/>
                  </a:moveTo>
                  <a:lnTo>
                    <a:pt x="1355566" y="0"/>
                  </a:lnTo>
                  <a:lnTo>
                    <a:pt x="1364786" y="0"/>
                  </a:lnTo>
                  <a:lnTo>
                    <a:pt x="1373688" y="317"/>
                  </a:lnTo>
                  <a:lnTo>
                    <a:pt x="1382908" y="952"/>
                  </a:lnTo>
                  <a:lnTo>
                    <a:pt x="1391810" y="1904"/>
                  </a:lnTo>
                  <a:lnTo>
                    <a:pt x="1400712" y="3174"/>
                  </a:lnTo>
                  <a:lnTo>
                    <a:pt x="1409613" y="4444"/>
                  </a:lnTo>
                  <a:lnTo>
                    <a:pt x="1418515" y="6348"/>
                  </a:lnTo>
                  <a:lnTo>
                    <a:pt x="1426782" y="8252"/>
                  </a:lnTo>
                  <a:lnTo>
                    <a:pt x="1435684" y="10474"/>
                  </a:lnTo>
                  <a:lnTo>
                    <a:pt x="1444268" y="12379"/>
                  </a:lnTo>
                  <a:lnTo>
                    <a:pt x="1452852" y="15236"/>
                  </a:lnTo>
                  <a:lnTo>
                    <a:pt x="1460800" y="18092"/>
                  </a:lnTo>
                  <a:lnTo>
                    <a:pt x="1469384" y="21266"/>
                  </a:lnTo>
                  <a:lnTo>
                    <a:pt x="1477650" y="24758"/>
                  </a:lnTo>
                  <a:lnTo>
                    <a:pt x="1485598" y="27932"/>
                  </a:lnTo>
                  <a:lnTo>
                    <a:pt x="1493228" y="31741"/>
                  </a:lnTo>
                  <a:lnTo>
                    <a:pt x="1501495" y="35867"/>
                  </a:lnTo>
                  <a:lnTo>
                    <a:pt x="1509125" y="39676"/>
                  </a:lnTo>
                  <a:lnTo>
                    <a:pt x="1517073" y="44120"/>
                  </a:lnTo>
                  <a:lnTo>
                    <a:pt x="1524385" y="48881"/>
                  </a:lnTo>
                  <a:lnTo>
                    <a:pt x="1531698" y="53960"/>
                  </a:lnTo>
                  <a:lnTo>
                    <a:pt x="1539010" y="58721"/>
                  </a:lnTo>
                  <a:lnTo>
                    <a:pt x="1546640" y="63800"/>
                  </a:lnTo>
                  <a:lnTo>
                    <a:pt x="1553635" y="69196"/>
                  </a:lnTo>
                  <a:lnTo>
                    <a:pt x="1560629" y="74909"/>
                  </a:lnTo>
                  <a:lnTo>
                    <a:pt x="1567624" y="80305"/>
                  </a:lnTo>
                  <a:lnTo>
                    <a:pt x="1580976" y="92684"/>
                  </a:lnTo>
                  <a:lnTo>
                    <a:pt x="1593694" y="105380"/>
                  </a:lnTo>
                  <a:lnTo>
                    <a:pt x="1606093" y="118712"/>
                  </a:lnTo>
                  <a:lnTo>
                    <a:pt x="1617856" y="132678"/>
                  </a:lnTo>
                  <a:lnTo>
                    <a:pt x="1628984" y="147596"/>
                  </a:lnTo>
                  <a:lnTo>
                    <a:pt x="1639157" y="162832"/>
                  </a:lnTo>
                  <a:lnTo>
                    <a:pt x="1649331" y="178703"/>
                  </a:lnTo>
                  <a:lnTo>
                    <a:pt x="1658551" y="195525"/>
                  </a:lnTo>
                  <a:lnTo>
                    <a:pt x="1666817" y="212348"/>
                  </a:lnTo>
                  <a:lnTo>
                    <a:pt x="1674765" y="229806"/>
                  </a:lnTo>
                  <a:lnTo>
                    <a:pt x="1682078" y="247581"/>
                  </a:lnTo>
                  <a:lnTo>
                    <a:pt x="1688436" y="266308"/>
                  </a:lnTo>
                  <a:lnTo>
                    <a:pt x="1693841" y="285036"/>
                  </a:lnTo>
                  <a:lnTo>
                    <a:pt x="1698610" y="304080"/>
                  </a:lnTo>
                  <a:lnTo>
                    <a:pt x="1700517" y="314237"/>
                  </a:lnTo>
                  <a:lnTo>
                    <a:pt x="1702743" y="324077"/>
                  </a:lnTo>
                  <a:lnTo>
                    <a:pt x="1704332" y="333917"/>
                  </a:lnTo>
                  <a:lnTo>
                    <a:pt x="1705604" y="344074"/>
                  </a:lnTo>
                  <a:lnTo>
                    <a:pt x="1706876" y="353914"/>
                  </a:lnTo>
                  <a:lnTo>
                    <a:pt x="1707830" y="364071"/>
                  </a:lnTo>
                  <a:lnTo>
                    <a:pt x="1708466" y="374546"/>
                  </a:lnTo>
                  <a:lnTo>
                    <a:pt x="1709419" y="385020"/>
                  </a:lnTo>
                  <a:lnTo>
                    <a:pt x="1709737" y="395178"/>
                  </a:lnTo>
                  <a:lnTo>
                    <a:pt x="1709737" y="405652"/>
                  </a:lnTo>
                  <a:lnTo>
                    <a:pt x="1709737" y="418031"/>
                  </a:lnTo>
                  <a:lnTo>
                    <a:pt x="1709101" y="431045"/>
                  </a:lnTo>
                  <a:lnTo>
                    <a:pt x="1708148" y="443742"/>
                  </a:lnTo>
                  <a:lnTo>
                    <a:pt x="1707194" y="456755"/>
                  </a:lnTo>
                  <a:lnTo>
                    <a:pt x="1705604" y="470087"/>
                  </a:lnTo>
                  <a:lnTo>
                    <a:pt x="1703697" y="482783"/>
                  </a:lnTo>
                  <a:lnTo>
                    <a:pt x="1702107" y="496114"/>
                  </a:lnTo>
                  <a:lnTo>
                    <a:pt x="1699881" y="509446"/>
                  </a:lnTo>
                  <a:lnTo>
                    <a:pt x="1696702" y="522777"/>
                  </a:lnTo>
                  <a:lnTo>
                    <a:pt x="1693841" y="536426"/>
                  </a:lnTo>
                  <a:lnTo>
                    <a:pt x="1690979" y="549757"/>
                  </a:lnTo>
                  <a:lnTo>
                    <a:pt x="1687164" y="562771"/>
                  </a:lnTo>
                  <a:lnTo>
                    <a:pt x="1683667" y="576420"/>
                  </a:lnTo>
                  <a:lnTo>
                    <a:pt x="1679534" y="589751"/>
                  </a:lnTo>
                  <a:lnTo>
                    <a:pt x="1675401" y="603082"/>
                  </a:lnTo>
                  <a:lnTo>
                    <a:pt x="1670632" y="616414"/>
                  </a:lnTo>
                  <a:lnTo>
                    <a:pt x="1665863" y="629745"/>
                  </a:lnTo>
                  <a:lnTo>
                    <a:pt x="1661094" y="642441"/>
                  </a:lnTo>
                  <a:lnTo>
                    <a:pt x="1655372" y="655773"/>
                  </a:lnTo>
                  <a:lnTo>
                    <a:pt x="1650285" y="668787"/>
                  </a:lnTo>
                  <a:lnTo>
                    <a:pt x="1644244" y="681166"/>
                  </a:lnTo>
                  <a:lnTo>
                    <a:pt x="1638521" y="693862"/>
                  </a:lnTo>
                  <a:lnTo>
                    <a:pt x="1632163" y="706241"/>
                  </a:lnTo>
                  <a:lnTo>
                    <a:pt x="1625486" y="718938"/>
                  </a:lnTo>
                  <a:lnTo>
                    <a:pt x="1618810" y="730682"/>
                  </a:lnTo>
                  <a:lnTo>
                    <a:pt x="1612133" y="742744"/>
                  </a:lnTo>
                  <a:lnTo>
                    <a:pt x="1605139" y="754170"/>
                  </a:lnTo>
                  <a:lnTo>
                    <a:pt x="1597827" y="765597"/>
                  </a:lnTo>
                  <a:lnTo>
                    <a:pt x="1590514" y="777024"/>
                  </a:lnTo>
                  <a:lnTo>
                    <a:pt x="1582566" y="787816"/>
                  </a:lnTo>
                  <a:lnTo>
                    <a:pt x="1574936" y="798608"/>
                  </a:lnTo>
                  <a:lnTo>
                    <a:pt x="1566988" y="808765"/>
                  </a:lnTo>
                  <a:lnTo>
                    <a:pt x="1566988" y="950966"/>
                  </a:lnTo>
                  <a:lnTo>
                    <a:pt x="1559357" y="959219"/>
                  </a:lnTo>
                  <a:lnTo>
                    <a:pt x="1539964" y="980485"/>
                  </a:lnTo>
                  <a:lnTo>
                    <a:pt x="1511350" y="1011274"/>
                  </a:lnTo>
                  <a:lnTo>
                    <a:pt x="1495136" y="1028415"/>
                  </a:lnTo>
                  <a:lnTo>
                    <a:pt x="1477968" y="1046190"/>
                  </a:lnTo>
                  <a:lnTo>
                    <a:pt x="1459846" y="1063965"/>
                  </a:lnTo>
                  <a:lnTo>
                    <a:pt x="1441724" y="1081105"/>
                  </a:lnTo>
                  <a:lnTo>
                    <a:pt x="1423920" y="1096976"/>
                  </a:lnTo>
                  <a:lnTo>
                    <a:pt x="1407388" y="1111576"/>
                  </a:lnTo>
                  <a:lnTo>
                    <a:pt x="1399122" y="1118242"/>
                  </a:lnTo>
                  <a:lnTo>
                    <a:pt x="1391492" y="1123638"/>
                  </a:lnTo>
                  <a:lnTo>
                    <a:pt x="1384179" y="1128717"/>
                  </a:lnTo>
                  <a:lnTo>
                    <a:pt x="1377503" y="1133160"/>
                  </a:lnTo>
                  <a:lnTo>
                    <a:pt x="1371144" y="1136652"/>
                  </a:lnTo>
                  <a:lnTo>
                    <a:pt x="1365104" y="1139191"/>
                  </a:lnTo>
                  <a:lnTo>
                    <a:pt x="1360017" y="1140461"/>
                  </a:lnTo>
                  <a:lnTo>
                    <a:pt x="1357791" y="1141096"/>
                  </a:lnTo>
                  <a:lnTo>
                    <a:pt x="1355566" y="1141413"/>
                  </a:lnTo>
                  <a:lnTo>
                    <a:pt x="1353340" y="1141096"/>
                  </a:lnTo>
                  <a:lnTo>
                    <a:pt x="1351115" y="1140461"/>
                  </a:lnTo>
                  <a:lnTo>
                    <a:pt x="1346028" y="1139191"/>
                  </a:lnTo>
                  <a:lnTo>
                    <a:pt x="1340305" y="1136652"/>
                  </a:lnTo>
                  <a:lnTo>
                    <a:pt x="1333947" y="1133160"/>
                  </a:lnTo>
                  <a:lnTo>
                    <a:pt x="1327270" y="1128717"/>
                  </a:lnTo>
                  <a:lnTo>
                    <a:pt x="1319958" y="1123638"/>
                  </a:lnTo>
                  <a:lnTo>
                    <a:pt x="1312010" y="1118242"/>
                  </a:lnTo>
                  <a:lnTo>
                    <a:pt x="1304061" y="1111576"/>
                  </a:lnTo>
                  <a:lnTo>
                    <a:pt x="1287211" y="1096976"/>
                  </a:lnTo>
                  <a:lnTo>
                    <a:pt x="1269725" y="1081105"/>
                  </a:lnTo>
                  <a:lnTo>
                    <a:pt x="1251603" y="1063965"/>
                  </a:lnTo>
                  <a:lnTo>
                    <a:pt x="1233482" y="1046190"/>
                  </a:lnTo>
                  <a:lnTo>
                    <a:pt x="1215996" y="1028415"/>
                  </a:lnTo>
                  <a:lnTo>
                    <a:pt x="1199781" y="1011274"/>
                  </a:lnTo>
                  <a:lnTo>
                    <a:pt x="1171486" y="980485"/>
                  </a:lnTo>
                  <a:lnTo>
                    <a:pt x="1151774" y="959219"/>
                  </a:lnTo>
                  <a:lnTo>
                    <a:pt x="1144462" y="950966"/>
                  </a:lnTo>
                  <a:lnTo>
                    <a:pt x="1144462" y="808765"/>
                  </a:lnTo>
                  <a:lnTo>
                    <a:pt x="1136196" y="798608"/>
                  </a:lnTo>
                  <a:lnTo>
                    <a:pt x="1128565" y="787816"/>
                  </a:lnTo>
                  <a:lnTo>
                    <a:pt x="1120935" y="777024"/>
                  </a:lnTo>
                  <a:lnTo>
                    <a:pt x="1113305" y="765597"/>
                  </a:lnTo>
                  <a:lnTo>
                    <a:pt x="1105993" y="754170"/>
                  </a:lnTo>
                  <a:lnTo>
                    <a:pt x="1098998" y="742744"/>
                  </a:lnTo>
                  <a:lnTo>
                    <a:pt x="1092322" y="730682"/>
                  </a:lnTo>
                  <a:lnTo>
                    <a:pt x="1085645" y="718938"/>
                  </a:lnTo>
                  <a:lnTo>
                    <a:pt x="1078969" y="706241"/>
                  </a:lnTo>
                  <a:lnTo>
                    <a:pt x="1072928" y="693862"/>
                  </a:lnTo>
                  <a:lnTo>
                    <a:pt x="1066887" y="681166"/>
                  </a:lnTo>
                  <a:lnTo>
                    <a:pt x="1061165" y="668787"/>
                  </a:lnTo>
                  <a:lnTo>
                    <a:pt x="1055442" y="655773"/>
                  </a:lnTo>
                  <a:lnTo>
                    <a:pt x="1050355" y="642441"/>
                  </a:lnTo>
                  <a:lnTo>
                    <a:pt x="1045268" y="629745"/>
                  </a:lnTo>
                  <a:lnTo>
                    <a:pt x="1040499" y="616414"/>
                  </a:lnTo>
                  <a:lnTo>
                    <a:pt x="1036048" y="603082"/>
                  </a:lnTo>
                  <a:lnTo>
                    <a:pt x="1031915" y="589751"/>
                  </a:lnTo>
                  <a:lnTo>
                    <a:pt x="1027782" y="576420"/>
                  </a:lnTo>
                  <a:lnTo>
                    <a:pt x="1023967" y="562771"/>
                  </a:lnTo>
                  <a:lnTo>
                    <a:pt x="1020470" y="549757"/>
                  </a:lnTo>
                  <a:lnTo>
                    <a:pt x="1016973" y="536426"/>
                  </a:lnTo>
                  <a:lnTo>
                    <a:pt x="1014429" y="522777"/>
                  </a:lnTo>
                  <a:lnTo>
                    <a:pt x="1011568" y="509446"/>
                  </a:lnTo>
                  <a:lnTo>
                    <a:pt x="1009343" y="496114"/>
                  </a:lnTo>
                  <a:lnTo>
                    <a:pt x="1007435" y="482783"/>
                  </a:lnTo>
                  <a:lnTo>
                    <a:pt x="1005527" y="470087"/>
                  </a:lnTo>
                  <a:lnTo>
                    <a:pt x="1004256" y="456755"/>
                  </a:lnTo>
                  <a:lnTo>
                    <a:pt x="1002984" y="443742"/>
                  </a:lnTo>
                  <a:lnTo>
                    <a:pt x="1002348" y="431045"/>
                  </a:lnTo>
                  <a:lnTo>
                    <a:pt x="1001712" y="418031"/>
                  </a:lnTo>
                  <a:lnTo>
                    <a:pt x="1001712" y="405652"/>
                  </a:lnTo>
                  <a:lnTo>
                    <a:pt x="1001712" y="395178"/>
                  </a:lnTo>
                  <a:lnTo>
                    <a:pt x="1002030" y="385020"/>
                  </a:lnTo>
                  <a:lnTo>
                    <a:pt x="1002666" y="374546"/>
                  </a:lnTo>
                  <a:lnTo>
                    <a:pt x="1003302" y="364071"/>
                  </a:lnTo>
                  <a:lnTo>
                    <a:pt x="1004574" y="353914"/>
                  </a:lnTo>
                  <a:lnTo>
                    <a:pt x="1005527" y="344074"/>
                  </a:lnTo>
                  <a:lnTo>
                    <a:pt x="1007117" y="333917"/>
                  </a:lnTo>
                  <a:lnTo>
                    <a:pt x="1008707" y="324077"/>
                  </a:lnTo>
                  <a:lnTo>
                    <a:pt x="1010296" y="314237"/>
                  </a:lnTo>
                  <a:lnTo>
                    <a:pt x="1012522" y="304080"/>
                  </a:lnTo>
                  <a:lnTo>
                    <a:pt x="1017609" y="285036"/>
                  </a:lnTo>
                  <a:lnTo>
                    <a:pt x="1023013" y="266308"/>
                  </a:lnTo>
                  <a:lnTo>
                    <a:pt x="1029372" y="247581"/>
                  </a:lnTo>
                  <a:lnTo>
                    <a:pt x="1036366" y="229806"/>
                  </a:lnTo>
                  <a:lnTo>
                    <a:pt x="1044315" y="212348"/>
                  </a:lnTo>
                  <a:lnTo>
                    <a:pt x="1052899" y="195525"/>
                  </a:lnTo>
                  <a:lnTo>
                    <a:pt x="1062119" y="178703"/>
                  </a:lnTo>
                  <a:lnTo>
                    <a:pt x="1071656" y="162832"/>
                  </a:lnTo>
                  <a:lnTo>
                    <a:pt x="1082466" y="147596"/>
                  </a:lnTo>
                  <a:lnTo>
                    <a:pt x="1093593" y="132678"/>
                  </a:lnTo>
                  <a:lnTo>
                    <a:pt x="1105357" y="118712"/>
                  </a:lnTo>
                  <a:lnTo>
                    <a:pt x="1117438" y="105380"/>
                  </a:lnTo>
                  <a:lnTo>
                    <a:pt x="1130473" y="92684"/>
                  </a:lnTo>
                  <a:lnTo>
                    <a:pt x="1143826" y="80305"/>
                  </a:lnTo>
                  <a:lnTo>
                    <a:pt x="1150820" y="74909"/>
                  </a:lnTo>
                  <a:lnTo>
                    <a:pt x="1157815" y="69196"/>
                  </a:lnTo>
                  <a:lnTo>
                    <a:pt x="1164809" y="63800"/>
                  </a:lnTo>
                  <a:lnTo>
                    <a:pt x="1172121" y="58721"/>
                  </a:lnTo>
                  <a:lnTo>
                    <a:pt x="1179434" y="53960"/>
                  </a:lnTo>
                  <a:lnTo>
                    <a:pt x="1187064" y="48881"/>
                  </a:lnTo>
                  <a:lnTo>
                    <a:pt x="1194376" y="44120"/>
                  </a:lnTo>
                  <a:lnTo>
                    <a:pt x="1202007" y="39676"/>
                  </a:lnTo>
                  <a:lnTo>
                    <a:pt x="1209955" y="35867"/>
                  </a:lnTo>
                  <a:lnTo>
                    <a:pt x="1217903" y="31741"/>
                  </a:lnTo>
                  <a:lnTo>
                    <a:pt x="1225851" y="27932"/>
                  </a:lnTo>
                  <a:lnTo>
                    <a:pt x="1233799" y="24758"/>
                  </a:lnTo>
                  <a:lnTo>
                    <a:pt x="1242066" y="21266"/>
                  </a:lnTo>
                  <a:lnTo>
                    <a:pt x="1250332" y="18092"/>
                  </a:lnTo>
                  <a:lnTo>
                    <a:pt x="1258916" y="15236"/>
                  </a:lnTo>
                  <a:lnTo>
                    <a:pt x="1267182" y="12379"/>
                  </a:lnTo>
                  <a:lnTo>
                    <a:pt x="1275766" y="10474"/>
                  </a:lnTo>
                  <a:lnTo>
                    <a:pt x="1284350" y="8252"/>
                  </a:lnTo>
                  <a:lnTo>
                    <a:pt x="1292934" y="6348"/>
                  </a:lnTo>
                  <a:lnTo>
                    <a:pt x="1301836" y="4444"/>
                  </a:lnTo>
                  <a:lnTo>
                    <a:pt x="1310738" y="3174"/>
                  </a:lnTo>
                  <a:lnTo>
                    <a:pt x="1319322" y="1904"/>
                  </a:lnTo>
                  <a:lnTo>
                    <a:pt x="1328224" y="952"/>
                  </a:lnTo>
                  <a:lnTo>
                    <a:pt x="1337444" y="317"/>
                  </a:lnTo>
                  <a:lnTo>
                    <a:pt x="1346346" y="0"/>
                  </a:lnTo>
                  <a:close/>
                </a:path>
              </a:pathLst>
            </a:custGeom>
            <a:solidFill>
              <a:sysClr val="window" lastClr="FFFFFF">
                <a:lumMod val="95000"/>
              </a:sysClr>
            </a:solidFill>
            <a:ln>
              <a:noFill/>
            </a:ln>
            <a:extLst/>
          </p:spPr>
          <p:txBody>
            <a:bodyPr anchor="ctr">
              <a:scene3d>
                <a:camera prst="orthographicFront"/>
                <a:lightRig rig="threePt" dir="t"/>
              </a:scene3d>
              <a:sp3d>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FFFFFF"/>
                </a:solidFill>
                <a:effectLst/>
                <a:uLnTx/>
                <a:uFillTx/>
                <a:ea typeface="宋体" panose="02010600030101010101" pitchFamily="2" charset="-122"/>
              </a:endParaRPr>
            </a:p>
          </p:txBody>
        </p:sp>
      </p:grpSp>
    </p:spTree>
    <p:extLst>
      <p:ext uri="{BB962C8B-B14F-4D97-AF65-F5344CB8AC3E}">
        <p14:creationId xmlns:p14="http://schemas.microsoft.com/office/powerpoint/2010/main" val="1619709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0" y="404813"/>
            <a:ext cx="11619345" cy="241230"/>
            <a:chOff x="0" y="404813"/>
            <a:chExt cx="11619345" cy="241230"/>
          </a:xfrm>
        </p:grpSpPr>
        <p:cxnSp>
          <p:nvCxnSpPr>
            <p:cNvPr id="5" name="直接连接符 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4013" y="404813"/>
              <a:ext cx="9825332"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11" name="AutoShape 3"/>
          <p:cNvSpPr>
            <a:spLocks noChangeAspect="1" noChangeArrowheads="1" noTextEdit="1"/>
          </p:cNvSpPr>
          <p:nvPr/>
        </p:nvSpPr>
        <p:spPr bwMode="auto">
          <a:xfrm>
            <a:off x="5111750" y="2282825"/>
            <a:ext cx="3792538"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nvGrpSpPr>
          <p:cNvPr id="9" name="组合 48"/>
          <p:cNvGrpSpPr/>
          <p:nvPr/>
        </p:nvGrpSpPr>
        <p:grpSpPr bwMode="auto">
          <a:xfrm>
            <a:off x="487483" y="6027776"/>
            <a:ext cx="11329216" cy="461665"/>
            <a:chOff x="358792" y="6049787"/>
            <a:chExt cx="11330107" cy="461501"/>
          </a:xfrm>
        </p:grpSpPr>
        <p:sp>
          <p:nvSpPr>
            <p:cNvPr id="57" name="Line 55"/>
            <p:cNvSpPr>
              <a:spLocks noChangeShapeType="1"/>
            </p:cNvSpPr>
            <p:nvPr/>
          </p:nvSpPr>
          <p:spPr bwMode="auto">
            <a:xfrm>
              <a:off x="706057" y="6375444"/>
              <a:ext cx="9655356" cy="11119"/>
            </a:xfrm>
            <a:prstGeom prst="line">
              <a:avLst/>
            </a:prstGeom>
            <a:noFill/>
            <a:ln w="12700">
              <a:solidFill>
                <a:srgbClr val="2EA5DF"/>
              </a:solidFill>
              <a:bevel/>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矩形 55"/>
            <p:cNvSpPr>
              <a:spLocks noChangeArrowheads="1"/>
            </p:cNvSpPr>
            <p:nvPr/>
          </p:nvSpPr>
          <p:spPr bwMode="auto">
            <a:xfrm>
              <a:off x="358792" y="6049787"/>
              <a:ext cx="11330107" cy="4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1600" b="1" dirty="0">
                  <a:latin typeface="微软雅黑" panose="020B0503020204020204" pitchFamily="34" charset="-122"/>
                  <a:ea typeface="微软雅黑" panose="020B0503020204020204" pitchFamily="34" charset="-122"/>
                </a:rPr>
                <a:t>打造集成职业教育、社会培训、政府培育等业务于一体的“云计算、物联网、大数据、智慧教育”终生教育产业生态链</a:t>
              </a:r>
              <a:r>
                <a:rPr lang="zh-CN" altLang="en-US" sz="1600" b="1" dirty="0" smtClean="0">
                  <a:latin typeface="微软雅黑" panose="020B0503020204020204" pitchFamily="34" charset="-122"/>
                  <a:ea typeface="微软雅黑" panose="020B0503020204020204" pitchFamily="34" charset="-122"/>
                </a:rPr>
                <a:t>平台。</a:t>
              </a:r>
              <a:endParaRPr lang="zh-CN" altLang="en-US" sz="1600" b="1" dirty="0">
                <a:latin typeface="微软雅黑" panose="020B0503020204020204" pitchFamily="34" charset="-122"/>
                <a:ea typeface="微软雅黑" panose="020B0503020204020204" pitchFamily="34" charset="-122"/>
              </a:endParaRPr>
            </a:p>
          </p:txBody>
        </p:sp>
      </p:grpSp>
      <p:sp>
        <p:nvSpPr>
          <p:cNvPr id="61" name="矩形 60"/>
          <p:cNvSpPr/>
          <p:nvPr/>
        </p:nvSpPr>
        <p:spPr>
          <a:xfrm>
            <a:off x="264729" y="1336640"/>
            <a:ext cx="4142172" cy="363423"/>
          </a:xfrm>
          <a:prstGeom prst="rect">
            <a:avLst/>
          </a:prstGeom>
        </p:spPr>
        <p:txBody>
          <a:bodyPr wrap="square" lIns="85588" tIns="42794" rIns="85588" bIns="42794">
            <a:spAutoFit/>
          </a:bodyPr>
          <a:lstStyle/>
          <a:p>
            <a:pPr marL="0" lvl="1" defTabSz="746724">
              <a:lnSpc>
                <a:spcPct val="90000"/>
              </a:lnSpc>
              <a:spcBef>
                <a:spcPct val="0"/>
              </a:spcBef>
              <a:spcAft>
                <a:spcPts val="600"/>
              </a:spcAft>
            </a:pPr>
            <a:r>
              <a:rPr lang="en-US" altLang="zh-CN" sz="2000" b="1" dirty="0" smtClean="0">
                <a:solidFill>
                  <a:srgbClr val="C00000"/>
                </a:solidFill>
                <a:latin typeface="微软雅黑" panose="020B0503020204020204" pitchFamily="34" charset="-122"/>
                <a:ea typeface="微软雅黑" panose="020B0503020204020204" pitchFamily="34" charset="-122"/>
              </a:rPr>
              <a:t>1.</a:t>
            </a:r>
            <a:r>
              <a:rPr lang="zh-CN" altLang="zh-CN" sz="2000" b="1" dirty="0" smtClean="0">
                <a:solidFill>
                  <a:srgbClr val="C00000"/>
                </a:solidFill>
                <a:latin typeface="微软雅黑" panose="020B0503020204020204" pitchFamily="34" charset="-122"/>
                <a:ea typeface="微软雅黑" panose="020B0503020204020204" pitchFamily="34" charset="-122"/>
              </a:rPr>
              <a:t>构建</a:t>
            </a:r>
            <a:r>
              <a:rPr lang="zh-CN" altLang="en-US" sz="2000" b="1" dirty="0" smtClean="0">
                <a:solidFill>
                  <a:srgbClr val="C00000"/>
                </a:solidFill>
                <a:latin typeface="微软雅黑" panose="020B0503020204020204" pitchFamily="34" charset="-122"/>
                <a:ea typeface="微软雅黑" panose="020B0503020204020204" pitchFamily="34" charset="-122"/>
              </a:rPr>
              <a:t>一体化的社会服务</a:t>
            </a:r>
            <a:r>
              <a:rPr lang="zh-CN" altLang="zh-CN" sz="2000" b="1" dirty="0" smtClean="0">
                <a:solidFill>
                  <a:srgbClr val="C00000"/>
                </a:solidFill>
                <a:latin typeface="微软雅黑" panose="020B0503020204020204" pitchFamily="34" charset="-122"/>
                <a:ea typeface="微软雅黑" panose="020B0503020204020204" pitchFamily="34" charset="-122"/>
              </a:rPr>
              <a:t>运营模式</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6" name="MH_Other_5"/>
          <p:cNvSpPr>
            <a:spLocks noChangeArrowheads="1"/>
          </p:cNvSpPr>
          <p:nvPr>
            <p:custDataLst>
              <p:tags r:id="rId1"/>
            </p:custDataLst>
          </p:nvPr>
        </p:nvSpPr>
        <p:spPr bwMode="auto">
          <a:xfrm>
            <a:off x="232286" y="652730"/>
            <a:ext cx="4174614" cy="5350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5588" tIns="42794" rIns="85588" bIns="42794" anchor="ctr"/>
          <a:lstStyle/>
          <a:p>
            <a:pPr marL="0" lvl="1" defTabSz="746125">
              <a:spcBef>
                <a:spcPct val="0"/>
              </a:spcBef>
              <a:spcAft>
                <a:spcPts val="600"/>
              </a:spcAft>
            </a:pPr>
            <a:r>
              <a:rPr lang="zh-CN" altLang="en-US" sz="2400" b="1" dirty="0" smtClean="0">
                <a:solidFill>
                  <a:schemeClr val="bg1"/>
                </a:solidFill>
                <a:latin typeface="微软雅黑" pitchFamily="34" charset="-122"/>
                <a:ea typeface="微软雅黑" pitchFamily="34" charset="-122"/>
              </a:rPr>
              <a:t>（五）互联网</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助力社会服务</a:t>
            </a:r>
            <a:endParaRPr lang="zh-CN" altLang="en-US" sz="2400" b="1" dirty="0">
              <a:solidFill>
                <a:schemeClr val="bg1"/>
              </a:solidFill>
              <a:latin typeface="微软雅黑" pitchFamily="34" charset="-122"/>
              <a:ea typeface="微软雅黑" pitchFamily="34" charset="-122"/>
            </a:endParaRPr>
          </a:p>
        </p:txBody>
      </p:sp>
      <p:grpSp>
        <p:nvGrpSpPr>
          <p:cNvPr id="59" name="组合 58"/>
          <p:cNvGrpSpPr/>
          <p:nvPr/>
        </p:nvGrpSpPr>
        <p:grpSpPr>
          <a:xfrm>
            <a:off x="435902" y="2041472"/>
            <a:ext cx="10691660" cy="3907228"/>
            <a:chOff x="435902" y="2243499"/>
            <a:chExt cx="10691660" cy="3907228"/>
          </a:xfrm>
        </p:grpSpPr>
        <p:grpSp>
          <p:nvGrpSpPr>
            <p:cNvPr id="62" name="组合 61"/>
            <p:cNvGrpSpPr/>
            <p:nvPr/>
          </p:nvGrpSpPr>
          <p:grpSpPr>
            <a:xfrm>
              <a:off x="435902" y="3213523"/>
              <a:ext cx="2588862" cy="2403013"/>
              <a:chOff x="435902" y="3213523"/>
              <a:chExt cx="2588862" cy="2403013"/>
            </a:xfrm>
          </p:grpSpPr>
          <p:sp>
            <p:nvSpPr>
              <p:cNvPr id="93" name="流程图: 联系 21"/>
              <p:cNvSpPr/>
              <p:nvPr/>
            </p:nvSpPr>
            <p:spPr bwMode="auto">
              <a:xfrm>
                <a:off x="1031538" y="3213523"/>
                <a:ext cx="1397591" cy="1293931"/>
              </a:xfrm>
              <a:prstGeom prst="flowChartConnector">
                <a:avLst/>
              </a:prstGeom>
              <a:solidFill>
                <a:schemeClr val="accent2"/>
              </a:solidFill>
              <a:ln w="3175" cap="flat" cmpd="sng" algn="ctr">
                <a:solidFill>
                  <a:schemeClr val="accent2"/>
                </a:solidFill>
                <a:prstDash val="solid"/>
                <a:miter lim="800000"/>
              </a:ln>
              <a:effectLst/>
            </p:spPr>
            <p:txBody>
              <a:bodyPr anchor="ctr"/>
              <a:lstStyle/>
              <a:p>
                <a:pPr algn="ctr" fontAlgn="auto">
                  <a:spcBef>
                    <a:spcPts val="0"/>
                  </a:spcBef>
                  <a:spcAft>
                    <a:spcPts val="0"/>
                  </a:spcAft>
                  <a:defRPr/>
                </a:pPr>
                <a:r>
                  <a:rPr lang="zh-CN" altLang="en-US" sz="1600" b="1" kern="0" dirty="0" smtClean="0">
                    <a:solidFill>
                      <a:schemeClr val="bg1"/>
                    </a:solidFill>
                    <a:latin typeface="微软雅黑" panose="020B0503020204020204" pitchFamily="34" charset="-122"/>
                    <a:ea typeface="微软雅黑" panose="020B0503020204020204" pitchFamily="34" charset="-122"/>
                  </a:rPr>
                  <a:t>专业实训板块</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94" name="流程图: 联系 26"/>
              <p:cNvSpPr/>
              <p:nvPr/>
            </p:nvSpPr>
            <p:spPr bwMode="auto">
              <a:xfrm>
                <a:off x="435902" y="4799138"/>
                <a:ext cx="862954" cy="817398"/>
              </a:xfrm>
              <a:prstGeom prst="flowChartConnector">
                <a:avLst/>
              </a:prstGeom>
              <a:solidFill>
                <a:schemeClr val="accent2"/>
              </a:solidFill>
              <a:ln w="3175" cap="flat" cmpd="sng" algn="ctr">
                <a:solidFill>
                  <a:schemeClr val="accent2"/>
                </a:solidFill>
                <a:prstDash val="solid"/>
                <a:miter lim="800000"/>
              </a:ln>
              <a:effectLst/>
            </p:spPr>
            <p:txBody>
              <a:bodyPr anchor="ctr"/>
              <a:lstStyle/>
              <a:p>
                <a:pPr algn="ctr" fontAlgn="auto">
                  <a:spcBef>
                    <a:spcPts val="0"/>
                  </a:spcBef>
                  <a:spcAft>
                    <a:spcPts val="0"/>
                  </a:spcAft>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项目开发</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95" name="流程图: 联系 27"/>
              <p:cNvSpPr/>
              <p:nvPr/>
            </p:nvSpPr>
            <p:spPr bwMode="auto">
              <a:xfrm>
                <a:off x="2160016" y="4799138"/>
                <a:ext cx="864748" cy="817398"/>
              </a:xfrm>
              <a:prstGeom prst="flowChartConnector">
                <a:avLst/>
              </a:prstGeom>
              <a:solidFill>
                <a:schemeClr val="accent2"/>
              </a:solidFill>
              <a:ln w="3175" cap="flat" cmpd="sng" algn="ctr">
                <a:solidFill>
                  <a:schemeClr val="accent2"/>
                </a:solidFill>
                <a:prstDash val="solid"/>
                <a:miter lim="800000"/>
              </a:ln>
              <a:effectLst/>
            </p:spPr>
            <p:txBody>
              <a:bodyPr anchor="ctr"/>
              <a:lstStyle/>
              <a:p>
                <a:pPr algn="ctr" fontAlgn="auto">
                  <a:spcBef>
                    <a:spcPts val="0"/>
                  </a:spcBef>
                  <a:spcAft>
                    <a:spcPts val="0"/>
                  </a:spcAft>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师资培训</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96" name="流程图: 联系 28"/>
              <p:cNvSpPr/>
              <p:nvPr/>
            </p:nvSpPr>
            <p:spPr bwMode="auto">
              <a:xfrm>
                <a:off x="1298856" y="4799138"/>
                <a:ext cx="861161" cy="817398"/>
              </a:xfrm>
              <a:prstGeom prst="flowChartConnector">
                <a:avLst/>
              </a:prstGeom>
              <a:solidFill>
                <a:schemeClr val="accent2"/>
              </a:solidFill>
              <a:ln w="3175" cap="flat" cmpd="sng" algn="ctr">
                <a:solidFill>
                  <a:schemeClr val="accent2"/>
                </a:solidFill>
                <a:prstDash val="solid"/>
                <a:miter lim="800000"/>
              </a:ln>
              <a:effectLst/>
            </p:spPr>
            <p:txBody>
              <a:bodyPr anchor="ctr"/>
              <a:lstStyle/>
              <a:p>
                <a:pPr algn="ctr" fontAlgn="auto">
                  <a:spcBef>
                    <a:spcPts val="0"/>
                  </a:spcBef>
                  <a:spcAft>
                    <a:spcPts val="0"/>
                  </a:spcAft>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教材编写</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cxnSp>
            <p:nvCxnSpPr>
              <p:cNvPr id="97" name="直接连接符 154"/>
              <p:cNvCxnSpPr>
                <a:cxnSpLocks noChangeShapeType="1"/>
                <a:stCxn id="93" idx="4"/>
                <a:endCxn id="94" idx="0"/>
              </p:cNvCxnSpPr>
              <p:nvPr/>
            </p:nvCxnSpPr>
            <p:spPr bwMode="auto">
              <a:xfrm flipH="1">
                <a:off x="867188" y="4505569"/>
                <a:ext cx="862571" cy="295363"/>
              </a:xfrm>
              <a:prstGeom prst="line">
                <a:avLst/>
              </a:prstGeom>
              <a:noFill/>
              <a:ln w="38100" algn="ctr">
                <a:solidFill>
                  <a:schemeClr val="accent2"/>
                </a:solidFill>
                <a:miter lim="800000"/>
              </a:ln>
              <a:extLst>
                <a:ext uri="{909E8E84-426E-40DD-AFC4-6F175D3DCCD1}">
                  <a14:hiddenFill xmlns:a14="http://schemas.microsoft.com/office/drawing/2010/main">
                    <a:noFill/>
                  </a14:hiddenFill>
                </a:ext>
              </a:extLst>
            </p:spPr>
          </p:cxnSp>
          <p:cxnSp>
            <p:nvCxnSpPr>
              <p:cNvPr id="98" name="直接连接符 155"/>
              <p:cNvCxnSpPr>
                <a:cxnSpLocks noChangeShapeType="1"/>
                <a:stCxn id="93" idx="4"/>
                <a:endCxn id="95" idx="0"/>
              </p:cNvCxnSpPr>
              <p:nvPr/>
            </p:nvCxnSpPr>
            <p:spPr bwMode="auto">
              <a:xfrm>
                <a:off x="1729759" y="4505567"/>
                <a:ext cx="862571" cy="295362"/>
              </a:xfrm>
              <a:prstGeom prst="line">
                <a:avLst/>
              </a:prstGeom>
              <a:noFill/>
              <a:ln w="38100" algn="ctr">
                <a:solidFill>
                  <a:schemeClr val="accent2"/>
                </a:solidFill>
                <a:miter lim="800000"/>
              </a:ln>
              <a:extLst>
                <a:ext uri="{909E8E84-426E-40DD-AFC4-6F175D3DCCD1}">
                  <a14:hiddenFill xmlns:a14="http://schemas.microsoft.com/office/drawing/2010/main">
                    <a:noFill/>
                  </a14:hiddenFill>
                </a:ext>
              </a:extLst>
            </p:spPr>
          </p:cxnSp>
        </p:grpSp>
        <p:grpSp>
          <p:nvGrpSpPr>
            <p:cNvPr id="63" name="组合 62"/>
            <p:cNvGrpSpPr/>
            <p:nvPr/>
          </p:nvGrpSpPr>
          <p:grpSpPr>
            <a:xfrm>
              <a:off x="1729759" y="2243499"/>
              <a:ext cx="6604416" cy="3298422"/>
              <a:chOff x="1729759" y="2243499"/>
              <a:chExt cx="6604416" cy="3298422"/>
            </a:xfrm>
          </p:grpSpPr>
          <p:sp>
            <p:nvSpPr>
              <p:cNvPr id="79" name="云形标注 20"/>
              <p:cNvSpPr/>
              <p:nvPr/>
            </p:nvSpPr>
            <p:spPr bwMode="auto">
              <a:xfrm>
                <a:off x="3250819" y="2243499"/>
                <a:ext cx="2881299" cy="920845"/>
              </a:xfrm>
              <a:prstGeom prst="cloudCallout">
                <a:avLst>
                  <a:gd name="adj1" fmla="val 1691"/>
                  <a:gd name="adj2" fmla="val 54933"/>
                </a:avLst>
              </a:prstGeom>
              <a:solidFill>
                <a:srgbClr val="0070C0"/>
              </a:solidFill>
              <a:ln w="3175" cap="flat" cmpd="sng" algn="ctr">
                <a:solidFill>
                  <a:schemeClr val="accent1"/>
                </a:solidFill>
                <a:prstDash val="solid"/>
                <a:miter lim="800000"/>
              </a:ln>
              <a:effectLst/>
            </p:spPr>
            <p:txBody>
              <a:bodyPr anchor="ctr"/>
              <a:lstStyle/>
              <a:p>
                <a:pPr algn="ctr" fontAlgn="auto">
                  <a:spcBef>
                    <a:spcPts val="0"/>
                  </a:spcBef>
                  <a:spcAft>
                    <a:spcPts val="0"/>
                  </a:spcAft>
                  <a:defRPr/>
                </a:pPr>
                <a:r>
                  <a:rPr lang="zh-CN" altLang="en-US" sz="1600" b="1" kern="0" dirty="0" smtClean="0">
                    <a:solidFill>
                      <a:prstClr val="white"/>
                    </a:solidFill>
                    <a:latin typeface="微软雅黑" panose="020B0503020204020204" pitchFamily="34" charset="-122"/>
                    <a:ea typeface="微软雅黑" panose="020B0503020204020204" pitchFamily="34" charset="-122"/>
                  </a:rPr>
                  <a:t>社会服务运营模式</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cxnSp>
            <p:nvCxnSpPr>
              <p:cNvPr id="80" name="直接箭头连接符 146"/>
              <p:cNvCxnSpPr>
                <a:cxnSpLocks noChangeShapeType="1"/>
              </p:cNvCxnSpPr>
              <p:nvPr/>
            </p:nvCxnSpPr>
            <p:spPr bwMode="auto">
              <a:xfrm flipH="1">
                <a:off x="2089043" y="2795439"/>
                <a:ext cx="1160623" cy="499682"/>
              </a:xfrm>
              <a:prstGeom prst="straightConnector1">
                <a:avLst/>
              </a:prstGeom>
              <a:noFill/>
              <a:ln w="76200" algn="ctr">
                <a:solidFill>
                  <a:srgbClr val="0070C0"/>
                </a:solidFill>
                <a:miter lim="800000"/>
                <a:tailEnd type="triangle" w="med" len="med"/>
              </a:ln>
              <a:extLst>
                <a:ext uri="{909E8E84-426E-40DD-AFC4-6F175D3DCCD1}">
                  <a14:hiddenFill xmlns:a14="http://schemas.microsoft.com/office/drawing/2010/main">
                    <a:noFill/>
                  </a14:hiddenFill>
                </a:ext>
              </a:extLst>
            </p:spPr>
          </p:cxnSp>
          <p:cxnSp>
            <p:nvCxnSpPr>
              <p:cNvPr id="81" name="直接连接符 153"/>
              <p:cNvCxnSpPr>
                <a:cxnSpLocks noChangeShapeType="1"/>
                <a:stCxn id="93" idx="4"/>
                <a:endCxn id="96" idx="0"/>
              </p:cNvCxnSpPr>
              <p:nvPr/>
            </p:nvCxnSpPr>
            <p:spPr bwMode="auto">
              <a:xfrm>
                <a:off x="1729759" y="4505569"/>
                <a:ext cx="0" cy="295364"/>
              </a:xfrm>
              <a:prstGeom prst="line">
                <a:avLst/>
              </a:prstGeom>
              <a:noFill/>
              <a:ln w="38100" algn="ctr">
                <a:solidFill>
                  <a:schemeClr val="accent2"/>
                </a:solidFill>
                <a:miter lim="800000"/>
              </a:ln>
              <a:extLst>
                <a:ext uri="{909E8E84-426E-40DD-AFC4-6F175D3DCCD1}">
                  <a14:hiddenFill xmlns:a14="http://schemas.microsoft.com/office/drawing/2010/main">
                    <a:noFill/>
                  </a14:hiddenFill>
                </a:ext>
              </a:extLst>
            </p:spPr>
          </p:cxnSp>
          <p:cxnSp>
            <p:nvCxnSpPr>
              <p:cNvPr id="82" name="直接箭头连接符 157"/>
              <p:cNvCxnSpPr>
                <a:cxnSpLocks noChangeShapeType="1"/>
              </p:cNvCxnSpPr>
              <p:nvPr/>
            </p:nvCxnSpPr>
            <p:spPr bwMode="auto">
              <a:xfrm>
                <a:off x="4339262" y="3064047"/>
                <a:ext cx="0" cy="687814"/>
              </a:xfrm>
              <a:prstGeom prst="straightConnector1">
                <a:avLst/>
              </a:prstGeom>
              <a:noFill/>
              <a:ln w="76200" algn="ctr">
                <a:solidFill>
                  <a:srgbClr val="0070C0"/>
                </a:solidFill>
                <a:miter lim="800000"/>
                <a:tailEnd type="triangle" w="med" len="med"/>
              </a:ln>
              <a:extLst>
                <a:ext uri="{909E8E84-426E-40DD-AFC4-6F175D3DCCD1}">
                  <a14:hiddenFill xmlns:a14="http://schemas.microsoft.com/office/drawing/2010/main">
                    <a:noFill/>
                  </a14:hiddenFill>
                </a:ext>
              </a:extLst>
            </p:spPr>
          </p:cxnSp>
          <p:cxnSp>
            <p:nvCxnSpPr>
              <p:cNvPr id="83" name="直接箭头连接符 164"/>
              <p:cNvCxnSpPr>
                <a:cxnSpLocks noChangeShapeType="1"/>
                <a:endCxn id="87" idx="1"/>
              </p:cNvCxnSpPr>
              <p:nvPr/>
            </p:nvCxnSpPr>
            <p:spPr bwMode="auto">
              <a:xfrm>
                <a:off x="5758563" y="2801641"/>
                <a:ext cx="787057" cy="524812"/>
              </a:xfrm>
              <a:prstGeom prst="straightConnector1">
                <a:avLst/>
              </a:prstGeom>
              <a:noFill/>
              <a:ln w="76200" algn="ctr">
                <a:solidFill>
                  <a:srgbClr val="0070C0"/>
                </a:solidFill>
                <a:miter lim="800000"/>
                <a:tailEnd type="triangle" w="med" len="med"/>
              </a:ln>
              <a:extLst>
                <a:ext uri="{909E8E84-426E-40DD-AFC4-6F175D3DCCD1}">
                  <a14:hiddenFill xmlns:a14="http://schemas.microsoft.com/office/drawing/2010/main">
                    <a:noFill/>
                  </a14:hiddenFill>
                </a:ext>
              </a:extLst>
            </p:spPr>
          </p:cxnSp>
          <p:cxnSp>
            <p:nvCxnSpPr>
              <p:cNvPr id="84" name="直接连接符 170"/>
              <p:cNvCxnSpPr>
                <a:cxnSpLocks noChangeShapeType="1"/>
                <a:stCxn id="87" idx="4"/>
                <a:endCxn id="90" idx="0"/>
              </p:cNvCxnSpPr>
              <p:nvPr/>
            </p:nvCxnSpPr>
            <p:spPr bwMode="auto">
              <a:xfrm>
                <a:off x="7039743" y="4429444"/>
                <a:ext cx="897" cy="295078"/>
              </a:xfrm>
              <a:prstGeom prst="line">
                <a:avLst/>
              </a:prstGeom>
              <a:noFill/>
              <a:ln w="38100" algn="ctr">
                <a:solidFill>
                  <a:srgbClr val="0070C0"/>
                </a:solidFill>
                <a:miter lim="800000"/>
              </a:ln>
              <a:extLst>
                <a:ext uri="{909E8E84-426E-40DD-AFC4-6F175D3DCCD1}">
                  <a14:hiddenFill xmlns:a14="http://schemas.microsoft.com/office/drawing/2010/main">
                    <a:noFill/>
                  </a14:hiddenFill>
                </a:ext>
              </a:extLst>
            </p:spPr>
          </p:cxnSp>
          <p:grpSp>
            <p:nvGrpSpPr>
              <p:cNvPr id="85" name="组合 84"/>
              <p:cNvGrpSpPr/>
              <p:nvPr/>
            </p:nvGrpSpPr>
            <p:grpSpPr>
              <a:xfrm>
                <a:off x="5745539" y="3137210"/>
                <a:ext cx="2588636" cy="2404711"/>
                <a:chOff x="7170361" y="3137210"/>
                <a:chExt cx="2588636" cy="2404711"/>
              </a:xfrm>
            </p:grpSpPr>
            <p:sp>
              <p:nvSpPr>
                <p:cNvPr id="87" name="流程图: 联系 38"/>
                <p:cNvSpPr/>
                <p:nvPr/>
              </p:nvSpPr>
              <p:spPr bwMode="auto">
                <a:xfrm>
                  <a:off x="7765769" y="3137210"/>
                  <a:ext cx="1397592" cy="1292234"/>
                </a:xfrm>
                <a:prstGeom prst="flowChartConnector">
                  <a:avLst/>
                </a:prstGeom>
                <a:solidFill>
                  <a:schemeClr val="bg1">
                    <a:lumMod val="95000"/>
                  </a:schemeClr>
                </a:solidFill>
                <a:ln w="3175" cap="flat" cmpd="sng" algn="ctr">
                  <a:solidFill>
                    <a:srgbClr val="0070C0"/>
                  </a:solidFill>
                  <a:prstDash val="solid"/>
                  <a:miter lim="800000"/>
                </a:ln>
                <a:effectLst/>
              </p:spPr>
              <p:txBody>
                <a:bodyPr anchor="ctr"/>
                <a:lstStyle/>
                <a:p>
                  <a:pPr algn="ctr" fontAlgn="auto">
                    <a:spcBef>
                      <a:spcPts val="0"/>
                    </a:spcBef>
                    <a:spcAft>
                      <a:spcPts val="0"/>
                    </a:spcAft>
                    <a:defRPr/>
                  </a:pPr>
                  <a:r>
                    <a:rPr lang="zh-CN" altLang="en-US" sz="1600" b="1" kern="0" dirty="0" smtClean="0">
                      <a:solidFill>
                        <a:prstClr val="black"/>
                      </a:solidFill>
                      <a:latin typeface="微软雅黑" panose="020B0503020204020204" pitchFamily="34" charset="-122"/>
                      <a:ea typeface="微软雅黑" panose="020B0503020204020204" pitchFamily="34" charset="-122"/>
                    </a:rPr>
                    <a:t>社会培训服务</a:t>
                  </a:r>
                  <a:endParaRPr lang="zh-CN" altLang="en-US" sz="1600" b="1" kern="0" dirty="0">
                    <a:solidFill>
                      <a:prstClr val="black"/>
                    </a:solidFill>
                    <a:latin typeface="微软雅黑" panose="020B0503020204020204" pitchFamily="34" charset="-122"/>
                    <a:ea typeface="微软雅黑" panose="020B0503020204020204" pitchFamily="34" charset="-122"/>
                  </a:endParaRPr>
                </a:p>
              </p:txBody>
            </p:sp>
            <p:sp>
              <p:nvSpPr>
                <p:cNvPr id="88" name="流程图: 联系 43"/>
                <p:cNvSpPr/>
                <p:nvPr/>
              </p:nvSpPr>
              <p:spPr bwMode="auto">
                <a:xfrm>
                  <a:off x="7170361" y="4725607"/>
                  <a:ext cx="864748" cy="816314"/>
                </a:xfrm>
                <a:prstGeom prst="flowChartConnector">
                  <a:avLst/>
                </a:prstGeom>
                <a:solidFill>
                  <a:srgbClr val="0070C0"/>
                </a:solidFill>
                <a:ln w="3175" cap="flat" cmpd="sng" algn="ctr">
                  <a:solidFill>
                    <a:schemeClr val="accent1"/>
                  </a:solidFill>
                  <a:prstDash val="solid"/>
                  <a:miter lim="800000"/>
                </a:ln>
                <a:effectLst/>
              </p:spPr>
              <p:txBody>
                <a:bodyPr anchor="ctr"/>
                <a:lstStyle/>
                <a:p>
                  <a:pPr algn="ctr" fontAlgn="auto">
                    <a:spcBef>
                      <a:spcPts val="0"/>
                    </a:spcBef>
                    <a:spcAft>
                      <a:spcPts val="0"/>
                    </a:spcAft>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产业工人培训</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89" name="流程图: 联系 44"/>
                <p:cNvSpPr/>
                <p:nvPr/>
              </p:nvSpPr>
              <p:spPr bwMode="auto">
                <a:xfrm>
                  <a:off x="8896042" y="4724522"/>
                  <a:ext cx="862955" cy="817398"/>
                </a:xfrm>
                <a:prstGeom prst="flowChartConnector">
                  <a:avLst/>
                </a:prstGeom>
                <a:solidFill>
                  <a:srgbClr val="0070C0"/>
                </a:solidFill>
                <a:ln w="3175" cap="flat" cmpd="sng" algn="ctr">
                  <a:solidFill>
                    <a:schemeClr val="accent1"/>
                  </a:solidFill>
                  <a:prstDash val="solid"/>
                  <a:miter lim="800000"/>
                </a:ln>
                <a:effectLst/>
              </p:spPr>
              <p:txBody>
                <a:bodyPr anchor="ctr"/>
                <a:lstStyle/>
                <a:p>
                  <a:pPr algn="ctr" fontAlgn="auto">
                    <a:spcBef>
                      <a:spcPts val="0"/>
                    </a:spcBef>
                    <a:spcAft>
                      <a:spcPts val="0"/>
                    </a:spcAft>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社区服务培训</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90" name="流程图: 联系 45"/>
                <p:cNvSpPr/>
                <p:nvPr/>
              </p:nvSpPr>
              <p:spPr bwMode="auto">
                <a:xfrm>
                  <a:off x="8034881" y="4724522"/>
                  <a:ext cx="861161" cy="817398"/>
                </a:xfrm>
                <a:prstGeom prst="flowChartConnector">
                  <a:avLst/>
                </a:prstGeom>
                <a:solidFill>
                  <a:srgbClr val="0070C0"/>
                </a:solidFill>
                <a:ln w="3175" cap="flat" cmpd="sng" algn="ctr">
                  <a:solidFill>
                    <a:schemeClr val="accent1"/>
                  </a:solidFill>
                  <a:prstDash val="solid"/>
                  <a:miter lim="800000"/>
                </a:ln>
                <a:effectLst/>
              </p:spPr>
              <p:txBody>
                <a:bodyPr anchor="ctr"/>
                <a:lstStyle/>
                <a:p>
                  <a:pPr algn="ctr" fontAlgn="auto">
                    <a:spcBef>
                      <a:spcPts val="0"/>
                    </a:spcBef>
                    <a:spcAft>
                      <a:spcPts val="0"/>
                    </a:spcAft>
                    <a:defRPr/>
                  </a:pPr>
                  <a:r>
                    <a:rPr lang="zh-CN" altLang="en-US" sz="1400" b="1" kern="0" dirty="0">
                      <a:solidFill>
                        <a:prstClr val="white"/>
                      </a:solidFill>
                      <a:latin typeface="微软雅黑" panose="020B0503020204020204" pitchFamily="34" charset="-122"/>
                      <a:ea typeface="微软雅黑" panose="020B0503020204020204" pitchFamily="34" charset="-122"/>
                    </a:rPr>
                    <a:t>新职农民</a:t>
                  </a:r>
                  <a:r>
                    <a:rPr lang="zh-CN" altLang="en-US" sz="1400" b="1" kern="0" dirty="0" smtClean="0">
                      <a:solidFill>
                        <a:prstClr val="white"/>
                      </a:solidFill>
                      <a:latin typeface="微软雅黑" panose="020B0503020204020204" pitchFamily="34" charset="-122"/>
                      <a:ea typeface="微软雅黑" panose="020B0503020204020204" pitchFamily="34" charset="-122"/>
                    </a:rPr>
                    <a:t>培训</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cxnSp>
              <p:nvCxnSpPr>
                <p:cNvPr id="91" name="直接连接符 171"/>
                <p:cNvCxnSpPr>
                  <a:cxnSpLocks noChangeShapeType="1"/>
                  <a:stCxn id="87" idx="4"/>
                  <a:endCxn id="88" idx="0"/>
                </p:cNvCxnSpPr>
                <p:nvPr/>
              </p:nvCxnSpPr>
              <p:spPr bwMode="auto">
                <a:xfrm flipH="1">
                  <a:off x="7602735" y="4429444"/>
                  <a:ext cx="861830" cy="296163"/>
                </a:xfrm>
                <a:prstGeom prst="line">
                  <a:avLst/>
                </a:prstGeom>
                <a:noFill/>
                <a:ln w="38100" algn="ctr">
                  <a:solidFill>
                    <a:srgbClr val="0070C0"/>
                  </a:solidFill>
                  <a:miter lim="800000"/>
                </a:ln>
                <a:extLst>
                  <a:ext uri="{909E8E84-426E-40DD-AFC4-6F175D3DCCD1}">
                    <a14:hiddenFill xmlns:a14="http://schemas.microsoft.com/office/drawing/2010/main">
                      <a:noFill/>
                    </a14:hiddenFill>
                  </a:ext>
                </a:extLst>
              </p:spPr>
            </p:cxnSp>
            <p:cxnSp>
              <p:nvCxnSpPr>
                <p:cNvPr id="92" name="直接连接符 172"/>
                <p:cNvCxnSpPr>
                  <a:cxnSpLocks noChangeShapeType="1"/>
                  <a:stCxn id="87" idx="4"/>
                  <a:endCxn id="89" idx="0"/>
                </p:cNvCxnSpPr>
                <p:nvPr/>
              </p:nvCxnSpPr>
              <p:spPr bwMode="auto">
                <a:xfrm>
                  <a:off x="8465141" y="4430240"/>
                  <a:ext cx="862571" cy="295362"/>
                </a:xfrm>
                <a:prstGeom prst="line">
                  <a:avLst/>
                </a:prstGeom>
                <a:noFill/>
                <a:ln w="38100" algn="ctr">
                  <a:solidFill>
                    <a:srgbClr val="0070C0"/>
                  </a:solidFill>
                  <a:miter lim="800000"/>
                </a:ln>
                <a:extLst>
                  <a:ext uri="{909E8E84-426E-40DD-AFC4-6F175D3DCCD1}">
                    <a14:hiddenFill xmlns:a14="http://schemas.microsoft.com/office/drawing/2010/main">
                      <a:noFill/>
                    </a14:hiddenFill>
                  </a:ext>
                </a:extLst>
              </p:spPr>
            </p:cxnSp>
          </p:grpSp>
          <p:cxnSp>
            <p:nvCxnSpPr>
              <p:cNvPr id="86" name="直接连接符 177"/>
              <p:cNvCxnSpPr>
                <a:cxnSpLocks noChangeShapeType="1"/>
                <a:stCxn id="73" idx="4"/>
                <a:endCxn id="74" idx="0"/>
              </p:cNvCxnSpPr>
              <p:nvPr/>
            </p:nvCxnSpPr>
            <p:spPr bwMode="auto">
              <a:xfrm flipH="1">
                <a:off x="4352110" y="5055211"/>
                <a:ext cx="1" cy="281510"/>
              </a:xfrm>
              <a:prstGeom prst="line">
                <a:avLst/>
              </a:prstGeom>
              <a:noFill/>
              <a:ln w="38100" algn="ctr">
                <a:solidFill>
                  <a:srgbClr val="0070C0"/>
                </a:solidFill>
                <a:miter lim="800000"/>
              </a:ln>
              <a:extLst>
                <a:ext uri="{909E8E84-426E-40DD-AFC4-6F175D3DCCD1}">
                  <a14:hiddenFill xmlns:a14="http://schemas.microsoft.com/office/drawing/2010/main">
                    <a:noFill/>
                  </a14:hiddenFill>
                </a:ext>
              </a:extLst>
            </p:spPr>
          </p:cxnSp>
        </p:grpSp>
        <p:grpSp>
          <p:nvGrpSpPr>
            <p:cNvPr id="64" name="组合 63"/>
            <p:cNvGrpSpPr/>
            <p:nvPr/>
          </p:nvGrpSpPr>
          <p:grpSpPr>
            <a:xfrm>
              <a:off x="3037944" y="3762977"/>
              <a:ext cx="2606805" cy="2387750"/>
              <a:chOff x="3378200" y="3762977"/>
              <a:chExt cx="2606805" cy="2387750"/>
            </a:xfrm>
          </p:grpSpPr>
          <p:sp>
            <p:nvSpPr>
              <p:cNvPr id="73" name="流程图: 联系 32"/>
              <p:cNvSpPr/>
              <p:nvPr/>
            </p:nvSpPr>
            <p:spPr bwMode="auto">
              <a:xfrm>
                <a:off x="3995365" y="3762977"/>
                <a:ext cx="1394003" cy="1292234"/>
              </a:xfrm>
              <a:prstGeom prst="flowChartConnector">
                <a:avLst/>
              </a:prstGeom>
              <a:solidFill>
                <a:schemeClr val="bg1">
                  <a:lumMod val="95000"/>
                </a:schemeClr>
              </a:solidFill>
              <a:ln w="3175" cap="flat" cmpd="sng" algn="ctr">
                <a:solidFill>
                  <a:srgbClr val="0070C0"/>
                </a:solidFill>
                <a:prstDash val="solid"/>
                <a:miter lim="800000"/>
              </a:ln>
              <a:effectLst/>
            </p:spPr>
            <p:txBody>
              <a:bodyPr anchor="ctr"/>
              <a:lstStyle/>
              <a:p>
                <a:pPr algn="ctr" fontAlgn="auto">
                  <a:spcBef>
                    <a:spcPts val="0"/>
                  </a:spcBef>
                  <a:spcAft>
                    <a:spcPts val="0"/>
                  </a:spcAft>
                  <a:defRPr/>
                </a:pPr>
                <a:endParaRPr lang="en-US" altLang="zh-CN" sz="1600" b="1" kern="0" dirty="0" smtClean="0">
                  <a:solidFill>
                    <a:prstClr val="black"/>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1600" b="1" kern="0" dirty="0" smtClean="0">
                    <a:solidFill>
                      <a:prstClr val="black"/>
                    </a:solidFill>
                    <a:latin typeface="微软雅黑" panose="020B0503020204020204" pitchFamily="34" charset="-122"/>
                    <a:ea typeface="微软雅黑" panose="020B0503020204020204" pitchFamily="34" charset="-122"/>
                  </a:rPr>
                  <a:t>培训运营板块</a:t>
                </a:r>
                <a:endParaRPr lang="en-US" altLang="zh-CN" sz="1600" b="1" kern="0" dirty="0">
                  <a:solidFill>
                    <a:prstClr val="black"/>
                  </a:solidFill>
                  <a:latin typeface="微软雅黑" panose="020B0503020204020204" pitchFamily="34" charset="-122"/>
                  <a:ea typeface="微软雅黑" panose="020B0503020204020204" pitchFamily="34" charset="-122"/>
                </a:endParaRPr>
              </a:p>
            </p:txBody>
          </p:sp>
          <p:sp>
            <p:nvSpPr>
              <p:cNvPr id="74" name="流程图: 联系 37"/>
              <p:cNvSpPr/>
              <p:nvPr/>
            </p:nvSpPr>
            <p:spPr bwMode="auto">
              <a:xfrm>
                <a:off x="4260889" y="5336721"/>
                <a:ext cx="862954" cy="814006"/>
              </a:xfrm>
              <a:prstGeom prst="flowChartConnector">
                <a:avLst/>
              </a:prstGeom>
              <a:solidFill>
                <a:srgbClr val="0070C0"/>
              </a:solidFill>
              <a:ln w="3175" cap="flat" cmpd="sng" algn="ctr">
                <a:solidFill>
                  <a:schemeClr val="accent1"/>
                </a:solidFill>
                <a:prstDash val="solid"/>
                <a:miter lim="800000"/>
              </a:ln>
              <a:effectLst/>
            </p:spPr>
            <p:txBody>
              <a:bodyPr anchor="ctr"/>
              <a:lstStyle/>
              <a:p>
                <a:pPr algn="ctr" fontAlgn="auto">
                  <a:spcBef>
                    <a:spcPts val="0"/>
                  </a:spcBef>
                  <a:spcAft>
                    <a:spcPts val="0"/>
                  </a:spcAft>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资质认证</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75" name="流程图: 联系 50"/>
              <p:cNvSpPr/>
              <p:nvPr/>
            </p:nvSpPr>
            <p:spPr bwMode="auto">
              <a:xfrm>
                <a:off x="3378200" y="5336721"/>
                <a:ext cx="862954" cy="814006"/>
              </a:xfrm>
              <a:prstGeom prst="flowChartConnector">
                <a:avLst/>
              </a:prstGeom>
              <a:solidFill>
                <a:srgbClr val="0070C0"/>
              </a:solidFill>
              <a:ln w="3175" cap="flat" cmpd="sng" algn="ctr">
                <a:solidFill>
                  <a:schemeClr val="accent1"/>
                </a:solidFill>
                <a:prstDash val="solid"/>
                <a:miter lim="800000"/>
              </a:ln>
              <a:effectLst/>
            </p:spPr>
            <p:txBody>
              <a:bodyPr anchor="ctr"/>
              <a:lstStyle/>
              <a:p>
                <a:pPr algn="ctr" fontAlgn="auto">
                  <a:spcBef>
                    <a:spcPts val="0"/>
                  </a:spcBef>
                  <a:spcAft>
                    <a:spcPts val="0"/>
                  </a:spcAft>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培训运营</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76" name="流程图: 联系 51"/>
              <p:cNvSpPr/>
              <p:nvPr/>
            </p:nvSpPr>
            <p:spPr bwMode="auto">
              <a:xfrm>
                <a:off x="5123844" y="5336721"/>
                <a:ext cx="861161" cy="814006"/>
              </a:xfrm>
              <a:prstGeom prst="flowChartConnector">
                <a:avLst/>
              </a:prstGeom>
              <a:solidFill>
                <a:srgbClr val="0070C0"/>
              </a:solidFill>
              <a:ln w="3175" cap="flat" cmpd="sng" algn="ctr">
                <a:solidFill>
                  <a:schemeClr val="accent1"/>
                </a:solidFill>
                <a:prstDash val="solid"/>
                <a:miter lim="800000"/>
              </a:ln>
              <a:effectLst/>
            </p:spPr>
            <p:txBody>
              <a:bodyPr anchor="ctr"/>
              <a:lstStyle/>
              <a:p>
                <a:pPr algn="ctr" fontAlgn="auto">
                  <a:spcBef>
                    <a:spcPts val="0"/>
                  </a:spcBef>
                  <a:spcAft>
                    <a:spcPts val="0"/>
                  </a:spcAft>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技能大赛</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cxnSp>
            <p:nvCxnSpPr>
              <p:cNvPr id="77" name="直接连接符 176"/>
              <p:cNvCxnSpPr>
                <a:cxnSpLocks noChangeShapeType="1"/>
                <a:stCxn id="73" idx="4"/>
                <a:endCxn id="75" idx="0"/>
              </p:cNvCxnSpPr>
              <p:nvPr/>
            </p:nvCxnSpPr>
            <p:spPr bwMode="auto">
              <a:xfrm flipH="1">
                <a:off x="3809677" y="5055211"/>
                <a:ext cx="882690" cy="281510"/>
              </a:xfrm>
              <a:prstGeom prst="line">
                <a:avLst/>
              </a:prstGeom>
              <a:noFill/>
              <a:ln w="38100" algn="ctr">
                <a:solidFill>
                  <a:srgbClr val="0070C0"/>
                </a:solidFill>
                <a:miter lim="800000"/>
              </a:ln>
              <a:extLst>
                <a:ext uri="{909E8E84-426E-40DD-AFC4-6F175D3DCCD1}">
                  <a14:hiddenFill xmlns:a14="http://schemas.microsoft.com/office/drawing/2010/main">
                    <a:noFill/>
                  </a14:hiddenFill>
                </a:ext>
              </a:extLst>
            </p:spPr>
          </p:cxnSp>
          <p:cxnSp>
            <p:nvCxnSpPr>
              <p:cNvPr id="78" name="直接连接符 178"/>
              <p:cNvCxnSpPr>
                <a:cxnSpLocks noChangeShapeType="1"/>
                <a:stCxn id="76" idx="0"/>
                <a:endCxn id="73" idx="4"/>
              </p:cNvCxnSpPr>
              <p:nvPr/>
            </p:nvCxnSpPr>
            <p:spPr bwMode="auto">
              <a:xfrm flipH="1" flipV="1">
                <a:off x="4692367" y="5055211"/>
                <a:ext cx="862058" cy="281510"/>
              </a:xfrm>
              <a:prstGeom prst="line">
                <a:avLst/>
              </a:prstGeom>
              <a:noFill/>
              <a:ln w="38100" algn="ctr">
                <a:solidFill>
                  <a:srgbClr val="0070C0"/>
                </a:solidFill>
                <a:miter lim="800000"/>
              </a:ln>
              <a:extLst>
                <a:ext uri="{909E8E84-426E-40DD-AFC4-6F175D3DCCD1}">
                  <a14:hiddenFill xmlns:a14="http://schemas.microsoft.com/office/drawing/2010/main">
                    <a:noFill/>
                  </a14:hiddenFill>
                </a:ext>
              </a:extLst>
            </p:spPr>
          </p:cxnSp>
        </p:grpSp>
        <p:grpSp>
          <p:nvGrpSpPr>
            <p:cNvPr id="65" name="组合 64"/>
            <p:cNvGrpSpPr/>
            <p:nvPr/>
          </p:nvGrpSpPr>
          <p:grpSpPr>
            <a:xfrm>
              <a:off x="8538700" y="3135485"/>
              <a:ext cx="2588862" cy="2403013"/>
              <a:chOff x="435902" y="3213523"/>
              <a:chExt cx="2588862" cy="2403013"/>
            </a:xfrm>
          </p:grpSpPr>
          <p:sp>
            <p:nvSpPr>
              <p:cNvPr id="67" name="流程图: 联系 21"/>
              <p:cNvSpPr/>
              <p:nvPr/>
            </p:nvSpPr>
            <p:spPr bwMode="auto">
              <a:xfrm>
                <a:off x="1031538" y="3213523"/>
                <a:ext cx="1397591" cy="1293931"/>
              </a:xfrm>
              <a:prstGeom prst="flowChartConnector">
                <a:avLst/>
              </a:prstGeom>
              <a:solidFill>
                <a:schemeClr val="accent2"/>
              </a:solidFill>
              <a:ln w="3175" cap="flat" cmpd="sng" algn="ctr">
                <a:solidFill>
                  <a:schemeClr val="accent2"/>
                </a:solidFill>
                <a:prstDash val="solid"/>
                <a:miter lim="800000"/>
              </a:ln>
              <a:effectLst/>
            </p:spPr>
            <p:txBody>
              <a:bodyPr anchor="ctr"/>
              <a:lstStyle/>
              <a:p>
                <a:pPr algn="ctr" fontAlgn="auto">
                  <a:spcBef>
                    <a:spcPts val="0"/>
                  </a:spcBef>
                  <a:spcAft>
                    <a:spcPts val="0"/>
                  </a:spcAft>
                  <a:defRPr/>
                </a:pPr>
                <a:r>
                  <a:rPr lang="zh-CN" altLang="en-US" sz="1600" b="1" kern="0" dirty="0" smtClean="0">
                    <a:solidFill>
                      <a:schemeClr val="bg1"/>
                    </a:solidFill>
                    <a:latin typeface="微软雅黑" panose="020B0503020204020204" pitchFamily="34" charset="-122"/>
                    <a:ea typeface="微软雅黑" panose="020B0503020204020204" pitchFamily="34" charset="-122"/>
                  </a:rPr>
                  <a:t>科研创新板块</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68" name="流程图: 联系 26"/>
              <p:cNvSpPr/>
              <p:nvPr/>
            </p:nvSpPr>
            <p:spPr bwMode="auto">
              <a:xfrm>
                <a:off x="435902" y="4799138"/>
                <a:ext cx="862954" cy="817398"/>
              </a:xfrm>
              <a:prstGeom prst="flowChartConnector">
                <a:avLst/>
              </a:prstGeom>
              <a:solidFill>
                <a:schemeClr val="accent2"/>
              </a:solidFill>
              <a:ln w="3175" cap="flat" cmpd="sng" algn="ctr">
                <a:solidFill>
                  <a:schemeClr val="accent2"/>
                </a:solidFill>
                <a:prstDash val="solid"/>
                <a:miter lim="800000"/>
              </a:ln>
              <a:effectLst/>
            </p:spPr>
            <p:txBody>
              <a:bodyPr anchor="ctr"/>
              <a:lstStyle/>
              <a:p>
                <a:pPr algn="ctr" fontAlgn="auto">
                  <a:spcBef>
                    <a:spcPts val="0"/>
                  </a:spcBef>
                  <a:spcAft>
                    <a:spcPts val="0"/>
                  </a:spcAft>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创研工坊</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69" name="流程图: 联系 27"/>
              <p:cNvSpPr/>
              <p:nvPr/>
            </p:nvSpPr>
            <p:spPr bwMode="auto">
              <a:xfrm>
                <a:off x="2160016" y="4799138"/>
                <a:ext cx="864748" cy="817398"/>
              </a:xfrm>
              <a:prstGeom prst="flowChartConnector">
                <a:avLst/>
              </a:prstGeom>
              <a:solidFill>
                <a:schemeClr val="accent2"/>
              </a:solidFill>
              <a:ln w="3175" cap="flat" cmpd="sng" algn="ctr">
                <a:solidFill>
                  <a:schemeClr val="accent2"/>
                </a:solidFill>
                <a:prstDash val="solid"/>
                <a:miter lim="800000"/>
              </a:ln>
              <a:effectLst/>
            </p:spPr>
            <p:txBody>
              <a:bodyPr anchor="ctr"/>
              <a:lstStyle/>
              <a:p>
                <a:pPr algn="ctr" fontAlgn="auto">
                  <a:spcBef>
                    <a:spcPts val="0"/>
                  </a:spcBef>
                  <a:spcAft>
                    <a:spcPts val="0"/>
                  </a:spcAft>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素质拓展</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70" name="流程图: 联系 28"/>
              <p:cNvSpPr/>
              <p:nvPr/>
            </p:nvSpPr>
            <p:spPr bwMode="auto">
              <a:xfrm>
                <a:off x="1298856" y="4799138"/>
                <a:ext cx="861161" cy="817398"/>
              </a:xfrm>
              <a:prstGeom prst="flowChartConnector">
                <a:avLst/>
              </a:prstGeom>
              <a:solidFill>
                <a:schemeClr val="accent2"/>
              </a:solidFill>
              <a:ln w="3175" cap="flat" cmpd="sng" algn="ctr">
                <a:solidFill>
                  <a:schemeClr val="accent2"/>
                </a:solidFill>
                <a:prstDash val="solid"/>
                <a:miter lim="800000"/>
              </a:ln>
              <a:effectLst/>
            </p:spPr>
            <p:txBody>
              <a:bodyPr anchor="ctr"/>
              <a:lstStyle/>
              <a:p>
                <a:pPr algn="ctr" fontAlgn="auto">
                  <a:spcBef>
                    <a:spcPts val="0"/>
                  </a:spcBef>
                  <a:spcAft>
                    <a:spcPts val="0"/>
                  </a:spcAft>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孵化中心</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cxnSp>
            <p:nvCxnSpPr>
              <p:cNvPr id="71" name="直接连接符 154"/>
              <p:cNvCxnSpPr>
                <a:cxnSpLocks noChangeShapeType="1"/>
                <a:stCxn id="67" idx="4"/>
                <a:endCxn id="68" idx="0"/>
              </p:cNvCxnSpPr>
              <p:nvPr/>
            </p:nvCxnSpPr>
            <p:spPr bwMode="auto">
              <a:xfrm flipH="1">
                <a:off x="867188" y="4505569"/>
                <a:ext cx="862571" cy="295363"/>
              </a:xfrm>
              <a:prstGeom prst="line">
                <a:avLst/>
              </a:prstGeom>
              <a:noFill/>
              <a:ln w="38100" algn="ctr">
                <a:solidFill>
                  <a:schemeClr val="accent2"/>
                </a:solidFill>
                <a:miter lim="800000"/>
              </a:ln>
              <a:extLst>
                <a:ext uri="{909E8E84-426E-40DD-AFC4-6F175D3DCCD1}">
                  <a14:hiddenFill xmlns:a14="http://schemas.microsoft.com/office/drawing/2010/main">
                    <a:noFill/>
                  </a14:hiddenFill>
                </a:ext>
              </a:extLst>
            </p:spPr>
          </p:cxnSp>
          <p:cxnSp>
            <p:nvCxnSpPr>
              <p:cNvPr id="72" name="直接连接符 155"/>
              <p:cNvCxnSpPr>
                <a:cxnSpLocks noChangeShapeType="1"/>
                <a:stCxn id="67" idx="4"/>
                <a:endCxn id="69" idx="0"/>
              </p:cNvCxnSpPr>
              <p:nvPr/>
            </p:nvCxnSpPr>
            <p:spPr bwMode="auto">
              <a:xfrm>
                <a:off x="1729759" y="4505567"/>
                <a:ext cx="862571" cy="295362"/>
              </a:xfrm>
              <a:prstGeom prst="line">
                <a:avLst/>
              </a:prstGeom>
              <a:noFill/>
              <a:ln w="38100" algn="ctr">
                <a:solidFill>
                  <a:schemeClr val="accent2"/>
                </a:solidFill>
                <a:miter lim="800000"/>
              </a:ln>
              <a:extLst>
                <a:ext uri="{909E8E84-426E-40DD-AFC4-6F175D3DCCD1}">
                  <a14:hiddenFill xmlns:a14="http://schemas.microsoft.com/office/drawing/2010/main">
                    <a:noFill/>
                  </a14:hiddenFill>
                </a:ext>
              </a:extLst>
            </p:spPr>
          </p:cxnSp>
        </p:grpSp>
        <p:cxnSp>
          <p:nvCxnSpPr>
            <p:cNvPr id="66" name="直接箭头连接符 164"/>
            <p:cNvCxnSpPr>
              <a:cxnSpLocks noChangeShapeType="1"/>
              <a:endCxn id="67" idx="1"/>
            </p:cNvCxnSpPr>
            <p:nvPr/>
          </p:nvCxnSpPr>
          <p:spPr bwMode="auto">
            <a:xfrm>
              <a:off x="5947418" y="2584832"/>
              <a:ext cx="3391590" cy="740145"/>
            </a:xfrm>
            <a:prstGeom prst="straightConnector1">
              <a:avLst/>
            </a:prstGeom>
            <a:noFill/>
            <a:ln w="76200" algn="ctr">
              <a:solidFill>
                <a:srgbClr val="0070C0"/>
              </a:solidFill>
              <a:miter lim="800000"/>
              <a:tailEnd type="triangle" w="med" len="med"/>
            </a:ln>
            <a:extLst>
              <a:ext uri="{909E8E84-426E-40DD-AFC4-6F175D3DCCD1}">
                <a14:hiddenFill xmlns:a14="http://schemas.microsoft.com/office/drawing/2010/main">
                  <a:noFill/>
                </a14:hiddenFill>
              </a:ext>
            </a:extLst>
          </p:spPr>
        </p:cxnSp>
      </p:grpSp>
      <p:sp>
        <p:nvSpPr>
          <p:cNvPr id="3" name="矩形 2"/>
          <p:cNvSpPr/>
          <p:nvPr/>
        </p:nvSpPr>
        <p:spPr>
          <a:xfrm>
            <a:off x="5706156" y="1527837"/>
            <a:ext cx="5561138" cy="369332"/>
          </a:xfrm>
          <a:prstGeom prst="rect">
            <a:avLst/>
          </a:prstGeom>
          <a:ln w="25400" cmpd="sng">
            <a:solidFill>
              <a:schemeClr val="accent2"/>
            </a:solidFill>
          </a:ln>
        </p:spPr>
        <p:txBody>
          <a:bodyPr wrap="none">
            <a:spAutoFit/>
          </a:bodyPr>
          <a:lstStyle/>
          <a:p>
            <a:r>
              <a:rPr lang="zh-CN" altLang="zh-CN" b="1" dirty="0">
                <a:latin typeface="微软雅黑" panose="020B0503020204020204" pitchFamily="34" charset="-122"/>
                <a:ea typeface="微软雅黑" panose="020B0503020204020204" pitchFamily="34" charset="-122"/>
              </a:rPr>
              <a:t>“专业实训</a:t>
            </a:r>
            <a:r>
              <a:rPr lang="en-US" altLang="zh-CN"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社会培训</a:t>
            </a:r>
            <a:r>
              <a:rPr lang="en-US" altLang="zh-CN"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人才服务</a:t>
            </a:r>
            <a:r>
              <a:rPr lang="en-US" altLang="zh-CN"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微创业</a:t>
            </a:r>
            <a:r>
              <a:rPr lang="zh-CN"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四位一体</a:t>
            </a:r>
            <a:endParaRPr lang="zh-CN" altLang="en-US" dirty="0"/>
          </a:p>
        </p:txBody>
      </p:sp>
    </p:spTree>
    <p:extLst>
      <p:ext uri="{BB962C8B-B14F-4D97-AF65-F5344CB8AC3E}">
        <p14:creationId xmlns:p14="http://schemas.microsoft.com/office/powerpoint/2010/main" val="13205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0" y="404813"/>
            <a:ext cx="11619345" cy="241230"/>
            <a:chOff x="0" y="404813"/>
            <a:chExt cx="11619345" cy="241230"/>
          </a:xfrm>
        </p:grpSpPr>
        <p:cxnSp>
          <p:nvCxnSpPr>
            <p:cNvPr id="5" name="直接连接符 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4013" y="404813"/>
              <a:ext cx="9825332"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pic>
        <p:nvPicPr>
          <p:cNvPr id="64" name="图片 63"/>
          <p:cNvPicPr>
            <a:picLocks noChangeAspect="1"/>
          </p:cNvPicPr>
          <p:nvPr/>
        </p:nvPicPr>
        <p:blipFill rotWithShape="1">
          <a:blip r:embed="rId29" cstate="print"/>
          <a:srcRect l="11525" r="5167"/>
          <a:stretch>
            <a:fillRect/>
          </a:stretch>
        </p:blipFill>
        <p:spPr>
          <a:xfrm>
            <a:off x="3972264" y="2299938"/>
            <a:ext cx="4181805" cy="251971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3" name="组合 90"/>
          <p:cNvGrpSpPr/>
          <p:nvPr/>
        </p:nvGrpSpPr>
        <p:grpSpPr>
          <a:xfrm>
            <a:off x="3972264" y="1615358"/>
            <a:ext cx="4128803" cy="2327357"/>
            <a:chOff x="6737886" y="1859635"/>
            <a:chExt cx="4128803" cy="2327357"/>
          </a:xfrm>
        </p:grpSpPr>
        <p:pic>
          <p:nvPicPr>
            <p:cNvPr id="92" name="图片 91"/>
            <p:cNvPicPr/>
            <p:nvPr/>
          </p:nvPicPr>
          <p:blipFill>
            <a:blip r:embed="rId30" cstate="print">
              <a:extLst>
                <a:ext uri="{28A0092B-C50C-407E-A947-70E740481C1C}">
                  <a14:useLocalDpi xmlns:a14="http://schemas.microsoft.com/office/drawing/2010/main" val="0"/>
                </a:ext>
              </a:extLst>
            </a:blip>
            <a:stretch>
              <a:fillRect/>
            </a:stretch>
          </p:blipFill>
          <p:spPr>
            <a:xfrm>
              <a:off x="6737886" y="1859635"/>
              <a:ext cx="2059200" cy="1155600"/>
            </a:xfrm>
            <a:prstGeom prst="rect">
              <a:avLst/>
            </a:prstGeom>
            <a:ln>
              <a:solidFill>
                <a:schemeClr val="accent3"/>
              </a:solidFill>
            </a:ln>
          </p:spPr>
        </p:pic>
        <p:pic>
          <p:nvPicPr>
            <p:cNvPr id="93" name="图片 92"/>
            <p:cNvPicPr/>
            <p:nvPr/>
          </p:nvPicPr>
          <p:blipFill>
            <a:blip r:embed="rId31" cstate="print">
              <a:extLst>
                <a:ext uri="{28A0092B-C50C-407E-A947-70E740481C1C}">
                  <a14:useLocalDpi xmlns:a14="http://schemas.microsoft.com/office/drawing/2010/main" val="0"/>
                </a:ext>
              </a:extLst>
            </a:blip>
            <a:stretch>
              <a:fillRect/>
            </a:stretch>
          </p:blipFill>
          <p:spPr>
            <a:xfrm>
              <a:off x="6737886" y="3031392"/>
              <a:ext cx="2059200" cy="1155600"/>
            </a:xfrm>
            <a:prstGeom prst="rect">
              <a:avLst/>
            </a:prstGeom>
            <a:ln>
              <a:solidFill>
                <a:schemeClr val="accent3"/>
              </a:solidFill>
            </a:ln>
          </p:spPr>
        </p:pic>
        <p:pic>
          <p:nvPicPr>
            <p:cNvPr id="94" name="图片 93"/>
            <p:cNvPicPr/>
            <p:nvPr/>
          </p:nvPicPr>
          <p:blipFill>
            <a:blip r:embed="rId32" cstate="print">
              <a:extLst>
                <a:ext uri="{28A0092B-C50C-407E-A947-70E740481C1C}">
                  <a14:useLocalDpi xmlns:a14="http://schemas.microsoft.com/office/drawing/2010/main" val="0"/>
                </a:ext>
              </a:extLst>
            </a:blip>
            <a:stretch>
              <a:fillRect/>
            </a:stretch>
          </p:blipFill>
          <p:spPr>
            <a:xfrm>
              <a:off x="8807489" y="3031392"/>
              <a:ext cx="2059200" cy="1155600"/>
            </a:xfrm>
            <a:prstGeom prst="rect">
              <a:avLst/>
            </a:prstGeom>
            <a:ln>
              <a:solidFill>
                <a:schemeClr val="accent3"/>
              </a:solidFill>
            </a:ln>
          </p:spPr>
        </p:pic>
        <p:pic>
          <p:nvPicPr>
            <p:cNvPr id="95" name="Picture 2"/>
            <p:cNvPicPr>
              <a:picLocks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807489" y="1859635"/>
              <a:ext cx="2059200" cy="1155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35"/>
          <p:cNvGrpSpPr/>
          <p:nvPr/>
        </p:nvGrpSpPr>
        <p:grpSpPr>
          <a:xfrm>
            <a:off x="7625080" y="1282065"/>
            <a:ext cx="3412490" cy="4981575"/>
            <a:chOff x="12008" y="2019"/>
            <a:chExt cx="5374" cy="7845"/>
          </a:xfrm>
        </p:grpSpPr>
        <p:sp>
          <p:nvSpPr>
            <p:cNvPr id="62" name="MH_Other_9"/>
            <p:cNvSpPr/>
            <p:nvPr>
              <p:custDataLst>
                <p:tags r:id="rId17"/>
              </p:custDataLst>
            </p:nvPr>
          </p:nvSpPr>
          <p:spPr>
            <a:xfrm rot="16200000" flipH="1">
              <a:off x="12690" y="5588"/>
              <a:ext cx="7311" cy="1242"/>
            </a:xfrm>
            <a:custGeom>
              <a:avLst/>
              <a:gdLst>
                <a:gd name="connsiteX0" fmla="*/ 0 w 6345324"/>
                <a:gd name="connsiteY0" fmla="*/ 394358 h 788718"/>
                <a:gd name="connsiteX1" fmla="*/ 0 w 6345324"/>
                <a:gd name="connsiteY1" fmla="*/ 394359 h 788718"/>
                <a:gd name="connsiteX2" fmla="*/ 0 w 6345324"/>
                <a:gd name="connsiteY2" fmla="*/ 394359 h 788718"/>
                <a:gd name="connsiteX3" fmla="*/ 394359 w 6345324"/>
                <a:gd name="connsiteY3" fmla="*/ 0 h 788718"/>
                <a:gd name="connsiteX4" fmla="*/ 6345324 w 6345324"/>
                <a:gd name="connsiteY4" fmla="*/ 0 h 788718"/>
                <a:gd name="connsiteX5" fmla="*/ 6345324 w 6345324"/>
                <a:gd name="connsiteY5" fmla="*/ 788718 h 788718"/>
                <a:gd name="connsiteX6" fmla="*/ 394359 w 6345324"/>
                <a:gd name="connsiteY6" fmla="*/ 788717 h 788718"/>
                <a:gd name="connsiteX7" fmla="*/ 30991 w 6345324"/>
                <a:gd name="connsiteY7" fmla="*/ 547860 h 788718"/>
                <a:gd name="connsiteX8" fmla="*/ 0 w 6345324"/>
                <a:gd name="connsiteY8" fmla="*/ 394359 h 788718"/>
                <a:gd name="connsiteX9" fmla="*/ 30991 w 6345324"/>
                <a:gd name="connsiteY9" fmla="*/ 240857 h 788718"/>
                <a:gd name="connsiteX10" fmla="*/ 394359 w 6345324"/>
                <a:gd name="connsiteY10" fmla="*/ 0 h 78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5324" h="788718">
                  <a:moveTo>
                    <a:pt x="0" y="394358"/>
                  </a:moveTo>
                  <a:lnTo>
                    <a:pt x="0" y="394359"/>
                  </a:lnTo>
                  <a:lnTo>
                    <a:pt x="0" y="394359"/>
                  </a:lnTo>
                  <a:close/>
                  <a:moveTo>
                    <a:pt x="394359" y="0"/>
                  </a:moveTo>
                  <a:lnTo>
                    <a:pt x="6345324" y="0"/>
                  </a:lnTo>
                  <a:lnTo>
                    <a:pt x="6345324" y="788718"/>
                  </a:lnTo>
                  <a:lnTo>
                    <a:pt x="394359" y="788717"/>
                  </a:lnTo>
                  <a:cubicBezTo>
                    <a:pt x="231011" y="788717"/>
                    <a:pt x="90858" y="689402"/>
                    <a:pt x="30991" y="547860"/>
                  </a:cubicBezTo>
                  <a:lnTo>
                    <a:pt x="0" y="394359"/>
                  </a:lnTo>
                  <a:lnTo>
                    <a:pt x="30991" y="240857"/>
                  </a:lnTo>
                  <a:cubicBezTo>
                    <a:pt x="90858" y="99316"/>
                    <a:pt x="231011" y="0"/>
                    <a:pt x="394359" y="0"/>
                  </a:cubicBezTo>
                  <a:close/>
                </a:path>
              </a:pathLst>
            </a:custGeom>
            <a:solidFill>
              <a:srgbClr val="D9D9D9"/>
            </a:soli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grpSp>
          <p:nvGrpSpPr>
            <p:cNvPr id="9" name="组合 65"/>
            <p:cNvGrpSpPr/>
            <p:nvPr/>
          </p:nvGrpSpPr>
          <p:grpSpPr>
            <a:xfrm>
              <a:off x="12008" y="2019"/>
              <a:ext cx="5374" cy="7397"/>
              <a:chOff x="4686301" y="-185913"/>
              <a:chExt cx="3412277" cy="4697255"/>
            </a:xfrm>
          </p:grpSpPr>
          <p:sp>
            <p:nvSpPr>
              <p:cNvPr id="81" name="MH_Other_3"/>
              <p:cNvSpPr/>
              <p:nvPr>
                <p:custDataLst>
                  <p:tags r:id="rId18"/>
                </p:custDataLst>
              </p:nvPr>
            </p:nvSpPr>
            <p:spPr>
              <a:xfrm>
                <a:off x="6893666" y="3431842"/>
                <a:ext cx="215900" cy="1079500"/>
              </a:xfrm>
              <a:prstGeom prst="roundRect">
                <a:avLst>
                  <a:gd name="adj" fmla="val 50000"/>
                </a:avLst>
              </a:prstGeom>
              <a:gradFill flip="none" rotWithShape="1">
                <a:gsLst>
                  <a:gs pos="0">
                    <a:schemeClr val="accent2">
                      <a:lumMod val="50000"/>
                    </a:schemeClr>
                  </a:gs>
                  <a:gs pos="67000">
                    <a:schemeClr val="accent2">
                      <a:lumMod val="75000"/>
                    </a:schemeClr>
                  </a:gs>
                  <a:gs pos="100000">
                    <a:schemeClr val="accent2"/>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82" name="MH_Other_4"/>
              <p:cNvSpPr/>
              <p:nvPr>
                <p:custDataLst>
                  <p:tags r:id="rId19"/>
                </p:custDataLst>
              </p:nvPr>
            </p:nvSpPr>
            <p:spPr>
              <a:xfrm>
                <a:off x="7842991" y="3431842"/>
                <a:ext cx="215900" cy="1079500"/>
              </a:xfrm>
              <a:prstGeom prst="roundRect">
                <a:avLst>
                  <a:gd name="adj" fmla="val 50000"/>
                </a:avLst>
              </a:prstGeom>
              <a:gradFill flip="none" rotWithShape="1">
                <a:gsLst>
                  <a:gs pos="0">
                    <a:schemeClr val="accent2">
                      <a:lumMod val="50000"/>
                    </a:schemeClr>
                  </a:gs>
                  <a:gs pos="67000">
                    <a:schemeClr val="accent2">
                      <a:lumMod val="75000"/>
                    </a:schemeClr>
                  </a:gs>
                  <a:gs pos="100000">
                    <a:schemeClr val="accent2"/>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83" name="MH_Other_5"/>
              <p:cNvSpPr/>
              <p:nvPr>
                <p:custDataLst>
                  <p:tags r:id="rId20"/>
                </p:custDataLst>
              </p:nvPr>
            </p:nvSpPr>
            <p:spPr>
              <a:xfrm>
                <a:off x="6887314" y="2145994"/>
                <a:ext cx="215900" cy="1079500"/>
              </a:xfrm>
              <a:prstGeom prst="roundRect">
                <a:avLst>
                  <a:gd name="adj" fmla="val 50000"/>
                </a:avLst>
              </a:prstGeom>
              <a:gradFill flip="none" rotWithShape="1">
                <a:gsLst>
                  <a:gs pos="0">
                    <a:schemeClr val="accent1">
                      <a:lumMod val="50000"/>
                    </a:schemeClr>
                  </a:gs>
                  <a:gs pos="67000">
                    <a:schemeClr val="accent1">
                      <a:lumMod val="75000"/>
                    </a:schemeClr>
                  </a:gs>
                  <a:gs pos="100000">
                    <a:schemeClr val="accent1"/>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84" name="MH_Other_6"/>
              <p:cNvSpPr/>
              <p:nvPr>
                <p:custDataLst>
                  <p:tags r:id="rId21"/>
                </p:custDataLst>
              </p:nvPr>
            </p:nvSpPr>
            <p:spPr>
              <a:xfrm>
                <a:off x="7836640" y="2145994"/>
                <a:ext cx="217487" cy="1079500"/>
              </a:xfrm>
              <a:prstGeom prst="roundRect">
                <a:avLst>
                  <a:gd name="adj" fmla="val 50000"/>
                </a:avLst>
              </a:prstGeom>
              <a:gradFill flip="none" rotWithShape="1">
                <a:gsLst>
                  <a:gs pos="0">
                    <a:schemeClr val="accent1">
                      <a:lumMod val="50000"/>
                    </a:schemeClr>
                  </a:gs>
                  <a:gs pos="67000">
                    <a:schemeClr val="accent1">
                      <a:lumMod val="75000"/>
                    </a:schemeClr>
                  </a:gs>
                  <a:gs pos="100000">
                    <a:schemeClr val="accent1"/>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85" name="MH_Other_7"/>
              <p:cNvSpPr/>
              <p:nvPr>
                <p:custDataLst>
                  <p:tags r:id="rId22"/>
                </p:custDataLst>
              </p:nvPr>
            </p:nvSpPr>
            <p:spPr>
              <a:xfrm>
                <a:off x="6888902" y="808741"/>
                <a:ext cx="215900" cy="1079500"/>
              </a:xfrm>
              <a:prstGeom prst="roundRect">
                <a:avLst>
                  <a:gd name="adj" fmla="val 50000"/>
                </a:avLst>
              </a:prstGeom>
              <a:gradFill flip="none" rotWithShape="1">
                <a:gsLst>
                  <a:gs pos="0">
                    <a:schemeClr val="accent2">
                      <a:lumMod val="50000"/>
                    </a:schemeClr>
                  </a:gs>
                  <a:gs pos="67000">
                    <a:schemeClr val="accent2">
                      <a:lumMod val="75000"/>
                    </a:schemeClr>
                  </a:gs>
                  <a:gs pos="100000">
                    <a:schemeClr val="accent2"/>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86" name="MH_Other_8"/>
              <p:cNvSpPr/>
              <p:nvPr>
                <p:custDataLst>
                  <p:tags r:id="rId23"/>
                </p:custDataLst>
              </p:nvPr>
            </p:nvSpPr>
            <p:spPr>
              <a:xfrm>
                <a:off x="7838227" y="808741"/>
                <a:ext cx="215900" cy="1079500"/>
              </a:xfrm>
              <a:prstGeom prst="roundRect">
                <a:avLst>
                  <a:gd name="adj" fmla="val 50000"/>
                </a:avLst>
              </a:prstGeom>
              <a:gradFill flip="none" rotWithShape="1">
                <a:gsLst>
                  <a:gs pos="0">
                    <a:schemeClr val="accent2">
                      <a:lumMod val="50000"/>
                    </a:schemeClr>
                  </a:gs>
                  <a:gs pos="67000">
                    <a:schemeClr val="accent2">
                      <a:lumMod val="75000"/>
                    </a:schemeClr>
                  </a:gs>
                  <a:gs pos="100000">
                    <a:schemeClr val="accent2"/>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87" name="MH_SubTitle_2"/>
              <p:cNvSpPr/>
              <p:nvPr>
                <p:custDataLst>
                  <p:tags r:id="rId24"/>
                </p:custDataLst>
              </p:nvPr>
            </p:nvSpPr>
            <p:spPr>
              <a:xfrm>
                <a:off x="6979391" y="3431842"/>
                <a:ext cx="971550" cy="1079500"/>
              </a:xfrm>
              <a:prstGeom prst="rect">
                <a:avLst/>
              </a:prstGeom>
              <a:gradFill flip="none" rotWithShape="1">
                <a:gsLst>
                  <a:gs pos="2000">
                    <a:schemeClr val="accent2">
                      <a:lumMod val="75000"/>
                    </a:schemeClr>
                  </a:gs>
                  <a:gs pos="20000">
                    <a:schemeClr val="accent2"/>
                  </a:gs>
                  <a:gs pos="89000">
                    <a:schemeClr val="accent2">
                      <a:lumMod val="60000"/>
                      <a:lumOff val="40000"/>
                    </a:schemeClr>
                  </a:gs>
                  <a:gs pos="98750">
                    <a:schemeClr val="accent2">
                      <a:lumMod val="75000"/>
                    </a:schemeClr>
                  </a:gs>
                  <a:gs pos="50000">
                    <a:schemeClr val="accent2"/>
                  </a:gs>
                </a:gsLst>
                <a:lin ang="16200000" scaled="1"/>
                <a:tileRect/>
              </a:gradFill>
              <a:ln w="25400" cap="flat" cmpd="sng" algn="ctr">
                <a:noFill/>
                <a:prstDash val="solid"/>
              </a:ln>
              <a:effectLst/>
            </p:spPr>
            <p:txBody>
              <a:bodyPr anchor="ctr">
                <a:normAutofit/>
              </a:bodyPr>
              <a:lstStyle/>
              <a:p>
                <a:pPr algn="ctr">
                  <a:defRPr/>
                </a:pPr>
                <a:r>
                  <a:rPr lang="zh-CN" altLang="en-US" b="1" kern="0" dirty="0">
                    <a:solidFill>
                      <a:sysClr val="window" lastClr="FFFFFF"/>
                    </a:solidFill>
                    <a:latin typeface="微软雅黑" panose="020B0503020204020204" pitchFamily="34" charset="-122"/>
                    <a:ea typeface="微软雅黑" panose="020B0503020204020204" pitchFamily="34" charset="-122"/>
                  </a:rPr>
                  <a:t>直播</a:t>
                </a:r>
                <a:endParaRPr lang="en-US" altLang="zh-CN" b="1" kern="0" dirty="0">
                  <a:solidFill>
                    <a:sysClr val="window" lastClr="FFFFFF"/>
                  </a:solidFill>
                  <a:latin typeface="微软雅黑" panose="020B0503020204020204" pitchFamily="34" charset="-122"/>
                  <a:ea typeface="微软雅黑" panose="020B0503020204020204" pitchFamily="34" charset="-122"/>
                </a:endParaRPr>
              </a:p>
              <a:p>
                <a:pPr algn="ctr">
                  <a:defRPr/>
                </a:pPr>
                <a:r>
                  <a:rPr lang="zh-CN" altLang="en-US" b="1" kern="0" dirty="0">
                    <a:solidFill>
                      <a:sysClr val="window" lastClr="FFFFFF"/>
                    </a:solidFill>
                    <a:latin typeface="微软雅黑" panose="020B0503020204020204" pitchFamily="34" charset="-122"/>
                    <a:ea typeface="微软雅黑" panose="020B0503020204020204" pitchFamily="34" charset="-122"/>
                  </a:rPr>
                  <a:t>课堂</a:t>
                </a:r>
                <a:endParaRPr 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88" name="MH_SubTitle_3"/>
              <p:cNvSpPr/>
              <p:nvPr>
                <p:custDataLst>
                  <p:tags r:id="rId25"/>
                </p:custDataLst>
              </p:nvPr>
            </p:nvSpPr>
            <p:spPr>
              <a:xfrm>
                <a:off x="6973040" y="2145994"/>
                <a:ext cx="973137" cy="1079500"/>
              </a:xfrm>
              <a:prstGeom prst="rect">
                <a:avLst/>
              </a:prstGeom>
              <a:gradFill flip="none" rotWithShape="1">
                <a:gsLst>
                  <a:gs pos="2000">
                    <a:schemeClr val="accent1">
                      <a:lumMod val="75000"/>
                    </a:schemeClr>
                  </a:gs>
                  <a:gs pos="20000">
                    <a:schemeClr val="accent1"/>
                  </a:gs>
                  <a:gs pos="89000">
                    <a:schemeClr val="accent1">
                      <a:lumMod val="60000"/>
                      <a:lumOff val="40000"/>
                    </a:schemeClr>
                  </a:gs>
                  <a:gs pos="98750">
                    <a:schemeClr val="accent1">
                      <a:lumMod val="75000"/>
                    </a:schemeClr>
                  </a:gs>
                  <a:gs pos="50000">
                    <a:schemeClr val="accent1"/>
                  </a:gs>
                </a:gsLst>
                <a:lin ang="16200000" scaled="1"/>
                <a:tileRect/>
              </a:gradFill>
              <a:ln w="25400" cap="flat" cmpd="sng" algn="ctr">
                <a:noFill/>
                <a:prstDash val="solid"/>
              </a:ln>
              <a:effectLst/>
            </p:spPr>
            <p:txBody>
              <a:bodyPr anchor="ctr">
                <a:normAutofit/>
              </a:bodyPr>
              <a:lstStyle/>
              <a:p>
                <a:pPr algn="ctr">
                  <a:defRPr/>
                </a:pPr>
                <a:r>
                  <a:rPr lang="zh-CN" altLang="en-US" b="1" kern="0" dirty="0">
                    <a:solidFill>
                      <a:sysClr val="window" lastClr="FFFFFF"/>
                    </a:solidFill>
                    <a:latin typeface="微软雅黑" panose="020B0503020204020204" pitchFamily="34" charset="-122"/>
                    <a:ea typeface="微软雅黑" panose="020B0503020204020204" pitchFamily="34" charset="-122"/>
                  </a:rPr>
                  <a:t>线上</a:t>
                </a:r>
                <a:endParaRPr lang="en-US" altLang="zh-CN" b="1" kern="0" dirty="0">
                  <a:solidFill>
                    <a:sysClr val="window" lastClr="FFFFFF"/>
                  </a:solidFill>
                  <a:latin typeface="微软雅黑" panose="020B0503020204020204" pitchFamily="34" charset="-122"/>
                  <a:ea typeface="微软雅黑" panose="020B0503020204020204" pitchFamily="34" charset="-122"/>
                </a:endParaRPr>
              </a:p>
              <a:p>
                <a:pPr algn="ctr">
                  <a:defRPr/>
                </a:pPr>
                <a:r>
                  <a:rPr lang="zh-CN" altLang="en-US" b="1" kern="0" dirty="0">
                    <a:solidFill>
                      <a:sysClr val="window" lastClr="FFFFFF"/>
                    </a:solidFill>
                    <a:latin typeface="微软雅黑" panose="020B0503020204020204" pitchFamily="34" charset="-122"/>
                    <a:ea typeface="微软雅黑" panose="020B0503020204020204" pitchFamily="34" charset="-122"/>
                  </a:rPr>
                  <a:t>课堂</a:t>
                </a:r>
                <a:endParaRPr 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89" name="MH_Other_10"/>
              <p:cNvSpPr/>
              <p:nvPr>
                <p:custDataLst>
                  <p:tags r:id="rId26"/>
                </p:custDataLst>
              </p:nvPr>
            </p:nvSpPr>
            <p:spPr>
              <a:xfrm>
                <a:off x="4686301" y="4138613"/>
                <a:ext cx="130175" cy="215900"/>
              </a:xfrm>
              <a:prstGeom prst="chevron">
                <a:avLst/>
              </a:prstGeom>
              <a:solidFill>
                <a:sysClr val="windowText" lastClr="000000">
                  <a:lumMod val="75000"/>
                  <a:lumOff val="25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Text" lastClr="000000"/>
                  </a:solidFill>
                  <a:latin typeface="+mn-lt"/>
                  <a:ea typeface="+mn-ea"/>
                </a:endParaRPr>
              </a:p>
            </p:txBody>
          </p:sp>
          <p:sp>
            <p:nvSpPr>
              <p:cNvPr id="90" name="MH_SubTitle_4"/>
              <p:cNvSpPr/>
              <p:nvPr>
                <p:custDataLst>
                  <p:tags r:id="rId27"/>
                </p:custDataLst>
              </p:nvPr>
            </p:nvSpPr>
            <p:spPr>
              <a:xfrm>
                <a:off x="6831753" y="-185913"/>
                <a:ext cx="1266825" cy="2052638"/>
              </a:xfrm>
              <a:prstGeom prst="upArrow">
                <a:avLst>
                  <a:gd name="adj1" fmla="val 75709"/>
                  <a:gd name="adj2" fmla="val 47590"/>
                </a:avLst>
              </a:prstGeom>
              <a:gradFill flip="none" rotWithShape="1">
                <a:gsLst>
                  <a:gs pos="2000">
                    <a:schemeClr val="accent2">
                      <a:lumMod val="75000"/>
                    </a:schemeClr>
                  </a:gs>
                  <a:gs pos="20000">
                    <a:schemeClr val="accent2"/>
                  </a:gs>
                  <a:gs pos="89000">
                    <a:schemeClr val="accent2">
                      <a:lumMod val="60000"/>
                      <a:lumOff val="40000"/>
                    </a:schemeClr>
                  </a:gs>
                  <a:gs pos="50000">
                    <a:schemeClr val="accent2"/>
                  </a:gs>
                </a:gsLst>
                <a:lin ang="16200000" scaled="1"/>
                <a:tileRect/>
              </a:gradFill>
              <a:ln w="25400" cap="flat" cmpd="sng" algn="ctr">
                <a:noFill/>
                <a:prstDash val="solid"/>
              </a:ln>
              <a:effectLst/>
            </p:spPr>
            <p:txBody>
              <a:bodyPr anchor="ctr">
                <a:normAutofit/>
              </a:bodyPr>
              <a:lstStyle/>
              <a:p>
                <a:pPr algn="ctr">
                  <a:defRPr/>
                </a:pPr>
                <a:r>
                  <a:rPr lang="zh-CN" altLang="en-US" b="1" kern="0" dirty="0">
                    <a:solidFill>
                      <a:sysClr val="window" lastClr="FFFFFF"/>
                    </a:solidFill>
                    <a:latin typeface="微软雅黑" panose="020B0503020204020204" pitchFamily="34" charset="-122"/>
                    <a:ea typeface="微软雅黑" panose="020B0503020204020204" pitchFamily="34" charset="-122"/>
                  </a:rPr>
                  <a:t>移动</a:t>
                </a:r>
                <a:endParaRPr lang="en-US" altLang="zh-CN" b="1" kern="0" dirty="0">
                  <a:solidFill>
                    <a:sysClr val="window" lastClr="FFFFFF"/>
                  </a:solidFill>
                  <a:latin typeface="微软雅黑" panose="020B0503020204020204" pitchFamily="34" charset="-122"/>
                  <a:ea typeface="微软雅黑" panose="020B0503020204020204" pitchFamily="34" charset="-122"/>
                </a:endParaRPr>
              </a:p>
              <a:p>
                <a:pPr algn="ctr">
                  <a:defRPr/>
                </a:pPr>
                <a:r>
                  <a:rPr lang="zh-CN" altLang="en-US" b="1" kern="0" dirty="0">
                    <a:solidFill>
                      <a:sysClr val="window" lastClr="FFFFFF"/>
                    </a:solidFill>
                    <a:latin typeface="微软雅黑" panose="020B0503020204020204" pitchFamily="34" charset="-122"/>
                    <a:ea typeface="微软雅黑" panose="020B0503020204020204" pitchFamily="34" charset="-122"/>
                  </a:rPr>
                  <a:t>课堂</a:t>
                </a:r>
                <a:endParaRPr lang="en-US" b="1" kern="0" dirty="0">
                  <a:solidFill>
                    <a:sysClr val="window" lastClr="FFFFFF"/>
                  </a:solidFill>
                  <a:latin typeface="微软雅黑" panose="020B0503020204020204" pitchFamily="34" charset="-122"/>
                  <a:ea typeface="微软雅黑" panose="020B0503020204020204" pitchFamily="34" charset="-122"/>
                </a:endParaRPr>
              </a:p>
            </p:txBody>
          </p:sp>
        </p:grpSp>
      </p:grpSp>
      <p:grpSp>
        <p:nvGrpSpPr>
          <p:cNvPr id="10" name="组合 34"/>
          <p:cNvGrpSpPr/>
          <p:nvPr/>
        </p:nvGrpSpPr>
        <p:grpSpPr>
          <a:xfrm>
            <a:off x="1375410" y="1127125"/>
            <a:ext cx="1266190" cy="5046345"/>
            <a:chOff x="2166" y="1775"/>
            <a:chExt cx="1994" cy="7947"/>
          </a:xfrm>
        </p:grpSpPr>
        <p:sp>
          <p:nvSpPr>
            <p:cNvPr id="70" name="MH_Other_3"/>
            <p:cNvSpPr/>
            <p:nvPr>
              <p:custDataLst>
                <p:tags r:id="rId7"/>
              </p:custDataLst>
            </p:nvPr>
          </p:nvSpPr>
          <p:spPr>
            <a:xfrm flipH="1">
              <a:off x="3671" y="7590"/>
              <a:ext cx="340" cy="1700"/>
            </a:xfrm>
            <a:prstGeom prst="roundRect">
              <a:avLst>
                <a:gd name="adj" fmla="val 50000"/>
              </a:avLst>
            </a:prstGeom>
            <a:gradFill flip="none" rotWithShape="1">
              <a:gsLst>
                <a:gs pos="0">
                  <a:schemeClr val="accent2">
                    <a:lumMod val="50000"/>
                  </a:schemeClr>
                </a:gs>
                <a:gs pos="67000">
                  <a:schemeClr val="accent2">
                    <a:lumMod val="75000"/>
                  </a:schemeClr>
                </a:gs>
                <a:gs pos="100000">
                  <a:schemeClr val="accent2"/>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71" name="MH_Other_4"/>
            <p:cNvSpPr/>
            <p:nvPr>
              <p:custDataLst>
                <p:tags r:id="rId8"/>
              </p:custDataLst>
            </p:nvPr>
          </p:nvSpPr>
          <p:spPr>
            <a:xfrm flipH="1">
              <a:off x="2176" y="7590"/>
              <a:ext cx="340" cy="1700"/>
            </a:xfrm>
            <a:prstGeom prst="roundRect">
              <a:avLst>
                <a:gd name="adj" fmla="val 50000"/>
              </a:avLst>
            </a:prstGeom>
            <a:gradFill flip="none" rotWithShape="1">
              <a:gsLst>
                <a:gs pos="0">
                  <a:schemeClr val="accent2">
                    <a:lumMod val="50000"/>
                  </a:schemeClr>
                </a:gs>
                <a:gs pos="67000">
                  <a:schemeClr val="accent2">
                    <a:lumMod val="75000"/>
                  </a:schemeClr>
                </a:gs>
                <a:gs pos="100000">
                  <a:schemeClr val="accent2"/>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72" name="MH_Other_5"/>
            <p:cNvSpPr/>
            <p:nvPr>
              <p:custDataLst>
                <p:tags r:id="rId9"/>
              </p:custDataLst>
            </p:nvPr>
          </p:nvSpPr>
          <p:spPr>
            <a:xfrm flipH="1">
              <a:off x="3679" y="5438"/>
              <a:ext cx="340" cy="1700"/>
            </a:xfrm>
            <a:prstGeom prst="roundRect">
              <a:avLst>
                <a:gd name="adj" fmla="val 50000"/>
              </a:avLst>
            </a:prstGeom>
            <a:gradFill flip="none" rotWithShape="1">
              <a:gsLst>
                <a:gs pos="0">
                  <a:schemeClr val="accent1">
                    <a:lumMod val="50000"/>
                  </a:schemeClr>
                </a:gs>
                <a:gs pos="67000">
                  <a:schemeClr val="accent1">
                    <a:lumMod val="75000"/>
                  </a:schemeClr>
                </a:gs>
                <a:gs pos="100000">
                  <a:schemeClr val="accent1"/>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73" name="MH_Other_6"/>
            <p:cNvSpPr/>
            <p:nvPr>
              <p:custDataLst>
                <p:tags r:id="rId10"/>
              </p:custDataLst>
            </p:nvPr>
          </p:nvSpPr>
          <p:spPr>
            <a:xfrm flipH="1">
              <a:off x="2182" y="5438"/>
              <a:ext cx="342" cy="1700"/>
            </a:xfrm>
            <a:prstGeom prst="roundRect">
              <a:avLst>
                <a:gd name="adj" fmla="val 50000"/>
              </a:avLst>
            </a:prstGeom>
            <a:gradFill flip="none" rotWithShape="1">
              <a:gsLst>
                <a:gs pos="0">
                  <a:schemeClr val="accent1">
                    <a:lumMod val="50000"/>
                  </a:schemeClr>
                </a:gs>
                <a:gs pos="67000">
                  <a:schemeClr val="accent1">
                    <a:lumMod val="75000"/>
                  </a:schemeClr>
                </a:gs>
                <a:gs pos="100000">
                  <a:schemeClr val="accent1"/>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74" name="MH_Other_7"/>
            <p:cNvSpPr/>
            <p:nvPr>
              <p:custDataLst>
                <p:tags r:id="rId11"/>
              </p:custDataLst>
            </p:nvPr>
          </p:nvSpPr>
          <p:spPr>
            <a:xfrm flipH="1">
              <a:off x="3731" y="3307"/>
              <a:ext cx="340" cy="1700"/>
            </a:xfrm>
            <a:prstGeom prst="roundRect">
              <a:avLst>
                <a:gd name="adj" fmla="val 50000"/>
              </a:avLst>
            </a:prstGeom>
            <a:gradFill flip="none" rotWithShape="1">
              <a:gsLst>
                <a:gs pos="0">
                  <a:schemeClr val="accent2">
                    <a:lumMod val="50000"/>
                  </a:schemeClr>
                </a:gs>
                <a:gs pos="67000">
                  <a:schemeClr val="accent2">
                    <a:lumMod val="75000"/>
                  </a:schemeClr>
                </a:gs>
                <a:gs pos="100000">
                  <a:schemeClr val="accent2"/>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75" name="MH_Other_8"/>
            <p:cNvSpPr/>
            <p:nvPr>
              <p:custDataLst>
                <p:tags r:id="rId12"/>
              </p:custDataLst>
            </p:nvPr>
          </p:nvSpPr>
          <p:spPr>
            <a:xfrm flipH="1">
              <a:off x="2236" y="3307"/>
              <a:ext cx="340" cy="1700"/>
            </a:xfrm>
            <a:prstGeom prst="roundRect">
              <a:avLst>
                <a:gd name="adj" fmla="val 50000"/>
              </a:avLst>
            </a:prstGeom>
            <a:gradFill flip="none" rotWithShape="1">
              <a:gsLst>
                <a:gs pos="0">
                  <a:schemeClr val="accent2">
                    <a:lumMod val="50000"/>
                  </a:schemeClr>
                </a:gs>
                <a:gs pos="67000">
                  <a:schemeClr val="accent2">
                    <a:lumMod val="75000"/>
                  </a:schemeClr>
                </a:gs>
                <a:gs pos="100000">
                  <a:schemeClr val="accent2"/>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76" name="MH_Other_9"/>
            <p:cNvSpPr/>
            <p:nvPr>
              <p:custDataLst>
                <p:tags r:id="rId13"/>
              </p:custDataLst>
            </p:nvPr>
          </p:nvSpPr>
          <p:spPr>
            <a:xfrm rot="5400000" flipH="1">
              <a:off x="-623" y="5332"/>
              <a:ext cx="7538" cy="1242"/>
            </a:xfrm>
            <a:custGeom>
              <a:avLst/>
              <a:gdLst>
                <a:gd name="connsiteX0" fmla="*/ 0 w 6345324"/>
                <a:gd name="connsiteY0" fmla="*/ 394358 h 788718"/>
                <a:gd name="connsiteX1" fmla="*/ 0 w 6345324"/>
                <a:gd name="connsiteY1" fmla="*/ 394359 h 788718"/>
                <a:gd name="connsiteX2" fmla="*/ 0 w 6345324"/>
                <a:gd name="connsiteY2" fmla="*/ 394359 h 788718"/>
                <a:gd name="connsiteX3" fmla="*/ 394359 w 6345324"/>
                <a:gd name="connsiteY3" fmla="*/ 0 h 788718"/>
                <a:gd name="connsiteX4" fmla="*/ 6345324 w 6345324"/>
                <a:gd name="connsiteY4" fmla="*/ 0 h 788718"/>
                <a:gd name="connsiteX5" fmla="*/ 6345324 w 6345324"/>
                <a:gd name="connsiteY5" fmla="*/ 788718 h 788718"/>
                <a:gd name="connsiteX6" fmla="*/ 394359 w 6345324"/>
                <a:gd name="connsiteY6" fmla="*/ 788717 h 788718"/>
                <a:gd name="connsiteX7" fmla="*/ 30991 w 6345324"/>
                <a:gd name="connsiteY7" fmla="*/ 547860 h 788718"/>
                <a:gd name="connsiteX8" fmla="*/ 0 w 6345324"/>
                <a:gd name="connsiteY8" fmla="*/ 394359 h 788718"/>
                <a:gd name="connsiteX9" fmla="*/ 30991 w 6345324"/>
                <a:gd name="connsiteY9" fmla="*/ 240857 h 788718"/>
                <a:gd name="connsiteX10" fmla="*/ 394359 w 6345324"/>
                <a:gd name="connsiteY10" fmla="*/ 0 h 78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5324" h="788718">
                  <a:moveTo>
                    <a:pt x="0" y="394358"/>
                  </a:moveTo>
                  <a:lnTo>
                    <a:pt x="0" y="394359"/>
                  </a:lnTo>
                  <a:lnTo>
                    <a:pt x="0" y="394359"/>
                  </a:lnTo>
                  <a:close/>
                  <a:moveTo>
                    <a:pt x="394359" y="0"/>
                  </a:moveTo>
                  <a:lnTo>
                    <a:pt x="6345324" y="0"/>
                  </a:lnTo>
                  <a:lnTo>
                    <a:pt x="6345324" y="788718"/>
                  </a:lnTo>
                  <a:lnTo>
                    <a:pt x="394359" y="788717"/>
                  </a:lnTo>
                  <a:cubicBezTo>
                    <a:pt x="231011" y="788717"/>
                    <a:pt x="90858" y="689402"/>
                    <a:pt x="30991" y="547860"/>
                  </a:cubicBezTo>
                  <a:lnTo>
                    <a:pt x="0" y="394359"/>
                  </a:lnTo>
                  <a:lnTo>
                    <a:pt x="30991" y="240857"/>
                  </a:lnTo>
                  <a:cubicBezTo>
                    <a:pt x="90858" y="99316"/>
                    <a:pt x="231011" y="0"/>
                    <a:pt x="394359" y="0"/>
                  </a:cubicBezTo>
                  <a:close/>
                </a:path>
              </a:pathLst>
            </a:custGeom>
            <a:solidFill>
              <a:srgbClr val="D9D9D9"/>
            </a:soli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78" name="MH_SubTitle_2"/>
            <p:cNvSpPr/>
            <p:nvPr>
              <p:custDataLst>
                <p:tags r:id="rId14"/>
              </p:custDataLst>
            </p:nvPr>
          </p:nvSpPr>
          <p:spPr>
            <a:xfrm flipH="1">
              <a:off x="2346" y="7590"/>
              <a:ext cx="1530" cy="1700"/>
            </a:xfrm>
            <a:prstGeom prst="rect">
              <a:avLst/>
            </a:prstGeom>
            <a:gradFill flip="none" rotWithShape="1">
              <a:gsLst>
                <a:gs pos="2000">
                  <a:schemeClr val="accent2">
                    <a:lumMod val="75000"/>
                  </a:schemeClr>
                </a:gs>
                <a:gs pos="20000">
                  <a:schemeClr val="accent2"/>
                </a:gs>
                <a:gs pos="89000">
                  <a:schemeClr val="accent2">
                    <a:lumMod val="60000"/>
                    <a:lumOff val="40000"/>
                  </a:schemeClr>
                </a:gs>
                <a:gs pos="98750">
                  <a:schemeClr val="accent2">
                    <a:lumMod val="75000"/>
                  </a:schemeClr>
                </a:gs>
                <a:gs pos="50000">
                  <a:schemeClr val="accent2"/>
                </a:gs>
              </a:gsLst>
              <a:lin ang="16200000" scaled="1"/>
              <a:tileRect/>
            </a:gradFill>
            <a:ln w="25400" cap="flat" cmpd="sng" algn="ctr">
              <a:noFill/>
              <a:prstDash val="solid"/>
            </a:ln>
            <a:effectLst/>
          </p:spPr>
          <p:txBody>
            <a:bodyPr anchor="ctr">
              <a:normAutofit/>
            </a:bodyPr>
            <a:lstStyle/>
            <a:p>
              <a:pPr algn="ctr" fontAlgn="auto">
                <a:spcBef>
                  <a:spcPts val="0"/>
                </a:spcBef>
                <a:spcAft>
                  <a:spcPts val="0"/>
                </a:spcAft>
                <a:defRPr/>
              </a:pPr>
              <a:r>
                <a:rPr lang="zh-CN" altLang="en-US" b="1" kern="0" dirty="0">
                  <a:solidFill>
                    <a:sysClr val="window" lastClr="FFFFFF"/>
                  </a:solidFill>
                  <a:latin typeface="微软雅黑" panose="020B0503020204020204" pitchFamily="34" charset="-122"/>
                  <a:ea typeface="微软雅黑" panose="020B0503020204020204" pitchFamily="34" charset="-122"/>
                </a:rPr>
                <a:t>校外</a:t>
              </a:r>
              <a:endParaRPr lang="en-US" altLang="zh-CN" b="1" kern="0" dirty="0">
                <a:solidFill>
                  <a:sysClr val="window" lastClr="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b="1" kern="0" dirty="0">
                  <a:solidFill>
                    <a:sysClr val="window" lastClr="FFFFFF"/>
                  </a:solidFill>
                  <a:latin typeface="微软雅黑" panose="020B0503020204020204" pitchFamily="34" charset="-122"/>
                  <a:ea typeface="微软雅黑" panose="020B0503020204020204" pitchFamily="34" charset="-122"/>
                </a:rPr>
                <a:t>学生</a:t>
              </a:r>
              <a:endParaRPr 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79" name="MH_SubTitle_3"/>
            <p:cNvSpPr/>
            <p:nvPr>
              <p:custDataLst>
                <p:tags r:id="rId15"/>
              </p:custDataLst>
            </p:nvPr>
          </p:nvSpPr>
          <p:spPr>
            <a:xfrm flipH="1">
              <a:off x="2284" y="5421"/>
              <a:ext cx="1532" cy="1700"/>
            </a:xfrm>
            <a:prstGeom prst="rect">
              <a:avLst/>
            </a:prstGeom>
            <a:gradFill flip="none" rotWithShape="1">
              <a:gsLst>
                <a:gs pos="2000">
                  <a:schemeClr val="accent1">
                    <a:lumMod val="75000"/>
                  </a:schemeClr>
                </a:gs>
                <a:gs pos="20000">
                  <a:schemeClr val="accent1"/>
                </a:gs>
                <a:gs pos="89000">
                  <a:schemeClr val="accent1">
                    <a:lumMod val="60000"/>
                    <a:lumOff val="40000"/>
                  </a:schemeClr>
                </a:gs>
                <a:gs pos="98750">
                  <a:schemeClr val="accent1">
                    <a:lumMod val="75000"/>
                  </a:schemeClr>
                </a:gs>
                <a:gs pos="50000">
                  <a:schemeClr val="accent1"/>
                </a:gs>
              </a:gsLst>
              <a:lin ang="16200000" scaled="1"/>
              <a:tileRect/>
            </a:gradFill>
            <a:ln w="25400" cap="flat" cmpd="sng" algn="ctr">
              <a:noFill/>
              <a:prstDash val="solid"/>
            </a:ln>
            <a:effectLst/>
          </p:spPr>
          <p:txBody>
            <a:bodyPr anchor="ctr">
              <a:normAutofit/>
            </a:bodyPr>
            <a:lstStyle/>
            <a:p>
              <a:pPr algn="ctr" fontAlgn="auto">
                <a:spcBef>
                  <a:spcPts val="0"/>
                </a:spcBef>
                <a:spcAft>
                  <a:spcPts val="0"/>
                </a:spcAft>
                <a:defRPr/>
              </a:pPr>
              <a:r>
                <a:rPr lang="zh-CN" altLang="en-US" b="1" kern="0" dirty="0">
                  <a:solidFill>
                    <a:sysClr val="window" lastClr="FFFFFF"/>
                  </a:solidFill>
                  <a:latin typeface="微软雅黑" panose="020B0503020204020204" pitchFamily="34" charset="-122"/>
                  <a:ea typeface="微软雅黑" panose="020B0503020204020204" pitchFamily="34" charset="-122"/>
                </a:rPr>
                <a:t>多校</a:t>
              </a:r>
              <a:endParaRPr lang="en-US" altLang="zh-CN" b="1" kern="0" dirty="0">
                <a:solidFill>
                  <a:sysClr val="window" lastClr="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b="1" kern="0" dirty="0">
                  <a:solidFill>
                    <a:sysClr val="window" lastClr="FFFFFF"/>
                  </a:solidFill>
                  <a:latin typeface="微软雅黑" panose="020B0503020204020204" pitchFamily="34" charset="-122"/>
                  <a:ea typeface="微软雅黑" panose="020B0503020204020204" pitchFamily="34" charset="-122"/>
                </a:rPr>
                <a:t>学生</a:t>
              </a:r>
              <a:endParaRPr 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80" name="MH_SubTitle_4"/>
            <p:cNvSpPr/>
            <p:nvPr>
              <p:custDataLst>
                <p:tags r:id="rId16"/>
              </p:custDataLst>
            </p:nvPr>
          </p:nvSpPr>
          <p:spPr>
            <a:xfrm flipH="1">
              <a:off x="2166" y="1775"/>
              <a:ext cx="1995" cy="3232"/>
            </a:xfrm>
            <a:prstGeom prst="upArrow">
              <a:avLst>
                <a:gd name="adj1" fmla="val 75709"/>
                <a:gd name="adj2" fmla="val 47590"/>
              </a:avLst>
            </a:prstGeom>
            <a:gradFill flip="none" rotWithShape="1">
              <a:gsLst>
                <a:gs pos="2000">
                  <a:schemeClr val="accent2">
                    <a:lumMod val="75000"/>
                  </a:schemeClr>
                </a:gs>
                <a:gs pos="20000">
                  <a:schemeClr val="accent2"/>
                </a:gs>
                <a:gs pos="89000">
                  <a:schemeClr val="accent2">
                    <a:lumMod val="60000"/>
                    <a:lumOff val="40000"/>
                  </a:schemeClr>
                </a:gs>
                <a:gs pos="50000">
                  <a:schemeClr val="accent2"/>
                </a:gs>
              </a:gsLst>
              <a:lin ang="16200000" scaled="1"/>
              <a:tileRect/>
            </a:gradFill>
            <a:ln w="25400" cap="flat" cmpd="sng" algn="ctr">
              <a:noFill/>
              <a:prstDash val="solid"/>
            </a:ln>
            <a:effectLst/>
          </p:spPr>
          <p:txBody>
            <a:bodyPr anchor="ctr">
              <a:normAutofit/>
            </a:bodyPr>
            <a:lstStyle/>
            <a:p>
              <a:pPr algn="ctr" eaLnBrk="1" fontAlgn="auto" hangingPunct="1">
                <a:spcBef>
                  <a:spcPts val="0"/>
                </a:spcBef>
                <a:spcAft>
                  <a:spcPts val="0"/>
                </a:spcAft>
                <a:defRPr/>
              </a:pPr>
              <a:r>
                <a:rPr lang="zh-CN" altLang="en-US" b="1" kern="0" dirty="0" smtClean="0">
                  <a:solidFill>
                    <a:sysClr val="window" lastClr="FFFFFF"/>
                  </a:solidFill>
                  <a:latin typeface="微软雅黑" panose="020B0503020204020204" pitchFamily="34" charset="-122"/>
                  <a:ea typeface="微软雅黑" panose="020B0503020204020204" pitchFamily="34" charset="-122"/>
                </a:rPr>
                <a:t>社会</a:t>
              </a:r>
              <a:endParaRPr lang="en-US" altLang="zh-CN" b="1" kern="0" dirty="0" smtClean="0">
                <a:solidFill>
                  <a:sysClr val="window" lastClr="FFFFFF"/>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b="1" kern="0" dirty="0" smtClean="0">
                  <a:solidFill>
                    <a:sysClr val="window" lastClr="FFFFFF"/>
                  </a:solidFill>
                  <a:latin typeface="微软雅黑" panose="020B0503020204020204" pitchFamily="34" charset="-122"/>
                  <a:ea typeface="微软雅黑" panose="020B0503020204020204" pitchFamily="34" charset="-122"/>
                </a:rPr>
                <a:t>群体</a:t>
              </a:r>
              <a:endParaRPr lang="en-US" b="1"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11" name="组合 24"/>
          <p:cNvGrpSpPr/>
          <p:nvPr/>
        </p:nvGrpSpPr>
        <p:grpSpPr>
          <a:xfrm>
            <a:off x="2573655" y="5281295"/>
            <a:ext cx="7088505" cy="1231265"/>
            <a:chOff x="4053" y="8317"/>
            <a:chExt cx="11163" cy="1939"/>
          </a:xfrm>
        </p:grpSpPr>
        <p:sp>
          <p:nvSpPr>
            <p:cNvPr id="68" name="MH_Other_1"/>
            <p:cNvSpPr/>
            <p:nvPr>
              <p:custDataLst>
                <p:tags r:id="rId1"/>
              </p:custDataLst>
            </p:nvPr>
          </p:nvSpPr>
          <p:spPr>
            <a:xfrm flipH="1">
              <a:off x="8377" y="8347"/>
              <a:ext cx="758" cy="1871"/>
            </a:xfrm>
            <a:prstGeom prst="roundRect">
              <a:avLst>
                <a:gd name="adj" fmla="val 50000"/>
              </a:avLst>
            </a:prstGeom>
            <a:gradFill flip="none" rotWithShape="1">
              <a:gsLst>
                <a:gs pos="0">
                  <a:schemeClr val="accent1">
                    <a:lumMod val="50000"/>
                  </a:schemeClr>
                </a:gs>
                <a:gs pos="67000">
                  <a:schemeClr val="accent1">
                    <a:lumMod val="75000"/>
                  </a:schemeClr>
                </a:gs>
                <a:gs pos="100000">
                  <a:schemeClr val="accent1"/>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69" name="MH_Other_2"/>
            <p:cNvSpPr/>
            <p:nvPr>
              <p:custDataLst>
                <p:tags r:id="rId2"/>
              </p:custDataLst>
            </p:nvPr>
          </p:nvSpPr>
          <p:spPr>
            <a:xfrm flipH="1">
              <a:off x="6068" y="8347"/>
              <a:ext cx="758" cy="1871"/>
            </a:xfrm>
            <a:prstGeom prst="roundRect">
              <a:avLst>
                <a:gd name="adj" fmla="val 50000"/>
              </a:avLst>
            </a:prstGeom>
            <a:gradFill flip="none" rotWithShape="1">
              <a:gsLst>
                <a:gs pos="0">
                  <a:schemeClr val="accent1">
                    <a:lumMod val="50000"/>
                  </a:schemeClr>
                </a:gs>
                <a:gs pos="67000">
                  <a:schemeClr val="accent1">
                    <a:lumMod val="75000"/>
                  </a:schemeClr>
                </a:gs>
                <a:gs pos="100000">
                  <a:schemeClr val="accent1"/>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77" name="MH_SubTitle_1"/>
            <p:cNvSpPr/>
            <p:nvPr>
              <p:custDataLst>
                <p:tags r:id="rId3"/>
              </p:custDataLst>
            </p:nvPr>
          </p:nvSpPr>
          <p:spPr>
            <a:xfrm flipH="1">
              <a:off x="6352" y="8317"/>
              <a:ext cx="2523" cy="1871"/>
            </a:xfrm>
            <a:prstGeom prst="rect">
              <a:avLst/>
            </a:prstGeom>
            <a:gradFill flip="none" rotWithShape="1">
              <a:gsLst>
                <a:gs pos="2000">
                  <a:schemeClr val="accent1">
                    <a:lumMod val="75000"/>
                  </a:schemeClr>
                </a:gs>
                <a:gs pos="20000">
                  <a:schemeClr val="accent1"/>
                </a:gs>
                <a:gs pos="89000">
                  <a:schemeClr val="accent1">
                    <a:lumMod val="60000"/>
                    <a:lumOff val="40000"/>
                  </a:schemeClr>
                </a:gs>
                <a:gs pos="98750">
                  <a:schemeClr val="accent1">
                    <a:lumMod val="75000"/>
                  </a:schemeClr>
                </a:gs>
                <a:gs pos="50000">
                  <a:schemeClr val="accent1"/>
                </a:gs>
              </a:gsLst>
              <a:lin ang="16200000" scaled="1"/>
              <a:tileRect/>
            </a:gradFill>
            <a:ln w="25400" cap="flat" cmpd="sng" algn="ctr">
              <a:noFill/>
              <a:prstDash val="solid"/>
            </a:ln>
            <a:effectLst/>
          </p:spPr>
          <p:txBody>
            <a:bodyPr anchor="ctr">
              <a:normAutofit/>
            </a:bodyPr>
            <a:lstStyle/>
            <a:p>
              <a:pPr algn="ctr" eaLnBrk="1" fontAlgn="auto" hangingPunct="1">
                <a:spcBef>
                  <a:spcPts val="0"/>
                </a:spcBef>
                <a:spcAft>
                  <a:spcPts val="0"/>
                </a:spcAft>
                <a:defRPr/>
              </a:pPr>
              <a:r>
                <a:rPr lang="zh-CN" altLang="en-US" sz="2000" b="1" kern="0" dirty="0">
                  <a:solidFill>
                    <a:srgbClr val="FFFFFF"/>
                  </a:solidFill>
                  <a:latin typeface="微软雅黑" panose="020B0503020204020204" pitchFamily="34" charset="-122"/>
                  <a:ea typeface="微软雅黑" panose="020B0503020204020204" pitchFamily="34" charset="-122"/>
                </a:rPr>
                <a:t>校内学生</a:t>
              </a:r>
              <a:endParaRPr lang="en-US" sz="2000" b="1" kern="0" dirty="0">
                <a:solidFill>
                  <a:srgbClr val="FFFFFF"/>
                </a:solidFill>
                <a:latin typeface="微软雅黑" panose="020B0503020204020204" pitchFamily="34" charset="-122"/>
                <a:ea typeface="微软雅黑" panose="020B0503020204020204" pitchFamily="34" charset="-122"/>
              </a:endParaRPr>
            </a:p>
          </p:txBody>
        </p:sp>
        <p:sp>
          <p:nvSpPr>
            <p:cNvPr id="96" name="虚尾箭头 4"/>
            <p:cNvSpPr/>
            <p:nvPr/>
          </p:nvSpPr>
          <p:spPr bwMode="auto">
            <a:xfrm rot="10800000">
              <a:off x="4053" y="8999"/>
              <a:ext cx="1803" cy="866"/>
            </a:xfrm>
            <a:prstGeom prst="stripedRightArrow">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97" name="MH_Other_1"/>
            <p:cNvSpPr/>
            <p:nvPr>
              <p:custDataLst>
                <p:tags r:id="rId4"/>
              </p:custDataLst>
            </p:nvPr>
          </p:nvSpPr>
          <p:spPr>
            <a:xfrm flipH="1">
              <a:off x="12504" y="8386"/>
              <a:ext cx="758" cy="1871"/>
            </a:xfrm>
            <a:prstGeom prst="roundRect">
              <a:avLst>
                <a:gd name="adj" fmla="val 50000"/>
              </a:avLst>
            </a:prstGeom>
            <a:gradFill flip="none" rotWithShape="1">
              <a:gsLst>
                <a:gs pos="0">
                  <a:schemeClr val="accent1">
                    <a:lumMod val="50000"/>
                  </a:schemeClr>
                </a:gs>
                <a:gs pos="67000">
                  <a:schemeClr val="accent1">
                    <a:lumMod val="75000"/>
                  </a:schemeClr>
                </a:gs>
                <a:gs pos="100000">
                  <a:schemeClr val="accent1"/>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98" name="MH_Other_2"/>
            <p:cNvSpPr/>
            <p:nvPr>
              <p:custDataLst>
                <p:tags r:id="rId5"/>
              </p:custDataLst>
            </p:nvPr>
          </p:nvSpPr>
          <p:spPr>
            <a:xfrm flipH="1">
              <a:off x="10195" y="8386"/>
              <a:ext cx="758" cy="1871"/>
            </a:xfrm>
            <a:prstGeom prst="roundRect">
              <a:avLst>
                <a:gd name="adj" fmla="val 50000"/>
              </a:avLst>
            </a:prstGeom>
            <a:gradFill flip="none" rotWithShape="1">
              <a:gsLst>
                <a:gs pos="0">
                  <a:schemeClr val="accent1">
                    <a:lumMod val="50000"/>
                  </a:schemeClr>
                </a:gs>
                <a:gs pos="67000">
                  <a:schemeClr val="accent1">
                    <a:lumMod val="75000"/>
                  </a:schemeClr>
                </a:gs>
                <a:gs pos="100000">
                  <a:schemeClr val="accent1"/>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99" name="MH_SubTitle_1"/>
            <p:cNvSpPr/>
            <p:nvPr>
              <p:custDataLst>
                <p:tags r:id="rId6"/>
              </p:custDataLst>
            </p:nvPr>
          </p:nvSpPr>
          <p:spPr>
            <a:xfrm flipH="1">
              <a:off x="10478" y="8356"/>
              <a:ext cx="2523" cy="1871"/>
            </a:xfrm>
            <a:prstGeom prst="rect">
              <a:avLst/>
            </a:prstGeom>
            <a:gradFill flip="none" rotWithShape="1">
              <a:gsLst>
                <a:gs pos="2000">
                  <a:schemeClr val="accent1">
                    <a:lumMod val="75000"/>
                  </a:schemeClr>
                </a:gs>
                <a:gs pos="20000">
                  <a:schemeClr val="accent1"/>
                </a:gs>
                <a:gs pos="89000">
                  <a:schemeClr val="accent1">
                    <a:lumMod val="60000"/>
                    <a:lumOff val="40000"/>
                  </a:schemeClr>
                </a:gs>
                <a:gs pos="98750">
                  <a:schemeClr val="accent1">
                    <a:lumMod val="75000"/>
                  </a:schemeClr>
                </a:gs>
                <a:gs pos="50000">
                  <a:schemeClr val="accent1"/>
                </a:gs>
              </a:gsLst>
              <a:lin ang="16200000" scaled="1"/>
              <a:tileRect/>
            </a:gradFill>
            <a:ln w="25400" cap="flat" cmpd="sng" algn="ctr">
              <a:noFill/>
              <a:prstDash val="solid"/>
            </a:ln>
            <a:effectLst/>
          </p:spPr>
          <p:txBody>
            <a:bodyPr anchor="ctr">
              <a:normAutofit/>
            </a:bodyPr>
            <a:lstStyle/>
            <a:p>
              <a:pPr algn="ctr">
                <a:defRPr/>
              </a:pPr>
              <a:r>
                <a:rPr lang="zh-CN" altLang="en-US" sz="2000" b="1" kern="0" dirty="0">
                  <a:solidFill>
                    <a:srgbClr val="FFFFFF"/>
                  </a:solidFill>
                  <a:latin typeface="微软雅黑" panose="020B0503020204020204" pitchFamily="34" charset="-122"/>
                  <a:ea typeface="微软雅黑" panose="020B0503020204020204" pitchFamily="34" charset="-122"/>
                </a:rPr>
                <a:t>传统课堂</a:t>
              </a:r>
              <a:endParaRPr lang="en-US" sz="2000" b="1" kern="0" dirty="0">
                <a:solidFill>
                  <a:srgbClr val="FFFFFF"/>
                </a:solidFill>
                <a:latin typeface="微软雅黑" panose="020B0503020204020204" pitchFamily="34" charset="-122"/>
                <a:ea typeface="微软雅黑" panose="020B0503020204020204" pitchFamily="34" charset="-122"/>
              </a:endParaRPr>
            </a:p>
          </p:txBody>
        </p:sp>
        <p:sp>
          <p:nvSpPr>
            <p:cNvPr id="100" name="加号 99"/>
            <p:cNvSpPr/>
            <p:nvPr/>
          </p:nvSpPr>
          <p:spPr bwMode="auto">
            <a:xfrm>
              <a:off x="9090" y="8774"/>
              <a:ext cx="1060" cy="1036"/>
            </a:xfrm>
            <a:prstGeom prst="mathPlus">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01" name="虚尾箭头 86"/>
            <p:cNvSpPr/>
            <p:nvPr/>
          </p:nvSpPr>
          <p:spPr bwMode="auto">
            <a:xfrm>
              <a:off x="13414" y="8837"/>
              <a:ext cx="1803" cy="866"/>
            </a:xfrm>
            <a:prstGeom prst="stripedRightArrow">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grpSp>
      <p:sp>
        <p:nvSpPr>
          <p:cNvPr id="102" name="矩形 101"/>
          <p:cNvSpPr/>
          <p:nvPr/>
        </p:nvSpPr>
        <p:spPr>
          <a:xfrm>
            <a:off x="5001864" y="4822915"/>
            <a:ext cx="2262158" cy="507831"/>
          </a:xfrm>
          <a:prstGeom prst="rect">
            <a:avLst/>
          </a:prstGeom>
        </p:spPr>
        <p:txBody>
          <a:bodyPr wrap="none">
            <a:spAutoFit/>
          </a:bodyPr>
          <a:lstStyle/>
          <a:p>
            <a:pPr algn="ctr" eaLnBrk="1" hangingPunct="1">
              <a:lnSpc>
                <a:spcPct val="150000"/>
              </a:lnSpc>
              <a:buFont typeface="Arial" panose="020B0604020202020204" pitchFamily="34" charset="0"/>
              <a:buNone/>
              <a:defRPr/>
            </a:pPr>
            <a:r>
              <a:rPr lang="zh-CN" altLang="en-US" b="1" dirty="0">
                <a:solidFill>
                  <a:schemeClr val="bg1">
                    <a:lumMod val="50000"/>
                  </a:schemeClr>
                </a:solidFill>
                <a:latin typeface="微软雅黑" panose="020B0503020204020204" pitchFamily="34" charset="-122"/>
                <a:ea typeface="微软雅黑" panose="020B0503020204020204" pitchFamily="34" charset="-122"/>
              </a:rPr>
              <a:t>延伸课堂、服务社会</a:t>
            </a:r>
          </a:p>
        </p:txBody>
      </p:sp>
      <p:sp>
        <p:nvSpPr>
          <p:cNvPr id="50" name="矩形 49"/>
          <p:cNvSpPr/>
          <p:nvPr/>
        </p:nvSpPr>
        <p:spPr>
          <a:xfrm>
            <a:off x="169821" y="708302"/>
            <a:ext cx="4545053" cy="363423"/>
          </a:xfrm>
          <a:prstGeom prst="rect">
            <a:avLst/>
          </a:prstGeom>
        </p:spPr>
        <p:txBody>
          <a:bodyPr wrap="square" lIns="85588" tIns="42794" rIns="85588" bIns="42794">
            <a:spAutoFit/>
          </a:bodyPr>
          <a:lstStyle/>
          <a:p>
            <a:pPr marL="0" lvl="1" defTabSz="746724">
              <a:lnSpc>
                <a:spcPct val="90000"/>
              </a:lnSpc>
              <a:spcBef>
                <a:spcPct val="0"/>
              </a:spcBef>
              <a:spcAft>
                <a:spcPts val="600"/>
              </a:spcAft>
            </a:pPr>
            <a:r>
              <a:rPr lang="en-US" altLang="zh-CN" sz="2000" b="1" dirty="0" smtClean="0">
                <a:solidFill>
                  <a:srgbClr val="C00000"/>
                </a:solidFill>
                <a:latin typeface="微软雅黑" panose="020B0503020204020204" pitchFamily="34" charset="-122"/>
                <a:ea typeface="微软雅黑" panose="020B0503020204020204" pitchFamily="34" charset="-122"/>
              </a:rPr>
              <a:t>2.</a:t>
            </a:r>
            <a:r>
              <a:rPr lang="zh-CN" altLang="en-US" sz="2000" b="1" dirty="0">
                <a:solidFill>
                  <a:srgbClr val="C00000"/>
                </a:solidFill>
                <a:latin typeface="微软雅黑" panose="020B0503020204020204" pitchFamily="34" charset="-122"/>
                <a:ea typeface="微软雅黑" panose="020B0503020204020204" pitchFamily="34" charset="-122"/>
              </a:rPr>
              <a:t>互联网</a:t>
            </a:r>
            <a:r>
              <a:rPr lang="zh-CN" altLang="en-US" sz="2000" b="1" dirty="0" smtClean="0">
                <a:solidFill>
                  <a:srgbClr val="C00000"/>
                </a:solidFill>
                <a:latin typeface="微软雅黑" panose="020B0503020204020204" pitchFamily="34" charset="-122"/>
                <a:ea typeface="微软雅黑" panose="020B0503020204020204" pitchFamily="34" charset="-122"/>
              </a:rPr>
              <a:t>助力社会服务</a:t>
            </a:r>
            <a:r>
              <a:rPr lang="zh-CN" altLang="en-US" sz="2000" b="1" dirty="0">
                <a:solidFill>
                  <a:srgbClr val="C00000"/>
                </a:solidFill>
                <a:latin typeface="微软雅黑" panose="020B0503020204020204" pitchFamily="34" charset="-122"/>
                <a:ea typeface="微软雅黑" panose="020B0503020204020204" pitchFamily="34" charset="-122"/>
              </a:rPr>
              <a:t>能力提升</a:t>
            </a:r>
          </a:p>
        </p:txBody>
      </p:sp>
    </p:spTree>
    <p:extLst>
      <p:ext uri="{BB962C8B-B14F-4D97-AF65-F5344CB8AC3E}">
        <p14:creationId xmlns:p14="http://schemas.microsoft.com/office/powerpoint/2010/main" val="355210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000" fill="hold">
                                          <p:stCondLst>
                                            <p:cond delay="0"/>
                                          </p:stCondLst>
                                        </p:cTn>
                                        <p:tgtEl>
                                          <p:spTgt spid="11"/>
                                        </p:tgtEl>
                                        <p:attrNameLst>
                                          <p:attrName>style.visibility</p:attrName>
                                        </p:attrNameLst>
                                      </p:cBhvr>
                                      <p:to>
                                        <p:strVal val="visible"/>
                                      </p:to>
                                    </p:set>
                                    <p:animEffect transition="in" filter="barn(outVertical)">
                                      <p:cBhvr>
                                        <p:cTn id="7" dur="1000"/>
                                        <p:tgtEl>
                                          <p:spTgt spid="11"/>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000" fill="hold">
                                          <p:stCondLst>
                                            <p:cond delay="0"/>
                                          </p:stCondLst>
                                        </p:cTn>
                                        <p:tgtEl>
                                          <p:spTgt spid="4"/>
                                        </p:tgtEl>
                                        <p:attrNameLst>
                                          <p:attrName>style.visibility</p:attrName>
                                        </p:attrNameLst>
                                      </p:cBhvr>
                                      <p:to>
                                        <p:strVal val="visible"/>
                                      </p:to>
                                    </p:set>
                                    <p:animEffect transition="in" filter="wipe(down)">
                                      <p:cBhvr>
                                        <p:cTn id="14" dur="1000"/>
                                        <p:tgtEl>
                                          <p:spTgt spid="4"/>
                                        </p:tgtEl>
                                      </p:cBhvr>
                                    </p:animEffect>
                                  </p:childTnLst>
                                </p:cTn>
                              </p:par>
                              <p:par>
                                <p:cTn id="15" presetID="10" presetClass="entr" presetSubtype="0" fill="hold" nodeType="withEffect">
                                  <p:stCondLst>
                                    <p:cond delay="0"/>
                                  </p:stCondLst>
                                  <p:childTnLst>
                                    <p:set>
                                      <p:cBhvr>
                                        <p:cTn id="16" dur="2000" fill="hold">
                                          <p:stCondLst>
                                            <p:cond delay="0"/>
                                          </p:stCondLst>
                                        </p:cTn>
                                        <p:tgtEl>
                                          <p:spTgt spid="3"/>
                                        </p:tgtEl>
                                        <p:attrNameLst>
                                          <p:attrName>style.visibility</p:attrName>
                                        </p:attrNameLst>
                                      </p:cBhvr>
                                      <p:to>
                                        <p:strVal val="visible"/>
                                      </p:to>
                                    </p:set>
                                    <p:animEffect transition="in" filter="fade">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01</a:t>
            </a:r>
            <a:endParaRPr lang="zh-CN" altLang="en-US" sz="1600" b="1" dirty="0">
              <a:solidFill>
                <a:prstClr val="white"/>
              </a:solidFill>
            </a:endParaRPr>
          </a:p>
        </p:txBody>
      </p:sp>
      <p:grpSp>
        <p:nvGrpSpPr>
          <p:cNvPr id="48" name="组合 47"/>
          <p:cNvGrpSpPr/>
          <p:nvPr/>
        </p:nvGrpSpPr>
        <p:grpSpPr>
          <a:xfrm>
            <a:off x="228923" y="712848"/>
            <a:ext cx="3174676" cy="574033"/>
            <a:chOff x="1355791" y="2009439"/>
            <a:chExt cx="2371423" cy="560002"/>
          </a:xfrm>
        </p:grpSpPr>
        <p:sp>
          <p:nvSpPr>
            <p:cNvPr id="49" name="矩形 48"/>
            <p:cNvSpPr/>
            <p:nvPr/>
          </p:nvSpPr>
          <p:spPr>
            <a:xfrm>
              <a:off x="1355791" y="2009439"/>
              <a:ext cx="2229122" cy="4939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TextBox 51"/>
            <p:cNvSpPr txBox="1"/>
            <p:nvPr/>
          </p:nvSpPr>
          <p:spPr>
            <a:xfrm>
              <a:off x="1356680" y="2010970"/>
              <a:ext cx="2370534" cy="558471"/>
            </a:xfrm>
            <a:prstGeom prst="rect">
              <a:avLst/>
            </a:prstGeom>
            <a:noFill/>
          </p:spPr>
          <p:txBody>
            <a:bodyPr wrap="square" rtlCol="0">
              <a:spAutoFit/>
            </a:bodyPr>
            <a:lstStyle/>
            <a:p>
              <a:pPr>
                <a:lnSpc>
                  <a:spcPct val="130000"/>
                </a:lnSpc>
              </a:pPr>
              <a:r>
                <a:rPr lang="zh-CN" altLang="en-US" sz="2400" b="1" dirty="0" smtClean="0">
                  <a:solidFill>
                    <a:schemeClr val="bg1"/>
                  </a:solidFill>
                  <a:latin typeface="微软雅黑" panose="020B0503020204020204" pitchFamily="34" charset="-122"/>
                  <a:ea typeface="微软雅黑" panose="020B0503020204020204" pitchFamily="34" charset="-122"/>
                </a:rPr>
                <a:t>（一）政策利好背景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9" name="文本占位符 20"/>
          <p:cNvSpPr txBox="1"/>
          <p:nvPr/>
        </p:nvSpPr>
        <p:spPr>
          <a:xfrm>
            <a:off x="9004686" y="175103"/>
            <a:ext cx="2669454"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一、专业建设背景</a:t>
            </a:r>
            <a:endParaRPr lang="zh-CN" altLang="en-US" b="1" dirty="0">
              <a:solidFill>
                <a:prstClr val="black"/>
              </a:solidFill>
            </a:endParaRPr>
          </a:p>
        </p:txBody>
      </p:sp>
      <p:cxnSp>
        <p:nvCxnSpPr>
          <p:cNvPr id="32" name="直接连接符 31"/>
          <p:cNvCxnSpPr/>
          <p:nvPr/>
        </p:nvCxnSpPr>
        <p:spPr>
          <a:xfrm>
            <a:off x="1768416" y="404813"/>
            <a:ext cx="7138612" cy="11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544512" y="1341780"/>
            <a:ext cx="10987087" cy="1958499"/>
            <a:chOff x="649155" y="1220321"/>
            <a:chExt cx="7306947" cy="2290224"/>
          </a:xfrm>
        </p:grpSpPr>
        <p:sp>
          <p:nvSpPr>
            <p:cNvPr id="43" name="矩形 42"/>
            <p:cNvSpPr/>
            <p:nvPr/>
          </p:nvSpPr>
          <p:spPr>
            <a:xfrm>
              <a:off x="726783" y="1835908"/>
              <a:ext cx="7214654" cy="1565595"/>
            </a:xfrm>
            <a:prstGeom prst="rect">
              <a:avLst/>
            </a:prstGeom>
          </p:spPr>
          <p:txBody>
            <a:bodyPr wrap="square">
              <a:spAutoFit/>
            </a:bodyPr>
            <a:lstStyle/>
            <a:p>
              <a:pPr indent="447675">
                <a:lnSpc>
                  <a:spcPct val="150000"/>
                </a:lnSpc>
                <a:defRPr/>
              </a:pPr>
              <a:r>
                <a:rPr lang="zh-CN" altLang="en-US" b="1" dirty="0" smtClean="0">
                  <a:solidFill>
                    <a:srgbClr val="FF0000"/>
                  </a:solidFill>
                  <a:latin typeface="微软雅黑" pitchFamily="34" charset="-122"/>
                  <a:ea typeface="微软雅黑" pitchFamily="34" charset="-122"/>
                </a:rPr>
                <a:t>深化“引企入教”改革。</a:t>
              </a:r>
              <a:r>
                <a:rPr lang="zh-CN" altLang="en-US" dirty="0" smtClean="0">
                  <a:solidFill>
                    <a:prstClr val="black"/>
                  </a:solidFill>
                  <a:latin typeface="微软雅黑" pitchFamily="34" charset="-122"/>
                  <a:ea typeface="微软雅黑" pitchFamily="34" charset="-122"/>
                </a:rPr>
                <a:t>支持引导企业深度参与职业教育教学改革，多种方式参与学校专业规划、教材开发、教学设计、课程设置、实习实训、促进企业需求融入人才培养环节，推行面向企业真实生产环境的任务式培养模式。</a:t>
              </a:r>
              <a:endParaRPr lang="en-US" altLang="zh-CN" sz="2100" kern="0" dirty="0">
                <a:solidFill>
                  <a:schemeClr val="accent1"/>
                </a:solidFill>
                <a:latin typeface="微软雅黑" pitchFamily="34" charset="-122"/>
                <a:ea typeface="微软雅黑" pitchFamily="34" charset="-122"/>
              </a:endParaRPr>
            </a:p>
          </p:txBody>
        </p:sp>
        <p:grpSp>
          <p:nvGrpSpPr>
            <p:cNvPr id="60" name="组合 59"/>
            <p:cNvGrpSpPr/>
            <p:nvPr/>
          </p:nvGrpSpPr>
          <p:grpSpPr>
            <a:xfrm>
              <a:off x="649155" y="1220321"/>
              <a:ext cx="7306947" cy="2290224"/>
              <a:chOff x="659474" y="1251774"/>
              <a:chExt cx="7306947" cy="2290224"/>
            </a:xfrm>
          </p:grpSpPr>
          <p:sp>
            <p:nvSpPr>
              <p:cNvPr id="61" name="对角圆角矩形 60"/>
              <p:cNvSpPr/>
              <p:nvPr/>
            </p:nvSpPr>
            <p:spPr>
              <a:xfrm>
                <a:off x="659474" y="1448696"/>
                <a:ext cx="7306947" cy="2093302"/>
              </a:xfrm>
              <a:prstGeom prst="round2DiagRect">
                <a:avLst/>
              </a:prstGeom>
              <a:noFill/>
              <a:ln w="19050" cap="flat" cmpd="sng" algn="ctr">
                <a:solidFill>
                  <a:schemeClr val="accent1"/>
                </a:solid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sp>
            <p:nvSpPr>
              <p:cNvPr id="62" name="圆角矩形 61"/>
              <p:cNvSpPr/>
              <p:nvPr/>
            </p:nvSpPr>
            <p:spPr>
              <a:xfrm>
                <a:off x="944421" y="1251774"/>
                <a:ext cx="4743138" cy="603171"/>
              </a:xfrm>
              <a:prstGeom prst="roundRect">
                <a:avLst/>
              </a:prstGeom>
              <a:solidFill>
                <a:srgbClr val="0070C0"/>
              </a:solidFill>
            </p:spPr>
            <p:txBody>
              <a:bodyPr wrap="square">
                <a:spAutoFit/>
              </a:bodyPr>
              <a:lstStyle/>
              <a:p>
                <a:pPr>
                  <a:spcBef>
                    <a:spcPts val="600"/>
                  </a:spcBef>
                  <a:defRPr/>
                </a:pPr>
                <a:r>
                  <a:rPr lang="en-US" altLang="zh-CN" sz="2000" b="1" kern="0" dirty="0">
                    <a:solidFill>
                      <a:sysClr val="window" lastClr="FFFFFF"/>
                    </a:solidFill>
                    <a:latin typeface="微软雅黑" panose="020B0503020204020204" pitchFamily="34" charset="-122"/>
                    <a:ea typeface="微软雅黑" panose="020B0503020204020204" pitchFamily="34" charset="-122"/>
                  </a:rPr>
                  <a:t>《</a:t>
                </a:r>
                <a:r>
                  <a:rPr lang="zh-CN" altLang="en-US" sz="2000" b="1" kern="0" dirty="0">
                    <a:solidFill>
                      <a:sysClr val="window" lastClr="FFFFFF"/>
                    </a:solidFill>
                    <a:latin typeface="微软雅黑" panose="020B0503020204020204" pitchFamily="34" charset="-122"/>
                    <a:ea typeface="微软雅黑" panose="020B0503020204020204" pitchFamily="34" charset="-122"/>
                  </a:rPr>
                  <a:t>国务</a:t>
                </a:r>
                <a:r>
                  <a:rPr lang="zh-CN" altLang="en-US" sz="2000" b="1" kern="0" dirty="0" smtClean="0">
                    <a:solidFill>
                      <a:sysClr val="window" lastClr="FFFFFF"/>
                    </a:solidFill>
                    <a:latin typeface="微软雅黑" panose="020B0503020204020204" pitchFamily="34" charset="-122"/>
                    <a:ea typeface="微软雅黑" panose="020B0503020204020204" pitchFamily="34" charset="-122"/>
                  </a:rPr>
                  <a:t>院关</a:t>
                </a:r>
                <a:r>
                  <a:rPr lang="zh-CN" altLang="en-US" sz="2000" b="1" kern="0" dirty="0">
                    <a:solidFill>
                      <a:sysClr val="window" lastClr="FFFFFF"/>
                    </a:solidFill>
                    <a:latin typeface="微软雅黑" panose="020B0503020204020204" pitchFamily="34" charset="-122"/>
                    <a:ea typeface="微软雅黑" panose="020B0503020204020204" pitchFamily="34" charset="-122"/>
                  </a:rPr>
                  <a:t>于深化产教融合的若干意见</a:t>
                </a:r>
                <a:r>
                  <a:rPr lang="en-US" altLang="zh-CN" b="1" kern="0" dirty="0">
                    <a:solidFill>
                      <a:sysClr val="window" lastClr="FFFFFF"/>
                    </a:solidFill>
                    <a:latin typeface="微软雅黑" panose="020B0503020204020204" pitchFamily="34" charset="-122"/>
                    <a:ea typeface="微软雅黑" panose="020B0503020204020204" pitchFamily="34" charset="-122"/>
                  </a:rPr>
                  <a:t>》【</a:t>
                </a:r>
                <a:r>
                  <a:rPr lang="en-US" altLang="zh-CN" b="1" kern="0" dirty="0" smtClean="0">
                    <a:solidFill>
                      <a:sysClr val="window" lastClr="FFFFFF"/>
                    </a:solidFill>
                    <a:latin typeface="微软雅黑" panose="020B0503020204020204" pitchFamily="34" charset="-122"/>
                    <a:ea typeface="微软雅黑" panose="020B0503020204020204" pitchFamily="34" charset="-122"/>
                  </a:rPr>
                  <a:t>2017】12</a:t>
                </a:r>
                <a:r>
                  <a:rPr lang="zh-CN" altLang="en-US" b="1" kern="0" dirty="0" smtClean="0">
                    <a:solidFill>
                      <a:sysClr val="window" lastClr="FFFFFF"/>
                    </a:solidFill>
                    <a:latin typeface="微软雅黑" panose="020B0503020204020204" pitchFamily="34" charset="-122"/>
                    <a:ea typeface="微软雅黑" panose="020B0503020204020204" pitchFamily="34" charset="-122"/>
                  </a:rPr>
                  <a:t>月</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grpSp>
      </p:grpSp>
      <p:grpSp>
        <p:nvGrpSpPr>
          <p:cNvPr id="63" name="组合 62"/>
          <p:cNvGrpSpPr/>
          <p:nvPr/>
        </p:nvGrpSpPr>
        <p:grpSpPr>
          <a:xfrm>
            <a:off x="546100" y="3300278"/>
            <a:ext cx="10985499" cy="3176722"/>
            <a:chOff x="902639" y="1272985"/>
            <a:chExt cx="7180234" cy="4127451"/>
          </a:xfrm>
        </p:grpSpPr>
        <p:sp>
          <p:nvSpPr>
            <p:cNvPr id="64" name="矩形 63"/>
            <p:cNvSpPr/>
            <p:nvPr/>
          </p:nvSpPr>
          <p:spPr>
            <a:xfrm>
              <a:off x="902640" y="1845749"/>
              <a:ext cx="7130428" cy="3359058"/>
            </a:xfrm>
            <a:prstGeom prst="rect">
              <a:avLst/>
            </a:prstGeom>
          </p:spPr>
          <p:txBody>
            <a:bodyPr wrap="square">
              <a:spAutoFit/>
            </a:bodyPr>
            <a:lstStyle/>
            <a:p>
              <a:pPr lvl="0" indent="447675">
                <a:lnSpc>
                  <a:spcPct val="150000"/>
                </a:lnSpc>
                <a:defRPr/>
              </a:pPr>
              <a:r>
                <a:rPr lang="en-US" altLang="zh-CN" dirty="0" smtClean="0">
                  <a:solidFill>
                    <a:prstClr val="black"/>
                  </a:solidFill>
                  <a:latin typeface="微软雅黑" pitchFamily="34" charset="-122"/>
                  <a:ea typeface="微软雅黑" pitchFamily="34" charset="-122"/>
                </a:rPr>
                <a:t>1</a:t>
              </a:r>
              <a:r>
                <a:rPr lang="zh-CN" altLang="en-US" dirty="0" smtClean="0">
                  <a:solidFill>
                    <a:prstClr val="black"/>
                  </a:solidFill>
                  <a:latin typeface="微软雅黑" pitchFamily="34" charset="-122"/>
                  <a:ea typeface="微软雅黑" pitchFamily="34" charset="-122"/>
                </a:rPr>
                <a:t>、建设</a:t>
              </a:r>
              <a:r>
                <a:rPr lang="en-US" altLang="zh-CN" dirty="0" smtClean="0">
                  <a:solidFill>
                    <a:prstClr val="black"/>
                  </a:solidFill>
                  <a:latin typeface="微软雅黑" pitchFamily="34" charset="-122"/>
                  <a:ea typeface="微软雅黑" pitchFamily="34" charset="-122"/>
                </a:rPr>
                <a:t>50</a:t>
              </a:r>
              <a:r>
                <a:rPr lang="zh-CN" altLang="en-US" dirty="0" smtClean="0">
                  <a:solidFill>
                    <a:prstClr val="black"/>
                  </a:solidFill>
                  <a:latin typeface="微软雅黑" pitchFamily="34" charset="-122"/>
                  <a:ea typeface="微软雅黑" pitchFamily="34" charset="-122"/>
                </a:rPr>
                <a:t>所高水平高等职业学校和</a:t>
              </a:r>
              <a:r>
                <a:rPr lang="en-US" altLang="zh-CN" dirty="0" smtClean="0">
                  <a:solidFill>
                    <a:prstClr val="black"/>
                  </a:solidFill>
                  <a:latin typeface="微软雅黑" pitchFamily="34" charset="-122"/>
                  <a:ea typeface="微软雅黑" pitchFamily="34" charset="-122"/>
                </a:rPr>
                <a:t>150</a:t>
              </a:r>
              <a:r>
                <a:rPr lang="zh-CN" altLang="en-US" dirty="0" smtClean="0">
                  <a:solidFill>
                    <a:prstClr val="black"/>
                  </a:solidFill>
                  <a:latin typeface="微软雅黑" pitchFamily="34" charset="-122"/>
                  <a:ea typeface="微软雅黑" pitchFamily="34" charset="-122"/>
                </a:rPr>
                <a:t>个骨干专业（群）；办好一批县域职教中心；</a:t>
              </a:r>
              <a:endParaRPr lang="en-US" altLang="zh-CN" dirty="0" smtClean="0">
                <a:solidFill>
                  <a:prstClr val="black"/>
                </a:solidFill>
                <a:latin typeface="微软雅黑" pitchFamily="34" charset="-122"/>
                <a:ea typeface="微软雅黑" pitchFamily="34" charset="-122"/>
              </a:endParaRPr>
            </a:p>
            <a:p>
              <a:pPr lvl="0" indent="447675">
                <a:lnSpc>
                  <a:spcPct val="150000"/>
                </a:lnSpc>
                <a:defRPr/>
              </a:pPr>
              <a:r>
                <a:rPr lang="en-US" altLang="zh-CN" dirty="0" smtClean="0">
                  <a:solidFill>
                    <a:prstClr val="black"/>
                  </a:solidFill>
                  <a:latin typeface="微软雅黑" pitchFamily="34" charset="-122"/>
                  <a:ea typeface="微软雅黑" pitchFamily="34" charset="-122"/>
                </a:rPr>
                <a:t>2</a:t>
              </a:r>
              <a:r>
                <a:rPr lang="zh-CN" altLang="en-US" dirty="0" smtClean="0">
                  <a:solidFill>
                    <a:prstClr val="black"/>
                  </a:solidFill>
                  <a:latin typeface="微软雅黑" pitchFamily="34" charset="-122"/>
                  <a:ea typeface="微软雅黑" pitchFamily="34" charset="-122"/>
                </a:rPr>
                <a:t>、优化人才培养方案，启动</a:t>
              </a:r>
              <a:r>
                <a:rPr lang="en-US" altLang="zh-CN" dirty="0" smtClean="0">
                  <a:solidFill>
                    <a:prstClr val="black"/>
                  </a:solidFill>
                  <a:latin typeface="微软雅黑" pitchFamily="34" charset="-122"/>
                  <a:ea typeface="微软雅黑" pitchFamily="34" charset="-122"/>
                </a:rPr>
                <a:t>1+X</a:t>
              </a:r>
              <a:r>
                <a:rPr lang="zh-CN" altLang="en-US" dirty="0" smtClean="0">
                  <a:solidFill>
                    <a:prstClr val="black"/>
                  </a:solidFill>
                  <a:latin typeface="微软雅黑" pitchFamily="34" charset="-122"/>
                  <a:ea typeface="微软雅黑" pitchFamily="34" charset="-122"/>
                </a:rPr>
                <a:t>证书制度试点工作，开展高质量职业培训；</a:t>
              </a:r>
              <a:endParaRPr lang="en-US" altLang="zh-CN" dirty="0" smtClean="0">
                <a:solidFill>
                  <a:prstClr val="black"/>
                </a:solidFill>
                <a:latin typeface="微软雅黑" pitchFamily="34" charset="-122"/>
                <a:ea typeface="微软雅黑" pitchFamily="34" charset="-122"/>
              </a:endParaRPr>
            </a:p>
            <a:p>
              <a:pPr lvl="0" indent="447675">
                <a:lnSpc>
                  <a:spcPct val="150000"/>
                </a:lnSpc>
                <a:defRPr/>
              </a:pPr>
              <a:r>
                <a:rPr lang="en-US" altLang="zh-CN" dirty="0" smtClean="0">
                  <a:solidFill>
                    <a:prstClr val="black"/>
                  </a:solidFill>
                  <a:latin typeface="微软雅黑" pitchFamily="34" charset="-122"/>
                  <a:ea typeface="微软雅黑" pitchFamily="34" charset="-122"/>
                </a:rPr>
                <a:t>3</a:t>
              </a:r>
              <a:r>
                <a:rPr lang="zh-CN" altLang="en-US" dirty="0" smtClean="0">
                  <a:solidFill>
                    <a:prstClr val="black"/>
                  </a:solidFill>
                  <a:latin typeface="微软雅黑" pitchFamily="34" charset="-122"/>
                  <a:ea typeface="微软雅黑" pitchFamily="34" charset="-122"/>
                </a:rPr>
                <a:t>、引导行业企业深度参与人才培养，促进职业院校加强专业建设、深化课程改革、增强实训内容、提高师资水平，全面提升教学质量；</a:t>
              </a:r>
              <a:endParaRPr lang="en-US" altLang="zh-CN" dirty="0" smtClean="0">
                <a:solidFill>
                  <a:prstClr val="black"/>
                </a:solidFill>
                <a:latin typeface="微软雅黑" pitchFamily="34" charset="-122"/>
                <a:ea typeface="微软雅黑" pitchFamily="34" charset="-122"/>
              </a:endParaRPr>
            </a:p>
            <a:p>
              <a:pPr lvl="0" indent="447675">
                <a:lnSpc>
                  <a:spcPct val="150000"/>
                </a:lnSpc>
                <a:defRPr/>
              </a:pPr>
              <a:r>
                <a:rPr lang="en-US" altLang="zh-CN" dirty="0" smtClean="0">
                  <a:solidFill>
                    <a:prstClr val="black"/>
                  </a:solidFill>
                  <a:latin typeface="微软雅黑" pitchFamily="34" charset="-122"/>
                  <a:ea typeface="微软雅黑" pitchFamily="34" charset="-122"/>
                </a:rPr>
                <a:t>4</a:t>
              </a:r>
              <a:r>
                <a:rPr lang="zh-CN" altLang="en-US" dirty="0" smtClean="0">
                  <a:solidFill>
                    <a:prstClr val="black"/>
                  </a:solidFill>
                  <a:latin typeface="微软雅黑" pitchFamily="34" charset="-122"/>
                  <a:ea typeface="微软雅黑" pitchFamily="34" charset="-122"/>
                </a:rPr>
                <a:t>、职业院校主动与具备条件的企业在人才培养、技术创新、就业创业、社会服务、文化传承等方面开展合作。</a:t>
              </a:r>
              <a:endParaRPr lang="en-US" altLang="zh-CN" kern="0" dirty="0">
                <a:solidFill>
                  <a:prstClr val="black"/>
                </a:solidFill>
                <a:latin typeface="+mn-ea"/>
              </a:endParaRPr>
            </a:p>
          </p:txBody>
        </p:sp>
        <p:grpSp>
          <p:nvGrpSpPr>
            <p:cNvPr id="65" name="组合 64"/>
            <p:cNvGrpSpPr/>
            <p:nvPr/>
          </p:nvGrpSpPr>
          <p:grpSpPr>
            <a:xfrm>
              <a:off x="902639" y="1272985"/>
              <a:ext cx="7180234" cy="4127451"/>
              <a:chOff x="912958" y="1304438"/>
              <a:chExt cx="7180234" cy="4127451"/>
            </a:xfrm>
          </p:grpSpPr>
          <p:sp>
            <p:nvSpPr>
              <p:cNvPr id="66" name="对角圆角矩形 65"/>
              <p:cNvSpPr/>
              <p:nvPr/>
            </p:nvSpPr>
            <p:spPr>
              <a:xfrm>
                <a:off x="912958" y="1448700"/>
                <a:ext cx="7180234" cy="3983189"/>
              </a:xfrm>
              <a:prstGeom prst="round2DiagRect">
                <a:avLst/>
              </a:prstGeom>
              <a:noFill/>
              <a:ln w="19050" cap="flat" cmpd="sng" algn="ctr">
                <a:solidFill>
                  <a:schemeClr val="accent1"/>
                </a:solidFill>
                <a:prstDash val="solid"/>
              </a:ln>
              <a:effectLst/>
            </p:spPr>
            <p:txBody>
              <a:bodyPr rtlCol="0" anchor="ctr"/>
              <a:lstStyle/>
              <a:p>
                <a:pPr algn="ctr" defTabSz="913765"/>
                <a:endParaRPr lang="zh-CN" altLang="en-US" kern="0">
                  <a:solidFill>
                    <a:sysClr val="window" lastClr="FFFFFF"/>
                  </a:solidFill>
                  <a:latin typeface="Calibri" panose="020F0502020204030204"/>
                  <a:ea typeface="宋体" panose="02010600030101010101" pitchFamily="2" charset="-122"/>
                </a:endParaRPr>
              </a:p>
            </p:txBody>
          </p:sp>
          <p:sp>
            <p:nvSpPr>
              <p:cNvPr id="67" name="圆角矩形 66"/>
              <p:cNvSpPr/>
              <p:nvPr/>
            </p:nvSpPr>
            <p:spPr>
              <a:xfrm>
                <a:off x="1187622" y="1304438"/>
                <a:ext cx="5311808" cy="575157"/>
              </a:xfrm>
              <a:prstGeom prst="roundRect">
                <a:avLst/>
              </a:prstGeom>
              <a:solidFill>
                <a:srgbClr val="0070C0"/>
              </a:solidFill>
            </p:spPr>
            <p:txBody>
              <a:bodyPr wrap="square">
                <a:spAutoFit/>
              </a:bodyPr>
              <a:lstStyle/>
              <a:p>
                <a:pPr>
                  <a:spcBef>
                    <a:spcPts val="600"/>
                  </a:spcBef>
                  <a:defRPr/>
                </a:pPr>
                <a:r>
                  <a:rPr lang="en-US" altLang="zh-CN" sz="2000" b="1" kern="0" dirty="0" smtClean="0">
                    <a:solidFill>
                      <a:sysClr val="window" lastClr="FFFFFF"/>
                    </a:solidFill>
                    <a:latin typeface="微软雅黑" panose="020B0503020204020204" pitchFamily="34" charset="-122"/>
                    <a:ea typeface="微软雅黑" panose="020B0503020204020204" pitchFamily="34" charset="-122"/>
                  </a:rPr>
                  <a:t>《</a:t>
                </a:r>
                <a:r>
                  <a:rPr lang="zh-CN" altLang="en-US" sz="2000" b="1" kern="0" dirty="0" smtClean="0">
                    <a:solidFill>
                      <a:sysClr val="window" lastClr="FFFFFF"/>
                    </a:solidFill>
                    <a:latin typeface="微软雅黑" panose="020B0503020204020204" pitchFamily="34" charset="-122"/>
                    <a:ea typeface="微软雅黑" panose="020B0503020204020204" pitchFamily="34" charset="-122"/>
                  </a:rPr>
                  <a:t>国家职业教育改革实施方案</a:t>
                </a:r>
                <a:r>
                  <a:rPr lang="en-US" altLang="zh-CN" sz="2000" b="1" kern="0" dirty="0">
                    <a:solidFill>
                      <a:sysClr val="window" lastClr="FFFFFF"/>
                    </a:solidFill>
                    <a:latin typeface="微软雅黑" panose="020B0503020204020204" pitchFamily="34" charset="-122"/>
                    <a:ea typeface="微软雅黑" panose="020B0503020204020204" pitchFamily="34" charset="-122"/>
                  </a:rPr>
                  <a:t>》》【</a:t>
                </a:r>
                <a:r>
                  <a:rPr lang="en-US" altLang="zh-CN" sz="2000" b="1" kern="0" dirty="0" smtClean="0">
                    <a:solidFill>
                      <a:sysClr val="window" lastClr="FFFFFF"/>
                    </a:solidFill>
                    <a:latin typeface="微软雅黑" panose="020B0503020204020204" pitchFamily="34" charset="-122"/>
                    <a:ea typeface="微软雅黑" panose="020B0503020204020204" pitchFamily="34" charset="-122"/>
                  </a:rPr>
                  <a:t>2019】1</a:t>
                </a:r>
                <a:r>
                  <a:rPr lang="zh-CN" altLang="en-US" sz="2000" b="1" kern="0" dirty="0" smtClean="0">
                    <a:solidFill>
                      <a:sysClr val="window" lastClr="FFFFFF"/>
                    </a:solidFill>
                    <a:latin typeface="微软雅黑" panose="020B0503020204020204" pitchFamily="34" charset="-122"/>
                    <a:ea typeface="微软雅黑" panose="020B0503020204020204" pitchFamily="34" charset="-122"/>
                  </a:rPr>
                  <a:t>月</a:t>
                </a:r>
                <a:r>
                  <a:rPr lang="en-US" altLang="zh-CN" sz="2000" b="1" kern="0" dirty="0" smtClean="0">
                    <a:solidFill>
                      <a:sysClr val="window" lastClr="FFFFFF"/>
                    </a:solidFill>
                    <a:latin typeface="微软雅黑" panose="020B0503020204020204" pitchFamily="34" charset="-122"/>
                    <a:ea typeface="微软雅黑" panose="020B0503020204020204" pitchFamily="34" charset="-122"/>
                  </a:rPr>
                  <a:t>24</a:t>
                </a:r>
                <a:r>
                  <a:rPr lang="zh-CN" altLang="en-US" sz="2000" b="1" kern="0" dirty="0" smtClean="0">
                    <a:solidFill>
                      <a:sysClr val="window" lastClr="FFFFFF"/>
                    </a:solidFill>
                    <a:latin typeface="微软雅黑" panose="020B0503020204020204" pitchFamily="34" charset="-122"/>
                    <a:ea typeface="微软雅黑" panose="020B0503020204020204" pitchFamily="34" charset="-122"/>
                  </a:rPr>
                  <a:t>日</a:t>
                </a:r>
                <a:r>
                  <a:rPr lang="zh-CN" altLang="en-US" sz="2000" b="1" kern="0" dirty="0" smtClean="0">
                    <a:solidFill>
                      <a:srgbClr val="FF0000"/>
                    </a:solidFill>
                    <a:latin typeface="微软雅黑" panose="020B0503020204020204" pitchFamily="34" charset="-122"/>
                    <a:ea typeface="微软雅黑" panose="020B0503020204020204" pitchFamily="34" charset="-122"/>
                  </a:rPr>
                  <a:t>（职教二十条）</a:t>
                </a:r>
                <a:endParaRPr lang="zh-CN" altLang="en-US" sz="2000" b="1" kern="0" dirty="0">
                  <a:solidFill>
                    <a:srgbClr val="FF0000"/>
                  </a:solidFill>
                  <a:latin typeface="微软雅黑" panose="020B0503020204020204" pitchFamily="34" charset="-122"/>
                  <a:ea typeface="微软雅黑" panose="020B0503020204020204" pitchFamily="34" charset="-122"/>
                </a:endParaRPr>
              </a:p>
            </p:txBody>
          </p:sp>
        </p:grpSp>
      </p:grpSp>
    </p:spTree>
    <p:custDataLst>
      <p:tags r:id="rId1"/>
    </p:custDataLst>
    <p:extLst>
      <p:ext uri="{BB962C8B-B14F-4D97-AF65-F5344CB8AC3E}">
        <p14:creationId xmlns:p14="http://schemas.microsoft.com/office/powerpoint/2010/main" val="21070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additive="base">
                                        <p:cTn id="12" dur="500" fill="hold"/>
                                        <p:tgtEl>
                                          <p:spTgt spid="63"/>
                                        </p:tgtEl>
                                        <p:attrNameLst>
                                          <p:attrName>ppt_x</p:attrName>
                                        </p:attrNameLst>
                                      </p:cBhvr>
                                      <p:tavLst>
                                        <p:tav tm="0">
                                          <p:val>
                                            <p:strVal val="#ppt_x"/>
                                          </p:val>
                                        </p:tav>
                                        <p:tav tm="100000">
                                          <p:val>
                                            <p:strVal val="#ppt_x"/>
                                          </p:val>
                                        </p:tav>
                                      </p:tavLst>
                                    </p:anim>
                                    <p:anim calcmode="lin" valueType="num">
                                      <p:cBhvr additive="base">
                                        <p:cTn id="1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0" y="404813"/>
            <a:ext cx="11619345" cy="241230"/>
            <a:chOff x="0" y="404813"/>
            <a:chExt cx="11619345" cy="241230"/>
          </a:xfrm>
        </p:grpSpPr>
        <p:cxnSp>
          <p:nvCxnSpPr>
            <p:cNvPr id="5" name="直接连接符 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4013" y="404813"/>
              <a:ext cx="9825332"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10" name="文本框 21"/>
          <p:cNvSpPr txBox="1">
            <a:spLocks noChangeArrowheads="1"/>
          </p:cNvSpPr>
          <p:nvPr/>
        </p:nvSpPr>
        <p:spPr bwMode="auto">
          <a:xfrm>
            <a:off x="3399605" y="4347987"/>
            <a:ext cx="57229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国泰安</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O2O</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教育培训</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国匠在线</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eaLnBrk="1" hangingPunct="1">
              <a:lnSpc>
                <a:spcPct val="200000"/>
              </a:lnSpc>
              <a:buFont typeface="Arial" panose="020B0604020202020204" pitchFamily="34" charset="0"/>
              <a:buNone/>
              <a:defRPr/>
            </a:pPr>
            <a:r>
              <a:rPr lang="zh-CN" altLang="en-US" b="1" dirty="0">
                <a:solidFill>
                  <a:schemeClr val="bg1">
                    <a:lumMod val="50000"/>
                  </a:schemeClr>
                </a:solidFill>
                <a:latin typeface="微软雅黑" panose="020B0503020204020204" pitchFamily="34" charset="-122"/>
                <a:ea typeface="微软雅黑" panose="020B0503020204020204" pitchFamily="34" charset="-122"/>
              </a:rPr>
              <a:t>延伸课堂，创新教育</a:t>
            </a:r>
            <a:r>
              <a:rPr lang="en-US" altLang="zh-CN" b="1" dirty="0">
                <a:solidFill>
                  <a:schemeClr val="bg1">
                    <a:lumMod val="50000"/>
                  </a:schemeClr>
                </a:solidFill>
                <a:latin typeface="微软雅黑" panose="020B0503020204020204" pitchFamily="34" charset="-122"/>
                <a:ea typeface="微软雅黑" panose="020B0503020204020204" pitchFamily="34" charset="-122"/>
              </a:rPr>
              <a:t>  </a:t>
            </a:r>
            <a:r>
              <a:rPr lang="zh-CN" altLang="en-US" b="1" dirty="0">
                <a:solidFill>
                  <a:schemeClr val="bg1">
                    <a:lumMod val="50000"/>
                  </a:schemeClr>
                </a:solidFill>
                <a:latin typeface="微软雅黑" panose="020B0503020204020204" pitchFamily="34" charset="-122"/>
                <a:ea typeface="微软雅黑" panose="020B0503020204020204" pitchFamily="34" charset="-122"/>
              </a:rPr>
              <a:t>敞开校门，服务社会</a:t>
            </a:r>
          </a:p>
        </p:txBody>
      </p:sp>
      <p:grpSp>
        <p:nvGrpSpPr>
          <p:cNvPr id="3" name="组合 55"/>
          <p:cNvGrpSpPr/>
          <p:nvPr/>
        </p:nvGrpSpPr>
        <p:grpSpPr>
          <a:xfrm>
            <a:off x="1077964" y="2142719"/>
            <a:ext cx="9903510" cy="2842599"/>
            <a:chOff x="1131685" y="2116851"/>
            <a:chExt cx="8321287" cy="2388452"/>
          </a:xfrm>
        </p:grpSpPr>
        <p:sp>
          <p:nvSpPr>
            <p:cNvPr id="57" name="矩形 56"/>
            <p:cNvSpPr/>
            <p:nvPr/>
          </p:nvSpPr>
          <p:spPr bwMode="auto">
            <a:xfrm>
              <a:off x="8439860" y="2261641"/>
              <a:ext cx="1013112" cy="325151"/>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培训内容</a:t>
              </a:r>
            </a:p>
          </p:txBody>
        </p:sp>
        <p:grpSp>
          <p:nvGrpSpPr>
            <p:cNvPr id="4" name="组合 57"/>
            <p:cNvGrpSpPr/>
            <p:nvPr/>
          </p:nvGrpSpPr>
          <p:grpSpPr>
            <a:xfrm>
              <a:off x="1131685" y="2116851"/>
              <a:ext cx="8224752" cy="2388452"/>
              <a:chOff x="1001193" y="2207661"/>
              <a:chExt cx="10185978" cy="2997655"/>
            </a:xfrm>
          </p:grpSpPr>
          <p:sp>
            <p:nvSpPr>
              <p:cNvPr id="59" name="五角星 28"/>
              <p:cNvSpPr/>
              <p:nvPr/>
            </p:nvSpPr>
            <p:spPr bwMode="auto">
              <a:xfrm>
                <a:off x="5660694" y="2332608"/>
                <a:ext cx="323754" cy="335844"/>
              </a:xfrm>
              <a:custGeom>
                <a:avLst/>
                <a:gdLst>
                  <a:gd name="T0" fmla="*/ 0 w 382358"/>
                  <a:gd name="T1" fmla="*/ 151526 h 397048"/>
                  <a:gd name="T2" fmla="*/ 146225 w 382358"/>
                  <a:gd name="T3" fmla="*/ 151528 h 397048"/>
                  <a:gd name="T4" fmla="*/ 191409 w 382358"/>
                  <a:gd name="T5" fmla="*/ 0 h 397048"/>
                  <a:gd name="T6" fmla="*/ 236593 w 382358"/>
                  <a:gd name="T7" fmla="*/ 151528 h 397048"/>
                  <a:gd name="T8" fmla="*/ 382818 w 382358"/>
                  <a:gd name="T9" fmla="*/ 151526 h 397048"/>
                  <a:gd name="T10" fmla="*/ 264520 w 382358"/>
                  <a:gd name="T11" fmla="*/ 245174 h 397048"/>
                  <a:gd name="T12" fmla="*/ 309706 w 382358"/>
                  <a:gd name="T13" fmla="*/ 396701 h 397048"/>
                  <a:gd name="T14" fmla="*/ 191409 w 382358"/>
                  <a:gd name="T15" fmla="*/ 303052 h 397048"/>
                  <a:gd name="T16" fmla="*/ 73112 w 382358"/>
                  <a:gd name="T17" fmla="*/ 396701 h 397048"/>
                  <a:gd name="T18" fmla="*/ 118298 w 382358"/>
                  <a:gd name="T19" fmla="*/ 245174 h 397048"/>
                  <a:gd name="T20" fmla="*/ 0 w 382358"/>
                  <a:gd name="T21" fmla="*/ 151526 h 3970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2358"/>
                  <a:gd name="T34" fmla="*/ 0 h 397048"/>
                  <a:gd name="T35" fmla="*/ 382358 w 382358"/>
                  <a:gd name="T36" fmla="*/ 397048 h 3970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2358" h="397048">
                    <a:moveTo>
                      <a:pt x="0" y="151658"/>
                    </a:moveTo>
                    <a:lnTo>
                      <a:pt x="146049" y="151660"/>
                    </a:lnTo>
                    <a:lnTo>
                      <a:pt x="191179" y="0"/>
                    </a:lnTo>
                    <a:lnTo>
                      <a:pt x="236309" y="151660"/>
                    </a:lnTo>
                    <a:lnTo>
                      <a:pt x="382358" y="151658"/>
                    </a:lnTo>
                    <a:lnTo>
                      <a:pt x="264202" y="245388"/>
                    </a:lnTo>
                    <a:lnTo>
                      <a:pt x="309334" y="397047"/>
                    </a:lnTo>
                    <a:lnTo>
                      <a:pt x="191179" y="303316"/>
                    </a:lnTo>
                    <a:lnTo>
                      <a:pt x="73024" y="397047"/>
                    </a:lnTo>
                    <a:lnTo>
                      <a:pt x="118156" y="245388"/>
                    </a:lnTo>
                    <a:lnTo>
                      <a:pt x="0" y="15165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1600"/>
              </a:p>
            </p:txBody>
          </p:sp>
          <p:sp>
            <p:nvSpPr>
              <p:cNvPr id="60" name="五角星 28"/>
              <p:cNvSpPr/>
              <p:nvPr/>
            </p:nvSpPr>
            <p:spPr bwMode="auto">
              <a:xfrm>
                <a:off x="6759575" y="2311114"/>
                <a:ext cx="323754" cy="335844"/>
              </a:xfrm>
              <a:custGeom>
                <a:avLst/>
                <a:gdLst>
                  <a:gd name="T0" fmla="*/ 0 w 382358"/>
                  <a:gd name="T1" fmla="*/ 151526 h 397048"/>
                  <a:gd name="T2" fmla="*/ 146225 w 382358"/>
                  <a:gd name="T3" fmla="*/ 151528 h 397048"/>
                  <a:gd name="T4" fmla="*/ 191409 w 382358"/>
                  <a:gd name="T5" fmla="*/ 0 h 397048"/>
                  <a:gd name="T6" fmla="*/ 236593 w 382358"/>
                  <a:gd name="T7" fmla="*/ 151528 h 397048"/>
                  <a:gd name="T8" fmla="*/ 382818 w 382358"/>
                  <a:gd name="T9" fmla="*/ 151526 h 397048"/>
                  <a:gd name="T10" fmla="*/ 264520 w 382358"/>
                  <a:gd name="T11" fmla="*/ 245174 h 397048"/>
                  <a:gd name="T12" fmla="*/ 309706 w 382358"/>
                  <a:gd name="T13" fmla="*/ 396701 h 397048"/>
                  <a:gd name="T14" fmla="*/ 191409 w 382358"/>
                  <a:gd name="T15" fmla="*/ 303052 h 397048"/>
                  <a:gd name="T16" fmla="*/ 73112 w 382358"/>
                  <a:gd name="T17" fmla="*/ 396701 h 397048"/>
                  <a:gd name="T18" fmla="*/ 118298 w 382358"/>
                  <a:gd name="T19" fmla="*/ 245174 h 397048"/>
                  <a:gd name="T20" fmla="*/ 0 w 382358"/>
                  <a:gd name="T21" fmla="*/ 151526 h 3970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2358"/>
                  <a:gd name="T34" fmla="*/ 0 h 397048"/>
                  <a:gd name="T35" fmla="*/ 382358 w 382358"/>
                  <a:gd name="T36" fmla="*/ 397048 h 3970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2358" h="397048">
                    <a:moveTo>
                      <a:pt x="0" y="151658"/>
                    </a:moveTo>
                    <a:lnTo>
                      <a:pt x="146049" y="151660"/>
                    </a:lnTo>
                    <a:lnTo>
                      <a:pt x="191179" y="0"/>
                    </a:lnTo>
                    <a:lnTo>
                      <a:pt x="236309" y="151660"/>
                    </a:lnTo>
                    <a:lnTo>
                      <a:pt x="382358" y="151658"/>
                    </a:lnTo>
                    <a:lnTo>
                      <a:pt x="264202" y="245388"/>
                    </a:lnTo>
                    <a:lnTo>
                      <a:pt x="309334" y="397047"/>
                    </a:lnTo>
                    <a:lnTo>
                      <a:pt x="191179" y="303316"/>
                    </a:lnTo>
                    <a:lnTo>
                      <a:pt x="73024" y="397047"/>
                    </a:lnTo>
                    <a:lnTo>
                      <a:pt x="118156" y="245388"/>
                    </a:lnTo>
                    <a:lnTo>
                      <a:pt x="0" y="15165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1600"/>
              </a:p>
            </p:txBody>
          </p:sp>
          <p:grpSp>
            <p:nvGrpSpPr>
              <p:cNvPr id="9" name="组合 60"/>
              <p:cNvGrpSpPr/>
              <p:nvPr/>
            </p:nvGrpSpPr>
            <p:grpSpPr>
              <a:xfrm>
                <a:off x="3044693" y="2251508"/>
                <a:ext cx="6656536" cy="2035954"/>
                <a:chOff x="3085966" y="2593670"/>
                <a:chExt cx="6656536" cy="2035954"/>
              </a:xfrm>
            </p:grpSpPr>
            <p:grpSp>
              <p:nvGrpSpPr>
                <p:cNvPr id="11" name="组合 72"/>
                <p:cNvGrpSpPr/>
                <p:nvPr/>
              </p:nvGrpSpPr>
              <p:grpSpPr>
                <a:xfrm>
                  <a:off x="3085966" y="2593670"/>
                  <a:ext cx="6606107" cy="962733"/>
                  <a:chOff x="3085966" y="2593670"/>
                  <a:chExt cx="6606107" cy="962733"/>
                </a:xfrm>
              </p:grpSpPr>
              <p:grpSp>
                <p:nvGrpSpPr>
                  <p:cNvPr id="12" name="组合 79"/>
                  <p:cNvGrpSpPr/>
                  <p:nvPr/>
                </p:nvGrpSpPr>
                <p:grpSpPr>
                  <a:xfrm>
                    <a:off x="3085966" y="2625752"/>
                    <a:ext cx="931817" cy="930651"/>
                    <a:chOff x="3021335" y="2402151"/>
                    <a:chExt cx="1072013" cy="1070670"/>
                  </a:xfrm>
                </p:grpSpPr>
                <p:sp>
                  <p:nvSpPr>
                    <p:cNvPr id="93" name="椭圆 7"/>
                    <p:cNvSpPr>
                      <a:spLocks noChangeArrowheads="1"/>
                    </p:cNvSpPr>
                    <p:nvPr/>
                  </p:nvSpPr>
                  <p:spPr bwMode="auto">
                    <a:xfrm>
                      <a:off x="3021335" y="2402151"/>
                      <a:ext cx="1072013" cy="1070670"/>
                    </a:xfrm>
                    <a:prstGeom prst="ellipse">
                      <a:avLst/>
                    </a:prstGeom>
                    <a:solidFill>
                      <a:srgbClr val="05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400">
                        <a:solidFill>
                          <a:srgbClr val="FFFFFF"/>
                        </a:solidFill>
                      </a:endParaRPr>
                    </a:p>
                  </p:txBody>
                </p:sp>
                <p:sp>
                  <p:nvSpPr>
                    <p:cNvPr id="94" name="文本框 27"/>
                    <p:cNvSpPr txBox="1">
                      <a:spLocks noChangeArrowheads="1"/>
                    </p:cNvSpPr>
                    <p:nvPr/>
                  </p:nvSpPr>
                  <p:spPr bwMode="auto">
                    <a:xfrm>
                      <a:off x="3213858" y="2620096"/>
                      <a:ext cx="781380" cy="70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600" b="1" dirty="0">
                          <a:solidFill>
                            <a:schemeClr val="bg1"/>
                          </a:solidFill>
                          <a:latin typeface="微软雅黑" panose="020B0503020204020204" pitchFamily="34" charset="-122"/>
                          <a:ea typeface="微软雅黑" panose="020B0503020204020204" pitchFamily="34" charset="-122"/>
                        </a:rPr>
                        <a:t>在线平台</a:t>
                      </a:r>
                    </a:p>
                  </p:txBody>
                </p:sp>
              </p:grpSp>
              <p:grpSp>
                <p:nvGrpSpPr>
                  <p:cNvPr id="13" name="组合 80"/>
                  <p:cNvGrpSpPr/>
                  <p:nvPr/>
                </p:nvGrpSpPr>
                <p:grpSpPr>
                  <a:xfrm>
                    <a:off x="4503365" y="2620146"/>
                    <a:ext cx="930649" cy="931819"/>
                    <a:chOff x="4349798" y="2396545"/>
                    <a:chExt cx="1070669" cy="1072014"/>
                  </a:xfrm>
                </p:grpSpPr>
                <p:sp>
                  <p:nvSpPr>
                    <p:cNvPr id="91" name="椭圆 9"/>
                    <p:cNvSpPr>
                      <a:spLocks noChangeArrowheads="1"/>
                    </p:cNvSpPr>
                    <p:nvPr/>
                  </p:nvSpPr>
                  <p:spPr bwMode="auto">
                    <a:xfrm>
                      <a:off x="4349798" y="2396545"/>
                      <a:ext cx="1070669" cy="1072014"/>
                    </a:xfrm>
                    <a:prstGeom prst="ellipse">
                      <a:avLst/>
                    </a:prstGeom>
                    <a:solidFill>
                      <a:srgbClr val="05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400">
                        <a:solidFill>
                          <a:srgbClr val="FFFFFF"/>
                        </a:solidFill>
                      </a:endParaRPr>
                    </a:p>
                  </p:txBody>
                </p:sp>
                <p:sp>
                  <p:nvSpPr>
                    <p:cNvPr id="92" name="文本框 29"/>
                    <p:cNvSpPr txBox="1">
                      <a:spLocks noChangeArrowheads="1"/>
                    </p:cNvSpPr>
                    <p:nvPr/>
                  </p:nvSpPr>
                  <p:spPr bwMode="auto">
                    <a:xfrm>
                      <a:off x="4541647" y="2615161"/>
                      <a:ext cx="781380" cy="70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solidFill>
                            <a:schemeClr val="bg1"/>
                          </a:solidFill>
                          <a:latin typeface="微软雅黑" panose="020B0503020204020204" pitchFamily="34" charset="-122"/>
                          <a:ea typeface="微软雅黑" panose="020B0503020204020204" pitchFamily="34" charset="-122"/>
                        </a:rPr>
                        <a:t>课程资源</a:t>
                      </a:r>
                    </a:p>
                  </p:txBody>
                </p:sp>
              </p:grpSp>
              <p:grpSp>
                <p:nvGrpSpPr>
                  <p:cNvPr id="14" name="组合 81"/>
                  <p:cNvGrpSpPr/>
                  <p:nvPr/>
                </p:nvGrpSpPr>
                <p:grpSpPr>
                  <a:xfrm>
                    <a:off x="5919420" y="2602223"/>
                    <a:ext cx="930650" cy="931819"/>
                    <a:chOff x="5814295" y="2378622"/>
                    <a:chExt cx="1070670" cy="1072014"/>
                  </a:xfrm>
                </p:grpSpPr>
                <p:sp>
                  <p:nvSpPr>
                    <p:cNvPr id="89" name="椭圆 9"/>
                    <p:cNvSpPr>
                      <a:spLocks noChangeArrowheads="1"/>
                    </p:cNvSpPr>
                    <p:nvPr/>
                  </p:nvSpPr>
                  <p:spPr bwMode="auto">
                    <a:xfrm>
                      <a:off x="5814295" y="2378622"/>
                      <a:ext cx="1070670" cy="1072014"/>
                    </a:xfrm>
                    <a:prstGeom prst="ellipse">
                      <a:avLst/>
                    </a:prstGeom>
                    <a:solidFill>
                      <a:srgbClr val="05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400">
                        <a:solidFill>
                          <a:srgbClr val="FFFFFF"/>
                        </a:solidFill>
                      </a:endParaRPr>
                    </a:p>
                  </p:txBody>
                </p:sp>
                <p:sp>
                  <p:nvSpPr>
                    <p:cNvPr id="90" name="文本框 29"/>
                    <p:cNvSpPr txBox="1">
                      <a:spLocks noChangeArrowheads="1"/>
                    </p:cNvSpPr>
                    <p:nvPr/>
                  </p:nvSpPr>
                  <p:spPr bwMode="auto">
                    <a:xfrm>
                      <a:off x="6006146" y="2597240"/>
                      <a:ext cx="781381" cy="70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600" b="1" dirty="0">
                          <a:solidFill>
                            <a:schemeClr val="bg1"/>
                          </a:solidFill>
                          <a:latin typeface="微软雅黑" panose="020B0503020204020204" pitchFamily="34" charset="-122"/>
                          <a:ea typeface="微软雅黑" panose="020B0503020204020204" pitchFamily="34" charset="-122"/>
                        </a:rPr>
                        <a:t>基地创新</a:t>
                      </a:r>
                    </a:p>
                  </p:txBody>
                </p:sp>
              </p:grpSp>
              <p:grpSp>
                <p:nvGrpSpPr>
                  <p:cNvPr id="15" name="组合 82"/>
                  <p:cNvGrpSpPr/>
                  <p:nvPr/>
                </p:nvGrpSpPr>
                <p:grpSpPr>
                  <a:xfrm>
                    <a:off x="7335476" y="2593670"/>
                    <a:ext cx="930650" cy="931819"/>
                    <a:chOff x="7250598" y="2370071"/>
                    <a:chExt cx="1070670" cy="1072014"/>
                  </a:xfrm>
                </p:grpSpPr>
                <p:sp>
                  <p:nvSpPr>
                    <p:cNvPr id="87" name="椭圆 9"/>
                    <p:cNvSpPr>
                      <a:spLocks noChangeArrowheads="1"/>
                    </p:cNvSpPr>
                    <p:nvPr/>
                  </p:nvSpPr>
                  <p:spPr bwMode="auto">
                    <a:xfrm>
                      <a:off x="7250598" y="2370071"/>
                      <a:ext cx="1070670" cy="1072014"/>
                    </a:xfrm>
                    <a:prstGeom prst="ellipse">
                      <a:avLst/>
                    </a:prstGeom>
                    <a:solidFill>
                      <a:srgbClr val="05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400">
                        <a:solidFill>
                          <a:srgbClr val="FFFFFF"/>
                        </a:solidFill>
                      </a:endParaRPr>
                    </a:p>
                  </p:txBody>
                </p:sp>
                <p:sp>
                  <p:nvSpPr>
                    <p:cNvPr id="88" name="文本框 29"/>
                    <p:cNvSpPr txBox="1">
                      <a:spLocks noChangeArrowheads="1"/>
                    </p:cNvSpPr>
                    <p:nvPr/>
                  </p:nvSpPr>
                  <p:spPr bwMode="auto">
                    <a:xfrm>
                      <a:off x="7442449" y="2588687"/>
                      <a:ext cx="781381" cy="70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solidFill>
                            <a:schemeClr val="bg1"/>
                          </a:solidFill>
                          <a:latin typeface="微软雅黑" panose="020B0503020204020204" pitchFamily="34" charset="-122"/>
                          <a:ea typeface="微软雅黑" panose="020B0503020204020204" pitchFamily="34" charset="-122"/>
                        </a:rPr>
                        <a:t>运营辅助</a:t>
                      </a:r>
                    </a:p>
                  </p:txBody>
                </p:sp>
              </p:grpSp>
              <p:grpSp>
                <p:nvGrpSpPr>
                  <p:cNvPr id="16" name="组合 83"/>
                  <p:cNvGrpSpPr/>
                  <p:nvPr/>
                </p:nvGrpSpPr>
                <p:grpSpPr>
                  <a:xfrm>
                    <a:off x="8751531" y="2595577"/>
                    <a:ext cx="940542" cy="939363"/>
                    <a:chOff x="6982472" y="3386318"/>
                    <a:chExt cx="1266825" cy="1265237"/>
                  </a:xfrm>
                </p:grpSpPr>
                <p:sp>
                  <p:nvSpPr>
                    <p:cNvPr id="85" name="椭圆 12"/>
                    <p:cNvSpPr>
                      <a:spLocks noChangeArrowheads="1"/>
                    </p:cNvSpPr>
                    <p:nvPr/>
                  </p:nvSpPr>
                  <p:spPr bwMode="auto">
                    <a:xfrm>
                      <a:off x="6982472" y="3386318"/>
                      <a:ext cx="1266825" cy="1265237"/>
                    </a:xfrm>
                    <a:prstGeom prst="ellipse">
                      <a:avLst/>
                    </a:prstGeom>
                    <a:solidFill>
                      <a:srgbClr val="05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400">
                        <a:solidFill>
                          <a:srgbClr val="FFFFFF"/>
                        </a:solidFill>
                      </a:endParaRPr>
                    </a:p>
                  </p:txBody>
                </p:sp>
                <p:sp>
                  <p:nvSpPr>
                    <p:cNvPr id="86" name="文本框 31"/>
                    <p:cNvSpPr txBox="1">
                      <a:spLocks noChangeArrowheads="1"/>
                    </p:cNvSpPr>
                    <p:nvPr/>
                  </p:nvSpPr>
                  <p:spPr bwMode="auto">
                    <a:xfrm>
                      <a:off x="7209530" y="3647349"/>
                      <a:ext cx="925364" cy="830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600" b="1" dirty="0">
                          <a:solidFill>
                            <a:schemeClr val="bg1"/>
                          </a:solidFill>
                          <a:latin typeface="微软雅黑" panose="020B0503020204020204" pitchFamily="34" charset="-122"/>
                          <a:ea typeface="微软雅黑" panose="020B0503020204020204" pitchFamily="34" charset="-122"/>
                        </a:rPr>
                        <a:t>就业服务</a:t>
                      </a:r>
                    </a:p>
                  </p:txBody>
                </p:sp>
              </p:grpSp>
            </p:grpSp>
            <p:grpSp>
              <p:nvGrpSpPr>
                <p:cNvPr id="17" name="组合 73"/>
                <p:cNvGrpSpPr/>
                <p:nvPr/>
              </p:nvGrpSpPr>
              <p:grpSpPr>
                <a:xfrm>
                  <a:off x="3087318" y="3839926"/>
                  <a:ext cx="6655184" cy="789698"/>
                  <a:chOff x="3049340" y="3776316"/>
                  <a:chExt cx="6655184" cy="789698"/>
                </a:xfrm>
              </p:grpSpPr>
              <p:pic>
                <p:nvPicPr>
                  <p:cNvPr id="75" name="图片 74"/>
                  <p:cNvPicPr>
                    <a:picLocks noChangeAspect="1"/>
                  </p:cNvPicPr>
                  <p:nvPr/>
                </p:nvPicPr>
                <p:blipFill>
                  <a:blip r:embed="rId7"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3049340" y="3859440"/>
                    <a:ext cx="928244" cy="706574"/>
                  </a:xfrm>
                  <a:prstGeom prst="rect">
                    <a:avLst/>
                  </a:prstGeom>
                </p:spPr>
              </p:pic>
              <p:pic>
                <p:nvPicPr>
                  <p:cNvPr id="76" name="图片 75"/>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blip>
                  <a:stretch>
                    <a:fillRect/>
                  </a:stretch>
                </p:blipFill>
                <p:spPr>
                  <a:xfrm>
                    <a:off x="4550822" y="3859440"/>
                    <a:ext cx="770796" cy="700387"/>
                  </a:xfrm>
                  <a:prstGeom prst="rect">
                    <a:avLst/>
                  </a:prstGeom>
                </p:spPr>
              </p:pic>
              <p:pic>
                <p:nvPicPr>
                  <p:cNvPr id="77" name="图片 76"/>
                  <p:cNvPicPr>
                    <a:picLocks noChangeAspect="1"/>
                  </p:cNvPicPr>
                  <p:nvPr/>
                </p:nvPicPr>
                <p:blipFill>
                  <a:blip r:embed="rId9" cstate="print">
                    <a:clrChange>
                      <a:clrFrom>
                        <a:srgbClr val="FFFFFF"/>
                      </a:clrFrom>
                      <a:clrTo>
                        <a:srgbClr val="FFFFFF">
                          <a:alpha val="0"/>
                        </a:srgbClr>
                      </a:clrTo>
                    </a:clrChange>
                    <a:duotone>
                      <a:schemeClr val="accent4">
                        <a:shade val="45000"/>
                        <a:satMod val="135000"/>
                      </a:schemeClr>
                      <a:prstClr val="white"/>
                    </a:duotone>
                  </a:blip>
                  <a:stretch>
                    <a:fillRect/>
                  </a:stretch>
                </p:blipFill>
                <p:spPr>
                  <a:xfrm>
                    <a:off x="5975975" y="3776316"/>
                    <a:ext cx="867169" cy="740429"/>
                  </a:xfrm>
                  <a:prstGeom prst="rect">
                    <a:avLst/>
                  </a:prstGeom>
                </p:spPr>
              </p:pic>
              <p:pic>
                <p:nvPicPr>
                  <p:cNvPr id="78" name="图片 77"/>
                  <p:cNvPicPr>
                    <a:picLocks noChangeAspect="1"/>
                  </p:cNvPicPr>
                  <p:nvPr/>
                </p:nvPicPr>
                <p:blipFill>
                  <a:blip r:embed="rId10"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386926" y="3831732"/>
                    <a:ext cx="942284" cy="689776"/>
                  </a:xfrm>
                  <a:prstGeom prst="rect">
                    <a:avLst/>
                  </a:prstGeom>
                </p:spPr>
              </p:pic>
              <p:pic>
                <p:nvPicPr>
                  <p:cNvPr id="79" name="图片 78"/>
                  <p:cNvPicPr>
                    <a:picLocks noChangeAspect="1"/>
                  </p:cNvPicPr>
                  <p:nvPr/>
                </p:nvPicPr>
                <p:blipFill>
                  <a:blip r:embed="rId11" cstate="print">
                    <a:clrChange>
                      <a:clrFrom>
                        <a:srgbClr val="FFFFFF"/>
                      </a:clrFrom>
                      <a:clrTo>
                        <a:srgbClr val="FFFFFF">
                          <a:alpha val="0"/>
                        </a:srgbClr>
                      </a:clrTo>
                    </a:clrChange>
                    <a:duotone>
                      <a:schemeClr val="accent2">
                        <a:shade val="45000"/>
                        <a:satMod val="135000"/>
                      </a:schemeClr>
                      <a:prstClr val="white"/>
                    </a:duotone>
                  </a:blip>
                  <a:stretch>
                    <a:fillRect/>
                  </a:stretch>
                </p:blipFill>
                <p:spPr>
                  <a:xfrm>
                    <a:off x="8590975" y="3859440"/>
                    <a:ext cx="1113549" cy="686338"/>
                  </a:xfrm>
                  <a:prstGeom prst="rect">
                    <a:avLst/>
                  </a:prstGeom>
                </p:spPr>
              </p:pic>
            </p:grpSp>
          </p:grpSp>
          <p:cxnSp>
            <p:nvCxnSpPr>
              <p:cNvPr id="62" name="MH_Other_2"/>
              <p:cNvCxnSpPr/>
              <p:nvPr>
                <p:custDataLst>
                  <p:tags r:id="rId1"/>
                </p:custDataLst>
              </p:nvPr>
            </p:nvCxnSpPr>
            <p:spPr bwMode="auto">
              <a:xfrm>
                <a:off x="1292936" y="3304049"/>
                <a:ext cx="8959976" cy="1294"/>
              </a:xfrm>
              <a:prstGeom prst="line">
                <a:avLst/>
              </a:prstGeom>
              <a:ln>
                <a:solidFill>
                  <a:srgbClr val="969696"/>
                </a:solidFill>
                <a:prstDash val="dash"/>
              </a:ln>
            </p:spPr>
            <p:style>
              <a:lnRef idx="1">
                <a:schemeClr val="accent1"/>
              </a:lnRef>
              <a:fillRef idx="0">
                <a:schemeClr val="accent1"/>
              </a:fillRef>
              <a:effectRef idx="0">
                <a:schemeClr val="accent1"/>
              </a:effectRef>
              <a:fontRef idx="minor">
                <a:schemeClr val="tx1"/>
              </a:fontRef>
            </p:style>
          </p:cxnSp>
          <p:cxnSp>
            <p:nvCxnSpPr>
              <p:cNvPr id="63" name="MH_Other_2"/>
              <p:cNvCxnSpPr/>
              <p:nvPr>
                <p:custDataLst>
                  <p:tags r:id="rId2"/>
                </p:custDataLst>
              </p:nvPr>
            </p:nvCxnSpPr>
            <p:spPr bwMode="auto">
              <a:xfrm>
                <a:off x="2792751" y="2264717"/>
                <a:ext cx="0" cy="2654235"/>
              </a:xfrm>
              <a:prstGeom prst="line">
                <a:avLst/>
              </a:prstGeom>
              <a:ln>
                <a:solidFill>
                  <a:srgbClr val="969696"/>
                </a:solidFill>
                <a:prstDash val="dash"/>
              </a:ln>
            </p:spPr>
            <p:style>
              <a:lnRef idx="1">
                <a:schemeClr val="accent1"/>
              </a:lnRef>
              <a:fillRef idx="0">
                <a:schemeClr val="accent1"/>
              </a:fillRef>
              <a:effectRef idx="0">
                <a:schemeClr val="accent1"/>
              </a:effectRef>
              <a:fontRef idx="minor">
                <a:schemeClr val="tx1"/>
              </a:fontRef>
            </p:style>
          </p:cxnSp>
          <p:sp>
            <p:nvSpPr>
              <p:cNvPr id="64" name="TextBox 1"/>
              <p:cNvSpPr txBox="1"/>
              <p:nvPr/>
            </p:nvSpPr>
            <p:spPr bwMode="auto">
              <a:xfrm>
                <a:off x="1001193" y="2209267"/>
                <a:ext cx="496078" cy="1066850"/>
              </a:xfrm>
              <a:prstGeom prst="roundRect">
                <a:avLst/>
              </a:prstGeom>
              <a:solidFill>
                <a:schemeClr val="accent1">
                  <a:lumMod val="75000"/>
                </a:schemeClr>
              </a:solidFill>
            </p:spPr>
            <p:txBody>
              <a:bodyPr vert="eaVert" wrap="none">
                <a:spAutoFit/>
              </a:bodyPr>
              <a:lstStyle/>
              <a:p>
                <a:pPr>
                  <a:buFont typeface="Arial" panose="020B0604020202020204" pitchFamily="34" charset="0"/>
                  <a:buNone/>
                  <a:defRPr/>
                </a:pPr>
                <a:r>
                  <a:rPr lang="en-US" altLang="zh-CN" sz="1600" b="1" dirty="0">
                    <a:solidFill>
                      <a:schemeClr val="bg1"/>
                    </a:solidFill>
                    <a:latin typeface="微软雅黑" panose="020B0503020204020204" pitchFamily="34" charset="-122"/>
                    <a:ea typeface="微软雅黑" panose="020B0503020204020204" pitchFamily="34" charset="-122"/>
                  </a:rPr>
                  <a:t> </a:t>
                </a:r>
                <a:r>
                  <a:rPr lang="zh-CN" altLang="en-US" sz="1600" b="1" dirty="0">
                    <a:solidFill>
                      <a:schemeClr val="bg1"/>
                    </a:solidFill>
                    <a:latin typeface="微软雅黑" panose="020B0503020204020204" pitchFamily="34" charset="-122"/>
                    <a:ea typeface="微软雅黑" panose="020B0503020204020204" pitchFamily="34" charset="-122"/>
                  </a:rPr>
                  <a:t>校内学生</a:t>
                </a:r>
              </a:p>
            </p:txBody>
          </p:sp>
          <p:sp>
            <p:nvSpPr>
              <p:cNvPr id="65" name="TextBox 59"/>
              <p:cNvSpPr txBox="1"/>
              <p:nvPr/>
            </p:nvSpPr>
            <p:spPr bwMode="auto">
              <a:xfrm>
                <a:off x="1001193" y="3439797"/>
                <a:ext cx="496078" cy="1477166"/>
              </a:xfrm>
              <a:prstGeom prst="roundRect">
                <a:avLst/>
              </a:prstGeom>
              <a:solidFill>
                <a:schemeClr val="accent1">
                  <a:lumMod val="75000"/>
                </a:schemeClr>
              </a:solidFill>
            </p:spPr>
            <p:txBody>
              <a:bodyPr vert="eaVert" wrap="square">
                <a:spAutoFit/>
              </a:bodyPr>
              <a:lstStyle/>
              <a:p>
                <a:pPr>
                  <a:buFont typeface="Arial" panose="020B0604020202020204" pitchFamily="34" charset="0"/>
                  <a:buNone/>
                  <a:defRPr/>
                </a:pPr>
                <a:r>
                  <a:rPr lang="zh-CN" altLang="en-US" sz="1600" b="1" dirty="0">
                    <a:solidFill>
                      <a:schemeClr val="bg1"/>
                    </a:solidFill>
                    <a:latin typeface="微软雅黑" panose="020B0503020204020204" pitchFamily="34" charset="-122"/>
                    <a:ea typeface="微软雅黑" panose="020B0503020204020204" pitchFamily="34" charset="-122"/>
                  </a:rPr>
                  <a:t>    社会群体</a:t>
                </a:r>
              </a:p>
            </p:txBody>
          </p:sp>
          <p:sp>
            <p:nvSpPr>
              <p:cNvPr id="66" name="MH_SubTitle_1"/>
              <p:cNvSpPr txBox="1">
                <a:spLocks noChangeArrowheads="1"/>
              </p:cNvSpPr>
              <p:nvPr>
                <p:custDataLst>
                  <p:tags r:id="rId3"/>
                </p:custDataLst>
              </p:nvPr>
            </p:nvSpPr>
            <p:spPr bwMode="auto">
              <a:xfrm>
                <a:off x="1554132" y="2207661"/>
                <a:ext cx="1116562" cy="66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buFont typeface="Arial" panose="020B0604020202020204" pitchFamily="34" charset="0"/>
                  <a:buNone/>
                </a:pPr>
                <a:r>
                  <a:rPr lang="zh-CN" altLang="en-US" sz="1600" dirty="0">
                    <a:solidFill>
                      <a:srgbClr val="5E5E5E"/>
                    </a:solidFill>
                    <a:latin typeface="微软雅黑" panose="020B0503020204020204" pitchFamily="34" charset="-122"/>
                    <a:ea typeface="微软雅黑" panose="020B0503020204020204" pitchFamily="34" charset="-122"/>
                  </a:rPr>
                  <a:t>翻转课堂</a:t>
                </a:r>
                <a:endParaRPr lang="en-US" altLang="zh-CN" sz="1600" dirty="0">
                  <a:solidFill>
                    <a:srgbClr val="5E5E5E"/>
                  </a:solidFill>
                  <a:latin typeface="微软雅黑" panose="020B0503020204020204" pitchFamily="34" charset="-122"/>
                  <a:ea typeface="微软雅黑" panose="020B0503020204020204" pitchFamily="34" charset="-122"/>
                </a:endParaRPr>
              </a:p>
              <a:p>
                <a:pPr algn="ctr" eaLnBrk="1" hangingPunct="1">
                  <a:lnSpc>
                    <a:spcPct val="140000"/>
                  </a:lnSpc>
                  <a:buFont typeface="Arial" panose="020B0604020202020204" pitchFamily="34" charset="0"/>
                  <a:buNone/>
                </a:pPr>
                <a:r>
                  <a:rPr lang="zh-CN" altLang="en-US" sz="1600" dirty="0">
                    <a:solidFill>
                      <a:srgbClr val="5E5E5E"/>
                    </a:solidFill>
                    <a:latin typeface="微软雅黑" panose="020B0503020204020204" pitchFamily="34" charset="-122"/>
                    <a:ea typeface="微软雅黑" panose="020B0503020204020204" pitchFamily="34" charset="-122"/>
                  </a:rPr>
                  <a:t>云课堂</a:t>
                </a:r>
                <a:endParaRPr lang="en-US" altLang="zh-CN" sz="1600" dirty="0">
                  <a:solidFill>
                    <a:srgbClr val="5E5E5E"/>
                  </a:solidFill>
                  <a:latin typeface="微软雅黑" panose="020B0503020204020204" pitchFamily="34" charset="-122"/>
                  <a:ea typeface="微软雅黑" panose="020B0503020204020204" pitchFamily="34" charset="-122"/>
                </a:endParaRPr>
              </a:p>
              <a:p>
                <a:pPr algn="ctr">
                  <a:lnSpc>
                    <a:spcPct val="140000"/>
                  </a:lnSpc>
                </a:pPr>
                <a:r>
                  <a:rPr lang="zh-CN" altLang="en-US" sz="1600" dirty="0">
                    <a:solidFill>
                      <a:srgbClr val="5E5E5E"/>
                    </a:solidFill>
                    <a:latin typeface="微软雅黑" panose="020B0503020204020204" pitchFamily="34" charset="-122"/>
                    <a:ea typeface="微软雅黑" panose="020B0503020204020204" pitchFamily="34" charset="-122"/>
                  </a:rPr>
                  <a:t>岗前培训</a:t>
                </a:r>
                <a:endParaRPr lang="en-US" altLang="zh-CN" sz="1600" dirty="0">
                  <a:solidFill>
                    <a:srgbClr val="5E5E5E"/>
                  </a:solidFill>
                  <a:latin typeface="微软雅黑" panose="020B0503020204020204" pitchFamily="34" charset="-122"/>
                  <a:ea typeface="微软雅黑" panose="020B0503020204020204" pitchFamily="34" charset="-122"/>
                </a:endParaRPr>
              </a:p>
            </p:txBody>
          </p:sp>
          <p:sp>
            <p:nvSpPr>
              <p:cNvPr id="67" name="TextBox 6"/>
              <p:cNvSpPr>
                <a:spLocks noChangeArrowheads="1"/>
              </p:cNvSpPr>
              <p:nvPr/>
            </p:nvSpPr>
            <p:spPr bwMode="auto">
              <a:xfrm>
                <a:off x="1728622" y="3427577"/>
                <a:ext cx="1076571" cy="395004"/>
              </a:xfrm>
              <a:prstGeom prst="roundRect">
                <a:avLst>
                  <a:gd name="adj" fmla="val 16667"/>
                </a:avLst>
              </a:prstGeom>
              <a:solidFill>
                <a:srgbClr val="2E75B6">
                  <a:alpha val="70979"/>
                </a:srgbClr>
              </a:solidFill>
              <a:ln>
                <a:noFill/>
              </a:ln>
              <a:extLst>
                <a:ext uri="{91240B29-F687-4F45-9708-019B960494DF}">
                  <a14:hiddenLine xmlns:a14="http://schemas.microsoft.com/office/drawing/2010/main" w="9525">
                    <a:solidFill>
                      <a:srgbClr val="000000"/>
                    </a:solidFill>
                    <a:rou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600" b="1" dirty="0">
                    <a:solidFill>
                      <a:schemeClr val="bg1"/>
                    </a:solidFill>
                    <a:latin typeface="微软雅黑" panose="020B0503020204020204" pitchFamily="34" charset="-122"/>
                    <a:ea typeface="微软雅黑" panose="020B0503020204020204" pitchFamily="34" charset="-122"/>
                  </a:rPr>
                  <a:t>新型农民</a:t>
                </a:r>
              </a:p>
            </p:txBody>
          </p:sp>
          <p:sp>
            <p:nvSpPr>
              <p:cNvPr id="68" name="TextBox 60"/>
              <p:cNvSpPr>
                <a:spLocks noChangeArrowheads="1"/>
              </p:cNvSpPr>
              <p:nvPr/>
            </p:nvSpPr>
            <p:spPr bwMode="auto">
              <a:xfrm>
                <a:off x="1728622" y="3890906"/>
                <a:ext cx="1076571" cy="395004"/>
              </a:xfrm>
              <a:prstGeom prst="roundRect">
                <a:avLst>
                  <a:gd name="adj" fmla="val 16667"/>
                </a:avLst>
              </a:prstGeom>
              <a:solidFill>
                <a:srgbClr val="2E75B6">
                  <a:alpha val="70979"/>
                </a:srgbClr>
              </a:solidFill>
              <a:ln>
                <a:noFill/>
              </a:ln>
              <a:extLst>
                <a:ext uri="{91240B29-F687-4F45-9708-019B960494DF}">
                  <a14:hiddenLine xmlns:a14="http://schemas.microsoft.com/office/drawing/2010/main" w="9525">
                    <a:solidFill>
                      <a:srgbClr val="000000"/>
                    </a:solidFill>
                    <a:rou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solidFill>
                      <a:schemeClr val="bg1"/>
                    </a:solidFill>
                    <a:latin typeface="微软雅黑" panose="020B0503020204020204" pitchFamily="34" charset="-122"/>
                    <a:ea typeface="微软雅黑" panose="020B0503020204020204" pitchFamily="34" charset="-122"/>
                  </a:rPr>
                  <a:t>退役军人</a:t>
                </a:r>
              </a:p>
            </p:txBody>
          </p:sp>
          <p:sp>
            <p:nvSpPr>
              <p:cNvPr id="69" name="TextBox 61"/>
              <p:cNvSpPr>
                <a:spLocks noChangeArrowheads="1"/>
              </p:cNvSpPr>
              <p:nvPr/>
            </p:nvSpPr>
            <p:spPr bwMode="auto">
              <a:xfrm>
                <a:off x="1728622" y="4344192"/>
                <a:ext cx="1031942" cy="395004"/>
              </a:xfrm>
              <a:prstGeom prst="roundRect">
                <a:avLst>
                  <a:gd name="adj" fmla="val 16667"/>
                </a:avLst>
              </a:prstGeom>
              <a:solidFill>
                <a:srgbClr val="2E75B6">
                  <a:alpha val="70979"/>
                </a:srgbClr>
              </a:solidFill>
              <a:ln>
                <a:noFill/>
              </a:ln>
              <a:extLst>
                <a:ext uri="{91240B29-F687-4F45-9708-019B960494DF}">
                  <a14:hiddenLine xmlns:a14="http://schemas.microsoft.com/office/drawing/2010/main" w="9525">
                    <a:solidFill>
                      <a:srgbClr val="000000"/>
                    </a:solidFill>
                    <a:rou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100" b="1" dirty="0">
                    <a:solidFill>
                      <a:schemeClr val="bg1"/>
                    </a:solidFill>
                    <a:latin typeface="微软雅黑" panose="020B0503020204020204" pitchFamily="34" charset="-122"/>
                    <a:ea typeface="微软雅黑" panose="020B0503020204020204" pitchFamily="34" charset="-122"/>
                  </a:rPr>
                  <a:t> </a:t>
                </a:r>
                <a:r>
                  <a:rPr lang="zh-CN" altLang="en-US" sz="1600" b="1" dirty="0">
                    <a:solidFill>
                      <a:schemeClr val="bg1"/>
                    </a:solidFill>
                    <a:latin typeface="微软雅黑" panose="020B0503020204020204" pitchFamily="34" charset="-122"/>
                    <a:ea typeface="微软雅黑" panose="020B0503020204020204" pitchFamily="34" charset="-122"/>
                  </a:rPr>
                  <a:t>残疾人 </a:t>
                </a:r>
                <a:r>
                  <a:rPr lang="en-US" altLang="zh-CN" sz="1600" b="1" dirty="0">
                    <a:solidFill>
                      <a:schemeClr val="bg1"/>
                    </a:solidFill>
                    <a:latin typeface="微软雅黑" panose="020B0503020204020204" pitchFamily="34" charset="-122"/>
                    <a:ea typeface="微软雅黑" panose="020B0503020204020204" pitchFamily="34" charset="-122"/>
                  </a:rPr>
                  <a:t> </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0" name="TextBox 61"/>
              <p:cNvSpPr>
                <a:spLocks noChangeArrowheads="1"/>
              </p:cNvSpPr>
              <p:nvPr/>
            </p:nvSpPr>
            <p:spPr bwMode="auto">
              <a:xfrm>
                <a:off x="1728696" y="4810311"/>
                <a:ext cx="1020851" cy="395005"/>
              </a:xfrm>
              <a:prstGeom prst="roundRect">
                <a:avLst>
                  <a:gd name="adj" fmla="val 16667"/>
                </a:avLst>
              </a:prstGeom>
              <a:solidFill>
                <a:srgbClr val="2E75B6">
                  <a:alpha val="70979"/>
                </a:srgbClr>
              </a:solidFill>
              <a:ln>
                <a:noFill/>
              </a:ln>
              <a:extLst>
                <a:ext uri="{91240B29-F687-4F45-9708-019B960494DF}">
                  <a14:hiddenLine xmlns:a14="http://schemas.microsoft.com/office/drawing/2010/main" w="9525">
                    <a:solidFill>
                      <a:srgbClr val="000000"/>
                    </a:solidFill>
                    <a:rou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600" b="1" dirty="0">
                    <a:solidFill>
                      <a:schemeClr val="bg1"/>
                    </a:solidFill>
                    <a:latin typeface="微软雅黑" panose="020B0503020204020204" pitchFamily="34" charset="-122"/>
                    <a:ea typeface="微软雅黑" panose="020B0503020204020204" pitchFamily="34" charset="-122"/>
                  </a:rPr>
                  <a:t>   ……   </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1" name="MH_SubTitle_1"/>
              <p:cNvSpPr txBox="1">
                <a:spLocks noChangeArrowheads="1"/>
              </p:cNvSpPr>
              <p:nvPr>
                <p:custDataLst>
                  <p:tags r:id="rId4"/>
                </p:custDataLst>
              </p:nvPr>
            </p:nvSpPr>
            <p:spPr bwMode="auto">
              <a:xfrm>
                <a:off x="10070609" y="2894590"/>
                <a:ext cx="1116562" cy="173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40000"/>
                  </a:lnSpc>
                </a:pPr>
                <a:r>
                  <a:rPr lang="zh-CN" altLang="en-US" sz="1600" dirty="0">
                    <a:solidFill>
                      <a:srgbClr val="5E5E5E"/>
                    </a:solidFill>
                    <a:latin typeface="微软雅黑" panose="020B0503020204020204" pitchFamily="34" charset="-122"/>
                    <a:ea typeface="微软雅黑" panose="020B0503020204020204" pitchFamily="34" charset="-122"/>
                  </a:rPr>
                  <a:t>素质素养</a:t>
                </a:r>
                <a:endParaRPr lang="en-US" altLang="zh-CN" sz="1600" dirty="0">
                  <a:solidFill>
                    <a:srgbClr val="5E5E5E"/>
                  </a:solidFill>
                  <a:latin typeface="微软雅黑" panose="020B0503020204020204" pitchFamily="34" charset="-122"/>
                  <a:ea typeface="微软雅黑" panose="020B0503020204020204" pitchFamily="34" charset="-122"/>
                </a:endParaRPr>
              </a:p>
              <a:p>
                <a:pPr algn="ctr">
                  <a:lnSpc>
                    <a:spcPct val="140000"/>
                  </a:lnSpc>
                </a:pPr>
                <a:r>
                  <a:rPr lang="zh-CN" altLang="en-US" sz="1600" dirty="0">
                    <a:solidFill>
                      <a:srgbClr val="5E5E5E"/>
                    </a:solidFill>
                    <a:latin typeface="微软雅黑" panose="020B0503020204020204" pitchFamily="34" charset="-122"/>
                    <a:ea typeface="微软雅黑" panose="020B0503020204020204" pitchFamily="34" charset="-122"/>
                  </a:rPr>
                  <a:t>文化生活</a:t>
                </a:r>
                <a:endParaRPr lang="en-US" altLang="zh-CN" sz="1600" dirty="0">
                  <a:solidFill>
                    <a:srgbClr val="5E5E5E"/>
                  </a:solidFill>
                  <a:latin typeface="微软雅黑" panose="020B0503020204020204" pitchFamily="34" charset="-122"/>
                  <a:ea typeface="微软雅黑" panose="020B0503020204020204" pitchFamily="34" charset="-122"/>
                </a:endParaRPr>
              </a:p>
              <a:p>
                <a:pPr algn="ctr">
                  <a:lnSpc>
                    <a:spcPct val="140000"/>
                  </a:lnSpc>
                </a:pPr>
                <a:r>
                  <a:rPr lang="zh-CN" altLang="en-US" sz="1600" dirty="0">
                    <a:solidFill>
                      <a:srgbClr val="5E5E5E"/>
                    </a:solidFill>
                    <a:latin typeface="微软雅黑" panose="020B0503020204020204" pitchFamily="34" charset="-122"/>
                    <a:ea typeface="微软雅黑" panose="020B0503020204020204" pitchFamily="34" charset="-122"/>
                  </a:rPr>
                  <a:t>技能技巧</a:t>
                </a:r>
                <a:endParaRPr lang="en-US" altLang="zh-CN" sz="1600" dirty="0">
                  <a:solidFill>
                    <a:srgbClr val="5E5E5E"/>
                  </a:solidFill>
                  <a:latin typeface="微软雅黑" panose="020B0503020204020204" pitchFamily="34" charset="-122"/>
                  <a:ea typeface="微软雅黑" panose="020B0503020204020204" pitchFamily="34" charset="-122"/>
                </a:endParaRPr>
              </a:p>
              <a:p>
                <a:pPr algn="ctr">
                  <a:lnSpc>
                    <a:spcPct val="140000"/>
                  </a:lnSpc>
                </a:pPr>
                <a:r>
                  <a:rPr lang="zh-CN" altLang="en-US" sz="1600" dirty="0">
                    <a:solidFill>
                      <a:srgbClr val="5E5E5E"/>
                    </a:solidFill>
                    <a:latin typeface="微软雅黑" panose="020B0503020204020204" pitchFamily="34" charset="-122"/>
                    <a:ea typeface="微软雅黑" panose="020B0503020204020204" pitchFamily="34" charset="-122"/>
                  </a:rPr>
                  <a:t>创新创业</a:t>
                </a:r>
                <a:endParaRPr lang="en-US" altLang="zh-CN" sz="1600" dirty="0">
                  <a:solidFill>
                    <a:srgbClr val="5E5E5E"/>
                  </a:solidFill>
                  <a:latin typeface="微软雅黑" panose="020B0503020204020204" pitchFamily="34" charset="-122"/>
                  <a:ea typeface="微软雅黑" panose="020B0503020204020204" pitchFamily="34" charset="-122"/>
                </a:endParaRPr>
              </a:p>
              <a:p>
                <a:pPr algn="ctr" eaLnBrk="1" hangingPunct="1">
                  <a:lnSpc>
                    <a:spcPct val="150000"/>
                  </a:lnSpc>
                  <a:buFont typeface="Arial" panose="020B0604020202020204" pitchFamily="34" charset="0"/>
                  <a:buNone/>
                </a:pPr>
                <a:r>
                  <a:rPr lang="en-US" altLang="zh-CN" sz="1400" dirty="0">
                    <a:solidFill>
                      <a:srgbClr val="5E5E5E"/>
                    </a:solidFill>
                    <a:latin typeface="微软雅黑" panose="020B0503020204020204" pitchFamily="34" charset="-122"/>
                    <a:ea typeface="微软雅黑" panose="020B0503020204020204" pitchFamily="34" charset="-122"/>
                  </a:rPr>
                  <a:t>……</a:t>
                </a:r>
                <a:endParaRPr lang="zh-CN" altLang="en-US" sz="1400" dirty="0">
                  <a:solidFill>
                    <a:srgbClr val="5E5E5E"/>
                  </a:solidFill>
                  <a:latin typeface="微软雅黑" panose="020B0503020204020204" pitchFamily="34" charset="-122"/>
                  <a:ea typeface="微软雅黑" panose="020B0503020204020204" pitchFamily="34" charset="-122"/>
                </a:endParaRPr>
              </a:p>
            </p:txBody>
          </p:sp>
          <p:cxnSp>
            <p:nvCxnSpPr>
              <p:cNvPr id="72" name="MH_Other_2"/>
              <p:cNvCxnSpPr/>
              <p:nvPr>
                <p:custDataLst>
                  <p:tags r:id="rId5"/>
                </p:custDataLst>
              </p:nvPr>
            </p:nvCxnSpPr>
            <p:spPr bwMode="auto">
              <a:xfrm>
                <a:off x="9853952" y="2264717"/>
                <a:ext cx="0" cy="2654235"/>
              </a:xfrm>
              <a:prstGeom prst="line">
                <a:avLst/>
              </a:prstGeom>
              <a:ln>
                <a:solidFill>
                  <a:srgbClr val="969696"/>
                </a:solidFill>
                <a:prstDash val="dash"/>
              </a:ln>
            </p:spPr>
            <p:style>
              <a:lnRef idx="1">
                <a:schemeClr val="accent1"/>
              </a:lnRef>
              <a:fillRef idx="0">
                <a:schemeClr val="accent1"/>
              </a:fillRef>
              <a:effectRef idx="0">
                <a:schemeClr val="accent1"/>
              </a:effectRef>
              <a:fontRef idx="minor">
                <a:schemeClr val="tx1"/>
              </a:fontRef>
            </p:style>
          </p:cxnSp>
        </p:grpSp>
      </p:grpSp>
      <p:sp>
        <p:nvSpPr>
          <p:cNvPr id="49" name="矩形 48"/>
          <p:cNvSpPr/>
          <p:nvPr/>
        </p:nvSpPr>
        <p:spPr>
          <a:xfrm>
            <a:off x="324796" y="755587"/>
            <a:ext cx="4079056" cy="363423"/>
          </a:xfrm>
          <a:prstGeom prst="rect">
            <a:avLst/>
          </a:prstGeom>
        </p:spPr>
        <p:txBody>
          <a:bodyPr wrap="square" lIns="85588" tIns="42794" rIns="85588" bIns="42794">
            <a:spAutoFit/>
          </a:bodyPr>
          <a:lstStyle/>
          <a:p>
            <a:pPr marL="0" lvl="1" defTabSz="746724">
              <a:lnSpc>
                <a:spcPct val="90000"/>
              </a:lnSpc>
              <a:spcBef>
                <a:spcPct val="0"/>
              </a:spcBef>
              <a:spcAft>
                <a:spcPts val="600"/>
              </a:spcAft>
            </a:pPr>
            <a:r>
              <a:rPr lang="en-US" altLang="zh-CN" sz="2000" b="1" dirty="0" smtClean="0">
                <a:solidFill>
                  <a:srgbClr val="C00000"/>
                </a:solidFill>
                <a:latin typeface="微软雅黑" panose="020B0503020204020204" pitchFamily="34" charset="-122"/>
                <a:ea typeface="微软雅黑" panose="020B0503020204020204" pitchFamily="34" charset="-122"/>
              </a:rPr>
              <a:t>3. </a:t>
            </a:r>
            <a:r>
              <a:rPr lang="zh-CN" altLang="en-US" sz="2000" b="1" dirty="0" smtClean="0">
                <a:solidFill>
                  <a:srgbClr val="C00000"/>
                </a:solidFill>
                <a:latin typeface="微软雅黑" panose="020B0503020204020204" pitchFamily="34" charset="-122"/>
                <a:ea typeface="微软雅黑" panose="020B0503020204020204" pitchFamily="34" charset="-122"/>
              </a:rPr>
              <a:t>发挥</a:t>
            </a:r>
            <a:r>
              <a:rPr lang="en-US" altLang="zh-CN" sz="2000" b="1" dirty="0" smtClean="0">
                <a:solidFill>
                  <a:srgbClr val="C00000"/>
                </a:solidFill>
                <a:latin typeface="微软雅黑" panose="020B0503020204020204" pitchFamily="34" charset="-122"/>
                <a:ea typeface="微软雅黑" panose="020B0503020204020204" pitchFamily="34" charset="-122"/>
              </a:rPr>
              <a:t>O2O</a:t>
            </a:r>
            <a:r>
              <a:rPr lang="zh-CN" altLang="en-US" sz="2000" b="1" dirty="0">
                <a:solidFill>
                  <a:srgbClr val="C00000"/>
                </a:solidFill>
                <a:latin typeface="微软雅黑" panose="020B0503020204020204" pitchFamily="34" charset="-122"/>
                <a:ea typeface="微软雅黑" panose="020B0503020204020204" pitchFamily="34" charset="-122"/>
              </a:rPr>
              <a:t>教育培训</a:t>
            </a:r>
            <a:r>
              <a:rPr lang="zh-CN" altLang="en-US" sz="2000" b="1" dirty="0" smtClean="0">
                <a:solidFill>
                  <a:srgbClr val="C00000"/>
                </a:solidFill>
                <a:latin typeface="微软雅黑" panose="020B0503020204020204" pitchFamily="34" charset="-122"/>
                <a:ea typeface="微软雅黑" panose="020B0503020204020204" pitchFamily="34" charset="-122"/>
              </a:rPr>
              <a:t>服务作用</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541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0" y="404813"/>
            <a:ext cx="11619345" cy="241230"/>
            <a:chOff x="0" y="404813"/>
            <a:chExt cx="11619345" cy="241230"/>
          </a:xfrm>
        </p:grpSpPr>
        <p:cxnSp>
          <p:nvCxnSpPr>
            <p:cNvPr id="5" name="直接连接符 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4013" y="404813"/>
              <a:ext cx="9825332"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nvGrpSpPr>
          <p:cNvPr id="4" name="组合 94"/>
          <p:cNvGrpSpPr/>
          <p:nvPr/>
        </p:nvGrpSpPr>
        <p:grpSpPr bwMode="auto">
          <a:xfrm>
            <a:off x="837551" y="4371314"/>
            <a:ext cx="10295648" cy="452812"/>
            <a:chOff x="799055" y="5384842"/>
            <a:chExt cx="10582395" cy="612062"/>
          </a:xfrm>
        </p:grpSpPr>
        <p:grpSp>
          <p:nvGrpSpPr>
            <p:cNvPr id="10" name="组合 93"/>
            <p:cNvGrpSpPr/>
            <p:nvPr/>
          </p:nvGrpSpPr>
          <p:grpSpPr bwMode="auto">
            <a:xfrm>
              <a:off x="799055" y="5384842"/>
              <a:ext cx="1338278" cy="612062"/>
              <a:chOff x="799055" y="5384842"/>
              <a:chExt cx="1338278" cy="612062"/>
            </a:xfrm>
          </p:grpSpPr>
          <p:sp>
            <p:nvSpPr>
              <p:cNvPr id="50" name="矩形 49"/>
              <p:cNvSpPr/>
              <p:nvPr/>
            </p:nvSpPr>
            <p:spPr>
              <a:xfrm>
                <a:off x="799055" y="5384842"/>
                <a:ext cx="1338278" cy="608696"/>
              </a:xfrm>
              <a:prstGeom prst="rect">
                <a:avLst/>
              </a:prstGeom>
              <a:solidFill>
                <a:srgbClr val="0070C0"/>
              </a:solidFill>
              <a:ln w="12700" cap="flat" cmpd="sng" algn="ctr">
                <a:noFill/>
                <a:prstDash val="solid"/>
                <a:miter lim="800000"/>
              </a:ln>
              <a:effectLst/>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endParaRPr lang="zh-CN" altLang="en-US" sz="1200" kern="0">
                  <a:solidFill>
                    <a:sysClr val="window" lastClr="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892719" y="5497681"/>
                <a:ext cx="1150950" cy="499223"/>
              </a:xfrm>
              <a:prstGeom prst="rect">
                <a:avLst/>
              </a:prstGeom>
              <a:noFill/>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r>
                  <a:rPr lang="zh-CN" altLang="en-US" sz="1800" b="1" kern="0" dirty="0">
                    <a:solidFill>
                      <a:sysClr val="window" lastClr="FFFFFF"/>
                    </a:solidFill>
                    <a:latin typeface="微软雅黑" panose="020B0503020204020204" pitchFamily="34" charset="-122"/>
                    <a:ea typeface="微软雅黑" panose="020B0503020204020204" pitchFamily="34" charset="-122"/>
                  </a:rPr>
                  <a:t>定标准</a:t>
                </a:r>
              </a:p>
            </p:txBody>
          </p:sp>
        </p:grpSp>
        <p:grpSp>
          <p:nvGrpSpPr>
            <p:cNvPr id="14" name="组合 76"/>
            <p:cNvGrpSpPr/>
            <p:nvPr/>
          </p:nvGrpSpPr>
          <p:grpSpPr bwMode="auto">
            <a:xfrm>
              <a:off x="2648514" y="5384842"/>
              <a:ext cx="1338277" cy="612062"/>
              <a:chOff x="799654" y="6743354"/>
              <a:chExt cx="1338277" cy="612062"/>
            </a:xfrm>
          </p:grpSpPr>
          <p:sp>
            <p:nvSpPr>
              <p:cNvPr id="48" name="矩形 47"/>
              <p:cNvSpPr/>
              <p:nvPr/>
            </p:nvSpPr>
            <p:spPr>
              <a:xfrm>
                <a:off x="799654" y="6743354"/>
                <a:ext cx="1338277" cy="608696"/>
              </a:xfrm>
              <a:prstGeom prst="rect">
                <a:avLst/>
              </a:prstGeom>
              <a:solidFill>
                <a:srgbClr val="0070C0"/>
              </a:solidFill>
              <a:ln w="12700" cap="flat" cmpd="sng" algn="ctr">
                <a:noFill/>
                <a:prstDash val="solid"/>
                <a:miter lim="800000"/>
              </a:ln>
              <a:effectLst/>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endParaRPr lang="zh-CN" altLang="en-US" sz="1200" kern="0">
                  <a:solidFill>
                    <a:sysClr val="window" lastClr="FFFFFF"/>
                  </a:solidFill>
                  <a:latin typeface="微软雅黑" panose="020B0503020204020204" pitchFamily="34" charset="-122"/>
                  <a:ea typeface="微软雅黑" panose="020B0503020204020204" pitchFamily="34" charset="-122"/>
                </a:endParaRPr>
              </a:p>
            </p:txBody>
          </p:sp>
          <p:sp>
            <p:nvSpPr>
              <p:cNvPr id="49" name="矩形 48"/>
              <p:cNvSpPr/>
              <p:nvPr/>
            </p:nvSpPr>
            <p:spPr>
              <a:xfrm>
                <a:off x="893317" y="6856193"/>
                <a:ext cx="1150951" cy="499223"/>
              </a:xfrm>
              <a:prstGeom prst="rect">
                <a:avLst/>
              </a:prstGeom>
              <a:noFill/>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r>
                  <a:rPr lang="zh-CN" altLang="en-US" sz="1800" b="1" kern="0" dirty="0">
                    <a:solidFill>
                      <a:sysClr val="window" lastClr="FFFFFF"/>
                    </a:solidFill>
                    <a:latin typeface="微软雅黑" panose="020B0503020204020204" pitchFamily="34" charset="-122"/>
                    <a:ea typeface="微软雅黑" panose="020B0503020204020204" pitchFamily="34" charset="-122"/>
                  </a:rPr>
                  <a:t>定流程</a:t>
                </a:r>
              </a:p>
            </p:txBody>
          </p:sp>
        </p:grpSp>
        <p:grpSp>
          <p:nvGrpSpPr>
            <p:cNvPr id="15" name="组合 77"/>
            <p:cNvGrpSpPr/>
            <p:nvPr/>
          </p:nvGrpSpPr>
          <p:grpSpPr bwMode="auto">
            <a:xfrm>
              <a:off x="4496385" y="5384842"/>
              <a:ext cx="1338277" cy="612062"/>
              <a:chOff x="798665" y="8101866"/>
              <a:chExt cx="1338277" cy="612062"/>
            </a:xfrm>
          </p:grpSpPr>
          <p:sp>
            <p:nvSpPr>
              <p:cNvPr id="46" name="矩形 45"/>
              <p:cNvSpPr/>
              <p:nvPr/>
            </p:nvSpPr>
            <p:spPr>
              <a:xfrm>
                <a:off x="798665" y="8101866"/>
                <a:ext cx="1338277" cy="608696"/>
              </a:xfrm>
              <a:prstGeom prst="rect">
                <a:avLst/>
              </a:prstGeom>
              <a:solidFill>
                <a:srgbClr val="0070C0"/>
              </a:solidFill>
              <a:ln w="12700" cap="flat" cmpd="sng" algn="ctr">
                <a:noFill/>
                <a:prstDash val="solid"/>
                <a:miter lim="800000"/>
              </a:ln>
              <a:effectLst/>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endParaRPr lang="zh-CN" altLang="en-US" sz="1200" kern="0">
                  <a:solidFill>
                    <a:sysClr val="window" lastClr="FFFFFF"/>
                  </a:solidFill>
                  <a:latin typeface="微软雅黑" panose="020B0503020204020204" pitchFamily="34" charset="-122"/>
                  <a:ea typeface="微软雅黑" panose="020B0503020204020204" pitchFamily="34" charset="-122"/>
                </a:endParaRPr>
              </a:p>
            </p:txBody>
          </p:sp>
          <p:sp>
            <p:nvSpPr>
              <p:cNvPr id="47" name="矩形 46"/>
              <p:cNvSpPr/>
              <p:nvPr/>
            </p:nvSpPr>
            <p:spPr>
              <a:xfrm>
                <a:off x="892328" y="8214705"/>
                <a:ext cx="1150951" cy="499223"/>
              </a:xfrm>
              <a:prstGeom prst="rect">
                <a:avLst/>
              </a:prstGeom>
              <a:noFill/>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r>
                  <a:rPr lang="zh-CN" altLang="en-US" sz="1800" b="1" kern="0" dirty="0">
                    <a:solidFill>
                      <a:sysClr val="window" lastClr="FFFFFF"/>
                    </a:solidFill>
                    <a:latin typeface="微软雅黑" panose="020B0503020204020204" pitchFamily="34" charset="-122"/>
                    <a:ea typeface="微软雅黑" panose="020B0503020204020204" pitchFamily="34" charset="-122"/>
                  </a:rPr>
                  <a:t>建团队</a:t>
                </a:r>
              </a:p>
            </p:txBody>
          </p:sp>
        </p:grpSp>
        <p:sp>
          <p:nvSpPr>
            <p:cNvPr id="32" name="燕尾形 78"/>
            <p:cNvSpPr/>
            <p:nvPr/>
          </p:nvSpPr>
          <p:spPr>
            <a:xfrm>
              <a:off x="2194484" y="5508806"/>
              <a:ext cx="395291" cy="357589"/>
            </a:xfrm>
            <a:prstGeom prst="chevron">
              <a:avLst/>
            </a:prstGeom>
            <a:solidFill>
              <a:srgbClr val="E46C0A"/>
            </a:solidFill>
            <a:ln w="12700" cap="flat" cmpd="sng" algn="ctr">
              <a:noFill/>
              <a:prstDash val="solid"/>
              <a:miter lim="800000"/>
            </a:ln>
            <a:effectLst/>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endParaRPr lang="zh-CN" altLang="en-US" sz="1200" kern="0">
                <a:solidFill>
                  <a:sysClr val="windowText" lastClr="000000"/>
                </a:solidFill>
                <a:latin typeface="微软雅黑" panose="020B0503020204020204" pitchFamily="34" charset="-122"/>
                <a:ea typeface="微软雅黑" panose="020B0503020204020204" pitchFamily="34" charset="-122"/>
              </a:endParaRPr>
            </a:p>
          </p:txBody>
        </p:sp>
        <p:sp>
          <p:nvSpPr>
            <p:cNvPr id="33" name="燕尾形 79"/>
            <p:cNvSpPr/>
            <p:nvPr/>
          </p:nvSpPr>
          <p:spPr>
            <a:xfrm>
              <a:off x="4026480" y="5508806"/>
              <a:ext cx="396880" cy="357589"/>
            </a:xfrm>
            <a:prstGeom prst="chevron">
              <a:avLst/>
            </a:prstGeom>
            <a:solidFill>
              <a:srgbClr val="E46C0A"/>
            </a:solidFill>
            <a:ln w="12700" cap="flat" cmpd="sng" algn="ctr">
              <a:noFill/>
              <a:prstDash val="solid"/>
              <a:miter lim="800000"/>
            </a:ln>
            <a:effectLst/>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endParaRPr lang="zh-CN" altLang="en-US" sz="1200" kern="0">
                <a:solidFill>
                  <a:sysClr val="windowText" lastClr="000000"/>
                </a:solidFill>
                <a:latin typeface="微软雅黑" panose="020B0503020204020204" pitchFamily="34" charset="-122"/>
                <a:ea typeface="微软雅黑" panose="020B0503020204020204" pitchFamily="34" charset="-122"/>
              </a:endParaRPr>
            </a:p>
          </p:txBody>
        </p:sp>
        <p:grpSp>
          <p:nvGrpSpPr>
            <p:cNvPr id="16" name="组合 86"/>
            <p:cNvGrpSpPr/>
            <p:nvPr/>
          </p:nvGrpSpPr>
          <p:grpSpPr bwMode="auto">
            <a:xfrm>
              <a:off x="6345843" y="5384842"/>
              <a:ext cx="1338278" cy="612062"/>
              <a:chOff x="6473048" y="5315123"/>
              <a:chExt cx="1338278" cy="612062"/>
            </a:xfrm>
          </p:grpSpPr>
          <p:sp>
            <p:nvSpPr>
              <p:cNvPr id="44" name="矩形 43"/>
              <p:cNvSpPr/>
              <p:nvPr/>
            </p:nvSpPr>
            <p:spPr>
              <a:xfrm>
                <a:off x="6473048" y="5315123"/>
                <a:ext cx="1338278" cy="608696"/>
              </a:xfrm>
              <a:prstGeom prst="rect">
                <a:avLst/>
              </a:prstGeom>
              <a:solidFill>
                <a:srgbClr val="0070C0"/>
              </a:solidFill>
              <a:ln w="12700" cap="flat" cmpd="sng" algn="ctr">
                <a:noFill/>
                <a:prstDash val="solid"/>
                <a:miter lim="800000"/>
              </a:ln>
              <a:effectLst/>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endParaRPr lang="zh-CN" altLang="en-US" sz="1200" kern="0">
                  <a:solidFill>
                    <a:sysClr val="window" lastClr="FFFFFF"/>
                  </a:solidFill>
                  <a:latin typeface="微软雅黑" panose="020B0503020204020204" pitchFamily="34" charset="-122"/>
                  <a:ea typeface="微软雅黑" panose="020B0503020204020204" pitchFamily="34" charset="-122"/>
                </a:endParaRPr>
              </a:p>
            </p:txBody>
          </p:sp>
          <p:sp>
            <p:nvSpPr>
              <p:cNvPr id="45" name="矩形 44"/>
              <p:cNvSpPr/>
              <p:nvPr/>
            </p:nvSpPr>
            <p:spPr>
              <a:xfrm>
                <a:off x="6566712" y="5427962"/>
                <a:ext cx="1150950" cy="499223"/>
              </a:xfrm>
              <a:prstGeom prst="rect">
                <a:avLst/>
              </a:prstGeom>
              <a:noFill/>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r>
                  <a:rPr lang="zh-CN" altLang="en-US" sz="1800" b="1" kern="0" dirty="0">
                    <a:solidFill>
                      <a:sysClr val="window" lastClr="FFFFFF"/>
                    </a:solidFill>
                    <a:latin typeface="微软雅黑" panose="020B0503020204020204" pitchFamily="34" charset="-122"/>
                    <a:ea typeface="微软雅黑" panose="020B0503020204020204" pitchFamily="34" charset="-122"/>
                  </a:rPr>
                  <a:t>跟进度</a:t>
                </a:r>
              </a:p>
            </p:txBody>
          </p:sp>
        </p:grpSp>
        <p:grpSp>
          <p:nvGrpSpPr>
            <p:cNvPr id="18" name="组合 87"/>
            <p:cNvGrpSpPr/>
            <p:nvPr/>
          </p:nvGrpSpPr>
          <p:grpSpPr bwMode="auto">
            <a:xfrm>
              <a:off x="8193714" y="5384842"/>
              <a:ext cx="1338278" cy="612062"/>
              <a:chOff x="6472059" y="3950892"/>
              <a:chExt cx="1338278" cy="612062"/>
            </a:xfrm>
          </p:grpSpPr>
          <p:sp>
            <p:nvSpPr>
              <p:cNvPr id="42" name="矩形 41"/>
              <p:cNvSpPr/>
              <p:nvPr/>
            </p:nvSpPr>
            <p:spPr>
              <a:xfrm>
                <a:off x="6472059" y="3950892"/>
                <a:ext cx="1338278" cy="608696"/>
              </a:xfrm>
              <a:prstGeom prst="rect">
                <a:avLst/>
              </a:prstGeom>
              <a:solidFill>
                <a:srgbClr val="0070C0"/>
              </a:solidFill>
              <a:ln w="12700" cap="flat" cmpd="sng" algn="ctr">
                <a:noFill/>
                <a:prstDash val="solid"/>
                <a:miter lim="800000"/>
              </a:ln>
              <a:effectLst/>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endParaRPr lang="zh-CN" altLang="en-US" sz="1200" kern="0">
                  <a:solidFill>
                    <a:sysClr val="window" lastClr="FFFFFF"/>
                  </a:solidFill>
                  <a:latin typeface="微软雅黑" panose="020B0503020204020204" pitchFamily="34" charset="-122"/>
                  <a:ea typeface="微软雅黑" panose="020B0503020204020204" pitchFamily="34" charset="-122"/>
                </a:endParaRPr>
              </a:p>
            </p:txBody>
          </p:sp>
          <p:sp>
            <p:nvSpPr>
              <p:cNvPr id="43" name="矩形 42"/>
              <p:cNvSpPr/>
              <p:nvPr/>
            </p:nvSpPr>
            <p:spPr>
              <a:xfrm>
                <a:off x="6565723" y="4063731"/>
                <a:ext cx="1150950" cy="499223"/>
              </a:xfrm>
              <a:prstGeom prst="rect">
                <a:avLst/>
              </a:prstGeom>
              <a:noFill/>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r>
                  <a:rPr lang="zh-CN" altLang="en-US" sz="1800" b="1" kern="0" dirty="0">
                    <a:solidFill>
                      <a:sysClr val="window" lastClr="FFFFFF"/>
                    </a:solidFill>
                    <a:latin typeface="微软雅黑" panose="020B0503020204020204" pitchFamily="34" charset="-122"/>
                    <a:ea typeface="微软雅黑" panose="020B0503020204020204" pitchFamily="34" charset="-122"/>
                  </a:rPr>
                  <a:t>结成果</a:t>
                </a:r>
              </a:p>
            </p:txBody>
          </p:sp>
        </p:grpSp>
        <p:grpSp>
          <p:nvGrpSpPr>
            <p:cNvPr id="19" name="组合 89"/>
            <p:cNvGrpSpPr/>
            <p:nvPr/>
          </p:nvGrpSpPr>
          <p:grpSpPr bwMode="auto">
            <a:xfrm>
              <a:off x="10043173" y="5384842"/>
              <a:ext cx="1338277" cy="612062"/>
              <a:chOff x="6472659" y="2586659"/>
              <a:chExt cx="1338277" cy="612062"/>
            </a:xfrm>
          </p:grpSpPr>
          <p:sp>
            <p:nvSpPr>
              <p:cNvPr id="40" name="矩形 39"/>
              <p:cNvSpPr/>
              <p:nvPr/>
            </p:nvSpPr>
            <p:spPr>
              <a:xfrm>
                <a:off x="6472659" y="2586659"/>
                <a:ext cx="1338277" cy="608696"/>
              </a:xfrm>
              <a:prstGeom prst="rect">
                <a:avLst/>
              </a:prstGeom>
              <a:solidFill>
                <a:srgbClr val="0070C0"/>
              </a:solidFill>
              <a:ln w="12700" cap="flat" cmpd="sng" algn="ctr">
                <a:noFill/>
                <a:prstDash val="solid"/>
                <a:miter lim="800000"/>
              </a:ln>
              <a:effectLst/>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endParaRPr lang="zh-CN" altLang="en-US" sz="1200" kern="0">
                  <a:solidFill>
                    <a:sysClr val="window" lastClr="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6566322" y="2699498"/>
                <a:ext cx="1150951" cy="499223"/>
              </a:xfrm>
              <a:prstGeom prst="rect">
                <a:avLst/>
              </a:prstGeom>
              <a:noFill/>
            </p:spPr>
            <p:txBody>
              <a:bodyPr>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r>
                  <a:rPr lang="zh-CN" altLang="en-US" sz="1800" b="1" kern="0" dirty="0">
                    <a:solidFill>
                      <a:sysClr val="window" lastClr="FFFFFF"/>
                    </a:solidFill>
                    <a:latin typeface="微软雅黑" panose="020B0503020204020204" pitchFamily="34" charset="-122"/>
                    <a:ea typeface="微软雅黑" panose="020B0503020204020204" pitchFamily="34" charset="-122"/>
                  </a:rPr>
                  <a:t>促提升</a:t>
                </a:r>
              </a:p>
            </p:txBody>
          </p:sp>
        </p:grpSp>
        <p:sp>
          <p:nvSpPr>
            <p:cNvPr id="37" name="燕尾形 90"/>
            <p:cNvSpPr/>
            <p:nvPr/>
          </p:nvSpPr>
          <p:spPr>
            <a:xfrm>
              <a:off x="5874351" y="5508806"/>
              <a:ext cx="395291" cy="357589"/>
            </a:xfrm>
            <a:prstGeom prst="chevron">
              <a:avLst/>
            </a:prstGeom>
            <a:solidFill>
              <a:srgbClr val="E46C0A"/>
            </a:solidFill>
            <a:ln w="12700" cap="flat" cmpd="sng" algn="ctr">
              <a:noFill/>
              <a:prstDash val="solid"/>
              <a:miter lim="800000"/>
            </a:ln>
            <a:effectLst/>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endParaRPr lang="zh-CN" altLang="en-US" sz="1200" kern="0">
                <a:solidFill>
                  <a:sysClr val="windowText" lastClr="000000"/>
                </a:solidFill>
                <a:latin typeface="微软雅黑" panose="020B0503020204020204" pitchFamily="34" charset="-122"/>
                <a:ea typeface="微软雅黑" panose="020B0503020204020204" pitchFamily="34" charset="-122"/>
              </a:endParaRPr>
            </a:p>
          </p:txBody>
        </p:sp>
        <p:sp>
          <p:nvSpPr>
            <p:cNvPr id="38" name="燕尾形 91"/>
            <p:cNvSpPr/>
            <p:nvPr/>
          </p:nvSpPr>
          <p:spPr>
            <a:xfrm>
              <a:off x="7706346" y="5508806"/>
              <a:ext cx="395291" cy="357589"/>
            </a:xfrm>
            <a:prstGeom prst="chevron">
              <a:avLst/>
            </a:prstGeom>
            <a:solidFill>
              <a:srgbClr val="E46C0A"/>
            </a:solidFill>
            <a:ln w="12700" cap="flat" cmpd="sng" algn="ctr">
              <a:noFill/>
              <a:prstDash val="solid"/>
              <a:miter lim="800000"/>
            </a:ln>
            <a:effectLst/>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endParaRPr lang="zh-CN" altLang="en-US" sz="1200" kern="0">
                <a:solidFill>
                  <a:sysClr val="windowText" lastClr="000000"/>
                </a:solidFill>
                <a:latin typeface="微软雅黑" panose="020B0503020204020204" pitchFamily="34" charset="-122"/>
                <a:ea typeface="微软雅黑" panose="020B0503020204020204" pitchFamily="34" charset="-122"/>
              </a:endParaRPr>
            </a:p>
          </p:txBody>
        </p:sp>
        <p:sp>
          <p:nvSpPr>
            <p:cNvPr id="39" name="燕尾形 92"/>
            <p:cNvSpPr/>
            <p:nvPr/>
          </p:nvSpPr>
          <p:spPr>
            <a:xfrm>
              <a:off x="9552629" y="5508806"/>
              <a:ext cx="396880" cy="357589"/>
            </a:xfrm>
            <a:prstGeom prst="chevron">
              <a:avLst/>
            </a:prstGeom>
            <a:solidFill>
              <a:srgbClr val="E46C0A"/>
            </a:solidFill>
            <a:ln w="12700" cap="flat" cmpd="sng" algn="ctr">
              <a:noFill/>
              <a:prstDash val="solid"/>
              <a:miter lim="800000"/>
            </a:ln>
            <a:effectLst/>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algn="ctr">
                <a:buFont typeface="Arial" panose="020B0604020202020204" pitchFamily="34" charset="0"/>
                <a:buNone/>
                <a:defRPr/>
              </a:pPr>
              <a:endParaRPr lang="zh-CN" altLang="en-US" sz="12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21" name="组合 1"/>
          <p:cNvGrpSpPr/>
          <p:nvPr/>
        </p:nvGrpSpPr>
        <p:grpSpPr>
          <a:xfrm>
            <a:off x="1282837" y="2390801"/>
            <a:ext cx="9242425" cy="1816100"/>
            <a:chOff x="1330325" y="1268414"/>
            <a:chExt cx="9242425" cy="1816100"/>
          </a:xfrm>
        </p:grpSpPr>
        <p:sp>
          <p:nvSpPr>
            <p:cNvPr id="52" name="MH_Picture_1"/>
            <p:cNvSpPr/>
            <p:nvPr/>
          </p:nvSpPr>
          <p:spPr bwMode="auto">
            <a:xfrm>
              <a:off x="1330325" y="1268414"/>
              <a:ext cx="2274888" cy="1816100"/>
            </a:xfrm>
            <a:custGeom>
              <a:avLst/>
              <a:gdLst>
                <a:gd name="T0" fmla="*/ 0 w 1989077"/>
                <a:gd name="T1" fmla="*/ 0 h 2815963"/>
                <a:gd name="T2" fmla="*/ 8353046 w 1989077"/>
                <a:gd name="T3" fmla="*/ 1474173 h 2815963"/>
                <a:gd name="T4" fmla="*/ 17827814 w 1989077"/>
                <a:gd name="T5" fmla="*/ 2744635 h 2815963"/>
                <a:gd name="T6" fmla="*/ 23963172 w 1989077"/>
                <a:gd name="T7" fmla="*/ 3322590 h 2815963"/>
                <a:gd name="T8" fmla="*/ 23963172 w 1989077"/>
                <a:gd name="T9" fmla="*/ 7100871 h 2815963"/>
                <a:gd name="T10" fmla="*/ 23963172 w 1989077"/>
                <a:gd name="T11" fmla="*/ 27887388 h 2815963"/>
                <a:gd name="T12" fmla="*/ 23963172 w 1989077"/>
                <a:gd name="T13" fmla="*/ 31665657 h 2815963"/>
                <a:gd name="T14" fmla="*/ 17827814 w 1989077"/>
                <a:gd name="T15" fmla="*/ 32243615 h 2815963"/>
                <a:gd name="T16" fmla="*/ 8353046 w 1989077"/>
                <a:gd name="T17" fmla="*/ 33514086 h 2815963"/>
                <a:gd name="T18" fmla="*/ 0 w 1989077"/>
                <a:gd name="T19" fmla="*/ 34988250 h 2815963"/>
                <a:gd name="T20" fmla="*/ 0 w 1989077"/>
                <a:gd name="T21" fmla="*/ 27887388 h 2815963"/>
                <a:gd name="T22" fmla="*/ 0 w 1989077"/>
                <a:gd name="T23" fmla="*/ 7100871 h 2815963"/>
                <a:gd name="T24" fmla="*/ 0 w 1989077"/>
                <a:gd name="T25" fmla="*/ 0 h 28159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9077" h="2815963">
                  <a:moveTo>
                    <a:pt x="0" y="0"/>
                  </a:moveTo>
                  <a:lnTo>
                    <a:pt x="693350" y="118646"/>
                  </a:lnTo>
                  <a:cubicBezTo>
                    <a:pt x="949376" y="157114"/>
                    <a:pt x="1211768" y="191282"/>
                    <a:pt x="1479808" y="220897"/>
                  </a:cubicBezTo>
                  <a:lnTo>
                    <a:pt x="1989077" y="267413"/>
                  </a:lnTo>
                  <a:lnTo>
                    <a:pt x="1989077" y="571500"/>
                  </a:lnTo>
                  <a:lnTo>
                    <a:pt x="1989077" y="2244463"/>
                  </a:lnTo>
                  <a:lnTo>
                    <a:pt x="1989077" y="2548550"/>
                  </a:lnTo>
                  <a:lnTo>
                    <a:pt x="1479808" y="2595066"/>
                  </a:lnTo>
                  <a:cubicBezTo>
                    <a:pt x="1211768" y="2624681"/>
                    <a:pt x="949376" y="2658849"/>
                    <a:pt x="693350" y="2697317"/>
                  </a:cubicBezTo>
                  <a:lnTo>
                    <a:pt x="0" y="2815963"/>
                  </a:lnTo>
                  <a:lnTo>
                    <a:pt x="0" y="2244463"/>
                  </a:lnTo>
                  <a:lnTo>
                    <a:pt x="0" y="571500"/>
                  </a:lnTo>
                  <a:lnTo>
                    <a:pt x="0" y="0"/>
                  </a:lnTo>
                  <a:close/>
                </a:path>
              </a:pathLst>
            </a:custGeom>
            <a:blipFill dpi="0" rotWithShape="1">
              <a:blip r:embed="rId2" cstate="print"/>
              <a:srcRect/>
              <a:stretch>
                <a:fillRect/>
              </a:stretch>
            </a:blipFill>
            <a:ln w="57150">
              <a:solidFill>
                <a:srgbClr val="4F81BD">
                  <a:lumMod val="40000"/>
                  <a:lumOff val="60000"/>
                </a:srgbClr>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defTabSz="914400" fontAlgn="auto">
                <a:spcBef>
                  <a:spcPts val="0"/>
                </a:spcBef>
                <a:spcAft>
                  <a:spcPts val="0"/>
                </a:spcAft>
                <a:defRPr/>
              </a:pPr>
              <a:endParaRPr lang="zh-CN" altLang="en-US" sz="1800" kern="0">
                <a:solidFill>
                  <a:sysClr val="windowText" lastClr="000000"/>
                </a:solidFill>
                <a:latin typeface="微软雅黑" panose="020B0503020204020204" pitchFamily="34" charset="-122"/>
                <a:ea typeface="微软雅黑" panose="020B0503020204020204" pitchFamily="34" charset="-122"/>
              </a:endParaRPr>
            </a:p>
          </p:txBody>
        </p:sp>
        <p:sp>
          <p:nvSpPr>
            <p:cNvPr id="53" name="MH_Picture_2"/>
            <p:cNvSpPr/>
            <p:nvPr/>
          </p:nvSpPr>
          <p:spPr bwMode="auto">
            <a:xfrm>
              <a:off x="3649663" y="1441451"/>
              <a:ext cx="2276475" cy="1470025"/>
            </a:xfrm>
            <a:custGeom>
              <a:avLst/>
              <a:gdLst>
                <a:gd name="T0" fmla="*/ 0 w 1989078"/>
                <a:gd name="T1" fmla="*/ 0 h 2279483"/>
                <a:gd name="T2" fmla="*/ 3742410 w 1989078"/>
                <a:gd name="T3" fmla="*/ 339885 h 2279483"/>
                <a:gd name="T4" fmla="*/ 19660906 w 1989078"/>
                <a:gd name="T5" fmla="*/ 1052261 h 2279483"/>
                <a:gd name="T6" fmla="*/ 24647332 w 1989078"/>
                <a:gd name="T7" fmla="*/ 1096799 h 2279483"/>
                <a:gd name="T8" fmla="*/ 24647332 w 1989078"/>
                <a:gd name="T9" fmla="*/ 3736382 h 2279483"/>
                <a:gd name="T10" fmla="*/ 24647332 w 1989078"/>
                <a:gd name="T11" fmla="*/ 24348462 h 2279483"/>
                <a:gd name="T12" fmla="*/ 24647332 w 1989078"/>
                <a:gd name="T13" fmla="*/ 26988045 h 2279483"/>
                <a:gd name="T14" fmla="*/ 19660906 w 1989078"/>
                <a:gd name="T15" fmla="*/ 27032561 h 2279483"/>
                <a:gd name="T16" fmla="*/ 3742410 w 1989078"/>
                <a:gd name="T17" fmla="*/ 27744957 h 2279483"/>
                <a:gd name="T18" fmla="*/ 0 w 1989078"/>
                <a:gd name="T19" fmla="*/ 28084832 h 2279483"/>
                <a:gd name="T20" fmla="*/ 0 w 1989078"/>
                <a:gd name="T21" fmla="*/ 24348462 h 2279483"/>
                <a:gd name="T22" fmla="*/ 0 w 1989078"/>
                <a:gd name="T23" fmla="*/ 3736382 h 2279483"/>
                <a:gd name="T24" fmla="*/ 0 w 1989078"/>
                <a:gd name="T25" fmla="*/ 0 h 22794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9078" h="2279483">
                  <a:moveTo>
                    <a:pt x="0" y="0"/>
                  </a:moveTo>
                  <a:lnTo>
                    <a:pt x="302019" y="27586"/>
                  </a:lnTo>
                  <a:cubicBezTo>
                    <a:pt x="719947" y="57965"/>
                    <a:pt x="1148969" y="77525"/>
                    <a:pt x="1586666" y="85407"/>
                  </a:cubicBezTo>
                  <a:lnTo>
                    <a:pt x="1989078" y="89021"/>
                  </a:lnTo>
                  <a:lnTo>
                    <a:pt x="1989078" y="303260"/>
                  </a:lnTo>
                  <a:lnTo>
                    <a:pt x="1989078" y="1976223"/>
                  </a:lnTo>
                  <a:lnTo>
                    <a:pt x="1989078" y="2190462"/>
                  </a:lnTo>
                  <a:lnTo>
                    <a:pt x="1586666" y="2194076"/>
                  </a:lnTo>
                  <a:cubicBezTo>
                    <a:pt x="1148969" y="2201958"/>
                    <a:pt x="719947" y="2221518"/>
                    <a:pt x="302019" y="2251897"/>
                  </a:cubicBezTo>
                  <a:lnTo>
                    <a:pt x="0" y="2279483"/>
                  </a:lnTo>
                  <a:lnTo>
                    <a:pt x="0" y="1976223"/>
                  </a:lnTo>
                  <a:lnTo>
                    <a:pt x="0" y="303260"/>
                  </a:lnTo>
                  <a:lnTo>
                    <a:pt x="0" y="0"/>
                  </a:lnTo>
                  <a:close/>
                </a:path>
              </a:pathLst>
            </a:custGeom>
            <a:blipFill dpi="0" rotWithShape="1">
              <a:blip r:embed="rId3" cstate="print"/>
              <a:srcRect/>
              <a:stretch>
                <a:fillRect/>
              </a:stretch>
            </a:blipFill>
            <a:ln w="57150">
              <a:solidFill>
                <a:srgbClr val="4F81BD">
                  <a:lumMod val="40000"/>
                  <a:lumOff val="60000"/>
                </a:srgbClr>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defTabSz="914400" fontAlgn="auto">
                <a:spcBef>
                  <a:spcPts val="0"/>
                </a:spcBef>
                <a:spcAft>
                  <a:spcPts val="0"/>
                </a:spcAft>
                <a:defRPr/>
              </a:pPr>
              <a:endParaRPr lang="zh-CN" altLang="en-US" sz="1800" kern="0">
                <a:solidFill>
                  <a:sysClr val="windowText" lastClr="000000"/>
                </a:solidFill>
                <a:latin typeface="微软雅黑" panose="020B0503020204020204" pitchFamily="34" charset="-122"/>
                <a:ea typeface="微软雅黑" panose="020B0503020204020204" pitchFamily="34" charset="-122"/>
              </a:endParaRPr>
            </a:p>
          </p:txBody>
        </p:sp>
        <p:sp>
          <p:nvSpPr>
            <p:cNvPr id="54" name="MH_Picture_3"/>
            <p:cNvSpPr/>
            <p:nvPr/>
          </p:nvSpPr>
          <p:spPr bwMode="auto">
            <a:xfrm>
              <a:off x="5970588" y="1458914"/>
              <a:ext cx="2279650" cy="1435100"/>
            </a:xfrm>
            <a:custGeom>
              <a:avLst/>
              <a:gdLst>
                <a:gd name="T0" fmla="*/ 24648018 w 1989076"/>
                <a:gd name="T1" fmla="*/ 0 h 2223959"/>
                <a:gd name="T2" fmla="*/ 24648018 w 1989076"/>
                <a:gd name="T3" fmla="*/ 3422447 h 2223959"/>
                <a:gd name="T4" fmla="*/ 24648018 w 1989076"/>
                <a:gd name="T5" fmla="*/ 24205302 h 2223959"/>
                <a:gd name="T6" fmla="*/ 24648018 w 1989076"/>
                <a:gd name="T7" fmla="*/ 27627761 h 2223959"/>
                <a:gd name="T8" fmla="*/ 19458765 w 1989076"/>
                <a:gd name="T9" fmla="*/ 27297744 h 2223959"/>
                <a:gd name="T10" fmla="*/ 3304839 w 1989076"/>
                <a:gd name="T11" fmla="*/ 26862502 h 2223959"/>
                <a:gd name="T12" fmla="*/ 0 w 1989076"/>
                <a:gd name="T13" fmla="*/ 26892247 h 2223959"/>
                <a:gd name="T14" fmla="*/ 0 w 1989076"/>
                <a:gd name="T15" fmla="*/ 24205302 h 2223959"/>
                <a:gd name="T16" fmla="*/ 0 w 1989076"/>
                <a:gd name="T17" fmla="*/ 3422447 h 2223959"/>
                <a:gd name="T18" fmla="*/ 0 w 1989076"/>
                <a:gd name="T19" fmla="*/ 735501 h 2223959"/>
                <a:gd name="T20" fmla="*/ 3304839 w 1989076"/>
                <a:gd name="T21" fmla="*/ 765264 h 2223959"/>
                <a:gd name="T22" fmla="*/ 19458765 w 1989076"/>
                <a:gd name="T23" fmla="*/ 330008 h 2223959"/>
                <a:gd name="T24" fmla="*/ 24648018 w 1989076"/>
                <a:gd name="T25" fmla="*/ 0 h 22239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9076" h="2223959">
                  <a:moveTo>
                    <a:pt x="1989076" y="0"/>
                  </a:moveTo>
                  <a:lnTo>
                    <a:pt x="1989076" y="275498"/>
                  </a:lnTo>
                  <a:lnTo>
                    <a:pt x="1989076" y="1948461"/>
                  </a:lnTo>
                  <a:lnTo>
                    <a:pt x="1989076" y="2223959"/>
                  </a:lnTo>
                  <a:lnTo>
                    <a:pt x="1570307" y="2197394"/>
                  </a:lnTo>
                  <a:cubicBezTo>
                    <a:pt x="1145252" y="2174323"/>
                    <a:pt x="709909" y="2162358"/>
                    <a:pt x="266699" y="2162358"/>
                  </a:cubicBezTo>
                  <a:lnTo>
                    <a:pt x="0" y="2164753"/>
                  </a:lnTo>
                  <a:lnTo>
                    <a:pt x="0" y="1948461"/>
                  </a:lnTo>
                  <a:lnTo>
                    <a:pt x="0" y="275498"/>
                  </a:lnTo>
                  <a:lnTo>
                    <a:pt x="0" y="59206"/>
                  </a:lnTo>
                  <a:lnTo>
                    <a:pt x="266699" y="61601"/>
                  </a:lnTo>
                  <a:cubicBezTo>
                    <a:pt x="709909" y="61601"/>
                    <a:pt x="1145252" y="49636"/>
                    <a:pt x="1570307" y="26565"/>
                  </a:cubicBezTo>
                  <a:lnTo>
                    <a:pt x="1989076" y="0"/>
                  </a:lnTo>
                  <a:close/>
                </a:path>
              </a:pathLst>
            </a:custGeom>
            <a:blipFill dpi="0" rotWithShape="1">
              <a:blip r:embed="rId4" cstate="print"/>
              <a:srcRect/>
              <a:stretch>
                <a:fillRect/>
              </a:stretch>
            </a:blipFill>
            <a:ln w="57150">
              <a:solidFill>
                <a:srgbClr val="4F81BD">
                  <a:lumMod val="40000"/>
                  <a:lumOff val="60000"/>
                </a:srgbClr>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defTabSz="914400" fontAlgn="auto">
                <a:spcBef>
                  <a:spcPts val="0"/>
                </a:spcBef>
                <a:spcAft>
                  <a:spcPts val="0"/>
                </a:spcAft>
                <a:defRPr/>
              </a:pPr>
              <a:endParaRPr lang="zh-CN" altLang="en-US" sz="1800" kern="0">
                <a:solidFill>
                  <a:sysClr val="windowText" lastClr="000000"/>
                </a:solidFill>
                <a:latin typeface="微软雅黑" panose="020B0503020204020204" pitchFamily="34" charset="-122"/>
                <a:ea typeface="微软雅黑" panose="020B0503020204020204" pitchFamily="34" charset="-122"/>
              </a:endParaRPr>
            </a:p>
          </p:txBody>
        </p:sp>
        <p:sp>
          <p:nvSpPr>
            <p:cNvPr id="55" name="MH_Picture_4"/>
            <p:cNvSpPr/>
            <p:nvPr/>
          </p:nvSpPr>
          <p:spPr bwMode="auto">
            <a:xfrm>
              <a:off x="8293100" y="1298576"/>
              <a:ext cx="2279650" cy="1755775"/>
            </a:xfrm>
            <a:custGeom>
              <a:avLst/>
              <a:gdLst>
                <a:gd name="T0" fmla="*/ 24996910 w 1989077"/>
                <a:gd name="T1" fmla="*/ 0 h 2721587"/>
                <a:gd name="T2" fmla="*/ 24996910 w 1989077"/>
                <a:gd name="T3" fmla="*/ 6476566 h 2721587"/>
                <a:gd name="T4" fmla="*/ 24996910 w 1989077"/>
                <a:gd name="T5" fmla="*/ 27141876 h 2721587"/>
                <a:gd name="T6" fmla="*/ 24996910 w 1989077"/>
                <a:gd name="T7" fmla="*/ 33618454 h 2721587"/>
                <a:gd name="T8" fmla="*/ 19749019 w 1989077"/>
                <a:gd name="T9" fmla="*/ 32735758 h 2721587"/>
                <a:gd name="T10" fmla="*/ 9865523 w 1989077"/>
                <a:gd name="T11" fmla="*/ 31472701 h 2721587"/>
                <a:gd name="T12" fmla="*/ 0 w 1989077"/>
                <a:gd name="T13" fmla="*/ 30586986 h 2721587"/>
                <a:gd name="T14" fmla="*/ 0 w 1989077"/>
                <a:gd name="T15" fmla="*/ 27141876 h 2721587"/>
                <a:gd name="T16" fmla="*/ 0 w 1989077"/>
                <a:gd name="T17" fmla="*/ 6476566 h 2721587"/>
                <a:gd name="T18" fmla="*/ 0 w 1989077"/>
                <a:gd name="T19" fmla="*/ 3031453 h 2721587"/>
                <a:gd name="T20" fmla="*/ 9865523 w 1989077"/>
                <a:gd name="T21" fmla="*/ 2145757 h 2721587"/>
                <a:gd name="T22" fmla="*/ 19749019 w 1989077"/>
                <a:gd name="T23" fmla="*/ 882692 h 2721587"/>
                <a:gd name="T24" fmla="*/ 24996910 w 1989077"/>
                <a:gd name="T25" fmla="*/ 0 h 27215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9077" h="2721587">
                  <a:moveTo>
                    <a:pt x="1989077" y="0"/>
                  </a:moveTo>
                  <a:lnTo>
                    <a:pt x="1989077" y="524312"/>
                  </a:lnTo>
                  <a:lnTo>
                    <a:pt x="1989077" y="2197275"/>
                  </a:lnTo>
                  <a:lnTo>
                    <a:pt x="1989077" y="2721587"/>
                  </a:lnTo>
                  <a:lnTo>
                    <a:pt x="1571487" y="2650129"/>
                  </a:lnTo>
                  <a:cubicBezTo>
                    <a:pt x="1315460" y="2611661"/>
                    <a:pt x="1053068" y="2577493"/>
                    <a:pt x="785028" y="2547878"/>
                  </a:cubicBezTo>
                  <a:lnTo>
                    <a:pt x="0" y="2476175"/>
                  </a:lnTo>
                  <a:lnTo>
                    <a:pt x="0" y="2197275"/>
                  </a:lnTo>
                  <a:lnTo>
                    <a:pt x="0" y="524312"/>
                  </a:lnTo>
                  <a:lnTo>
                    <a:pt x="0" y="245412"/>
                  </a:lnTo>
                  <a:lnTo>
                    <a:pt x="785028" y="173709"/>
                  </a:lnTo>
                  <a:cubicBezTo>
                    <a:pt x="1053068" y="144094"/>
                    <a:pt x="1315460" y="109926"/>
                    <a:pt x="1571487" y="71458"/>
                  </a:cubicBezTo>
                  <a:lnTo>
                    <a:pt x="1989077" y="0"/>
                  </a:lnTo>
                  <a:close/>
                </a:path>
              </a:pathLst>
            </a:custGeom>
            <a:blipFill dpi="0" rotWithShape="1">
              <a:blip r:embed="rId5" cstate="print"/>
              <a:srcRect/>
              <a:stretch>
                <a:fillRect/>
              </a:stretch>
            </a:blipFill>
            <a:ln w="57150">
              <a:solidFill>
                <a:srgbClr val="4F81BD">
                  <a:lumMod val="40000"/>
                  <a:lumOff val="60000"/>
                </a:srgbClr>
              </a:solidFill>
              <a:miter lim="800000"/>
            </a:ln>
          </p:spPr>
          <p:txBody>
            <a:bodyPr anchor="ct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a:lstStyle>
            <a:p>
              <a:pPr defTabSz="914400" fontAlgn="auto">
                <a:spcBef>
                  <a:spcPts val="0"/>
                </a:spcBef>
                <a:spcAft>
                  <a:spcPts val="0"/>
                </a:spcAft>
                <a:defRPr/>
              </a:pPr>
              <a:endParaRPr lang="zh-CN" altLang="en-US" sz="18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25" name="组合 13"/>
          <p:cNvGrpSpPr/>
          <p:nvPr/>
        </p:nvGrpSpPr>
        <p:grpSpPr>
          <a:xfrm>
            <a:off x="3880" y="4961213"/>
            <a:ext cx="12192000" cy="1616568"/>
            <a:chOff x="3879" y="4961213"/>
            <a:chExt cx="12430329" cy="1478210"/>
          </a:xfrm>
          <a:solidFill>
            <a:schemeClr val="accent1"/>
          </a:solidFill>
        </p:grpSpPr>
        <p:sp>
          <p:nvSpPr>
            <p:cNvPr id="11" name="矩形 2"/>
            <p:cNvSpPr>
              <a:spLocks noChangeArrowheads="1"/>
            </p:cNvSpPr>
            <p:nvPr/>
          </p:nvSpPr>
          <p:spPr bwMode="auto">
            <a:xfrm>
              <a:off x="3155378" y="5278721"/>
              <a:ext cx="4424035" cy="409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资源服务效率高、质量优</a:t>
              </a:r>
              <a:endParaRPr lang="en-US" altLang="zh-CN" b="1">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3879" y="4961213"/>
              <a:ext cx="12426373" cy="1478210"/>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Font typeface="Arial" panose="020B0604020202020204" pitchFamily="34" charset="0"/>
                <a:buNone/>
                <a:defRPr/>
              </a:pPr>
              <a:endParaRPr lang="en-US" altLang="zh-CN" sz="1400" b="1" dirty="0">
                <a:solidFill>
                  <a:schemeClr val="bg1"/>
                </a:solidFill>
                <a:latin typeface="微软雅黑" panose="020B0503020204020204" pitchFamily="34" charset="-122"/>
              </a:endParaRPr>
            </a:p>
          </p:txBody>
        </p:sp>
        <p:sp>
          <p:nvSpPr>
            <p:cNvPr id="13" name="矩形 2"/>
            <p:cNvSpPr>
              <a:spLocks noChangeArrowheads="1"/>
            </p:cNvSpPr>
            <p:nvPr/>
          </p:nvSpPr>
          <p:spPr bwMode="auto">
            <a:xfrm>
              <a:off x="619015" y="5907948"/>
              <a:ext cx="4424035" cy="3365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rPr>
                <a:t>国泰安教育资源开发技术白皮书</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7" name="矩形 2"/>
            <p:cNvSpPr>
              <a:spLocks noChangeArrowheads="1"/>
            </p:cNvSpPr>
            <p:nvPr/>
          </p:nvSpPr>
          <p:spPr bwMode="auto">
            <a:xfrm>
              <a:off x="619015" y="5020908"/>
              <a:ext cx="4424035" cy="3365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rPr>
                <a:t>教育资源建设技术标准</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0" name="矩形 2"/>
            <p:cNvSpPr>
              <a:spLocks noChangeArrowheads="1"/>
            </p:cNvSpPr>
            <p:nvPr/>
          </p:nvSpPr>
          <p:spPr bwMode="auto">
            <a:xfrm>
              <a:off x="619015" y="5316588"/>
              <a:ext cx="4424035" cy="3365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rPr>
                <a:t>国泰安外包技术验收标准</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2" name="矩形 2"/>
            <p:cNvSpPr>
              <a:spLocks noChangeArrowheads="1"/>
            </p:cNvSpPr>
            <p:nvPr/>
          </p:nvSpPr>
          <p:spPr bwMode="auto">
            <a:xfrm>
              <a:off x="4683038" y="5044651"/>
              <a:ext cx="4424035" cy="377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rPr>
                <a:t>真人</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卡通人演示</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讲解</a:t>
              </a:r>
            </a:p>
          </p:txBody>
        </p:sp>
        <p:sp>
          <p:nvSpPr>
            <p:cNvPr id="23" name="矩形 2"/>
            <p:cNvSpPr>
              <a:spLocks noChangeArrowheads="1"/>
            </p:cNvSpPr>
            <p:nvPr/>
          </p:nvSpPr>
          <p:spPr bwMode="auto">
            <a:xfrm>
              <a:off x="4683038" y="5353967"/>
              <a:ext cx="4424035" cy="377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rPr>
                <a:t>实际操作拍摄视频</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4" name="矩形 2"/>
            <p:cNvSpPr>
              <a:spLocks noChangeArrowheads="1"/>
            </p:cNvSpPr>
            <p:nvPr/>
          </p:nvSpPr>
          <p:spPr bwMode="auto">
            <a:xfrm>
              <a:off x="4683038" y="5663283"/>
              <a:ext cx="4424035" cy="377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rPr>
                <a:t>趣味广告、动画场景</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7" name="矩形 2"/>
            <p:cNvSpPr>
              <a:spLocks noChangeArrowheads="1"/>
            </p:cNvSpPr>
            <p:nvPr/>
          </p:nvSpPr>
          <p:spPr bwMode="auto">
            <a:xfrm>
              <a:off x="4683038" y="5974576"/>
              <a:ext cx="4424035" cy="377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rPr>
                <a:t>试错纠错情景剧等</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23712" y="5382685"/>
              <a:ext cx="430887" cy="1056737"/>
            </a:xfrm>
            <a:prstGeom prst="rect">
              <a:avLst/>
            </a:prstGeom>
            <a:grpFill/>
          </p:spPr>
          <p:txBody>
            <a:bodyPr vert="eaVert"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制作标准</a:t>
              </a:r>
            </a:p>
          </p:txBody>
        </p:sp>
        <p:sp>
          <p:nvSpPr>
            <p:cNvPr id="59" name="文本框 58"/>
            <p:cNvSpPr txBox="1"/>
            <p:nvPr/>
          </p:nvSpPr>
          <p:spPr>
            <a:xfrm>
              <a:off x="4252151" y="5382685"/>
              <a:ext cx="430887" cy="1056737"/>
            </a:xfrm>
            <a:prstGeom prst="rect">
              <a:avLst/>
            </a:prstGeom>
            <a:grpFill/>
          </p:spPr>
          <p:txBody>
            <a:bodyPr vert="eaVert"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资源形式</a:t>
              </a:r>
            </a:p>
          </p:txBody>
        </p:sp>
        <p:sp>
          <p:nvSpPr>
            <p:cNvPr id="60" name="文本框 59"/>
            <p:cNvSpPr txBox="1"/>
            <p:nvPr/>
          </p:nvSpPr>
          <p:spPr>
            <a:xfrm>
              <a:off x="7570502" y="5380317"/>
              <a:ext cx="430887" cy="1059105"/>
            </a:xfrm>
            <a:prstGeom prst="rect">
              <a:avLst/>
            </a:prstGeom>
            <a:grpFill/>
          </p:spPr>
          <p:txBody>
            <a:bodyPr vert="eaVert"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资源样例</a:t>
              </a:r>
            </a:p>
          </p:txBody>
        </p:sp>
        <p:sp>
          <p:nvSpPr>
            <p:cNvPr id="61" name="矩形 52"/>
            <p:cNvSpPr>
              <a:spLocks noChangeArrowheads="1"/>
            </p:cNvSpPr>
            <p:nvPr/>
          </p:nvSpPr>
          <p:spPr bwMode="auto">
            <a:xfrm>
              <a:off x="619015" y="5612268"/>
              <a:ext cx="2518638" cy="3365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rPr>
                <a:t>国泰安教育资源库设计白皮书</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62" name="矩形 2"/>
            <p:cNvSpPr>
              <a:spLocks noChangeArrowheads="1"/>
            </p:cNvSpPr>
            <p:nvPr/>
          </p:nvSpPr>
          <p:spPr bwMode="auto">
            <a:xfrm>
              <a:off x="8010173" y="5044651"/>
              <a:ext cx="4424035" cy="377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体能、队列与防卫技能训练</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国学经典精选</a:t>
              </a:r>
              <a:r>
                <a:rPr lang="en-US" altLang="zh-CN" sz="1400" b="1" dirty="0">
                  <a:solidFill>
                    <a:schemeClr val="bg1"/>
                  </a:solidFill>
                  <a:latin typeface="微软雅黑" panose="020B0503020204020204" pitchFamily="34" charset="-122"/>
                  <a:ea typeface="微软雅黑" panose="020B0503020204020204" pitchFamily="34" charset="-122"/>
                </a:rPr>
                <a:t>》</a:t>
              </a:r>
            </a:p>
          </p:txBody>
        </p:sp>
        <p:sp>
          <p:nvSpPr>
            <p:cNvPr id="63" name="矩形 2"/>
            <p:cNvSpPr>
              <a:spLocks noChangeArrowheads="1"/>
            </p:cNvSpPr>
            <p:nvPr/>
          </p:nvSpPr>
          <p:spPr bwMode="auto">
            <a:xfrm>
              <a:off x="8010173" y="5354626"/>
              <a:ext cx="4424035" cy="377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焊接基本技能</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汽车底盘的检修</a:t>
              </a:r>
              <a:r>
                <a:rPr lang="en-US" altLang="zh-CN" sz="1400" b="1" dirty="0">
                  <a:solidFill>
                    <a:schemeClr val="bg1"/>
                  </a:solidFill>
                  <a:latin typeface="微软雅黑" panose="020B0503020204020204" pitchFamily="34" charset="-122"/>
                  <a:ea typeface="微软雅黑" panose="020B0503020204020204" pitchFamily="34" charset="-122"/>
                </a:rPr>
                <a:t>》</a:t>
              </a:r>
            </a:p>
          </p:txBody>
        </p:sp>
        <p:sp>
          <p:nvSpPr>
            <p:cNvPr id="64" name="矩形 2"/>
            <p:cNvSpPr>
              <a:spLocks noChangeArrowheads="1"/>
            </p:cNvSpPr>
            <p:nvPr/>
          </p:nvSpPr>
          <p:spPr bwMode="auto">
            <a:xfrm>
              <a:off x="8010173" y="5664601"/>
              <a:ext cx="4424035" cy="377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汽车发动机的检修</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推销技巧</a:t>
              </a:r>
              <a:r>
                <a:rPr lang="en-US" altLang="zh-CN" sz="1400" b="1" dirty="0">
                  <a:solidFill>
                    <a:schemeClr val="bg1"/>
                  </a:solidFill>
                  <a:latin typeface="微软雅黑" panose="020B0503020204020204" pitchFamily="34" charset="-122"/>
                  <a:ea typeface="微软雅黑" panose="020B0503020204020204" pitchFamily="34" charset="-122"/>
                </a:rPr>
                <a:t>》</a:t>
              </a:r>
            </a:p>
          </p:txBody>
        </p:sp>
        <p:sp>
          <p:nvSpPr>
            <p:cNvPr id="65" name="矩形 2"/>
            <p:cNvSpPr>
              <a:spLocks noChangeArrowheads="1"/>
            </p:cNvSpPr>
            <p:nvPr/>
          </p:nvSpPr>
          <p:spPr bwMode="auto">
            <a:xfrm>
              <a:off x="8010173" y="5974576"/>
              <a:ext cx="4424035" cy="377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社会工作实务</a:t>
              </a:r>
              <a:r>
                <a:rPr lang="en-US" altLang="zh-CN" sz="1400" b="1" dirty="0">
                  <a:solidFill>
                    <a:schemeClr val="bg1"/>
                  </a:solidFill>
                  <a:latin typeface="微软雅黑" panose="020B0503020204020204" pitchFamily="34" charset="-122"/>
                  <a:ea typeface="微软雅黑" panose="020B0503020204020204" pitchFamily="34" charset="-122"/>
                </a:rPr>
                <a:t>》</a:t>
              </a:r>
            </a:p>
          </p:txBody>
        </p:sp>
        <p:sp>
          <p:nvSpPr>
            <p:cNvPr id="9" name="矩形 8"/>
            <p:cNvSpPr/>
            <p:nvPr/>
          </p:nvSpPr>
          <p:spPr>
            <a:xfrm>
              <a:off x="240530" y="5193200"/>
              <a:ext cx="192601" cy="159409"/>
            </a:xfrm>
            <a:prstGeom prst="rect">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385274" y="5193200"/>
              <a:ext cx="192601" cy="159409"/>
            </a:xfrm>
            <a:prstGeom prst="rect">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7698408" y="5193200"/>
              <a:ext cx="192601" cy="159409"/>
            </a:xfrm>
            <a:prstGeom prst="rect">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矩形 68"/>
          <p:cNvSpPr/>
          <p:nvPr/>
        </p:nvSpPr>
        <p:spPr>
          <a:xfrm>
            <a:off x="1034171" y="1640508"/>
            <a:ext cx="10213931" cy="507831"/>
          </a:xfrm>
          <a:prstGeom prst="rect">
            <a:avLst/>
          </a:prstGeom>
        </p:spPr>
        <p:txBody>
          <a:bodyPr wrap="square">
            <a:spAutoFit/>
          </a:bodyPr>
          <a:lstStyle/>
          <a:p>
            <a:pPr algn="ctr">
              <a:lnSpc>
                <a:spcPct val="15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集结行业众多</a:t>
            </a:r>
            <a:r>
              <a:rPr lang="zh-CN" altLang="en-US" b="1" dirty="0">
                <a:solidFill>
                  <a:srgbClr val="C00000"/>
                </a:solidFill>
                <a:latin typeface="微软雅黑" panose="020B0503020204020204" pitchFamily="34" charset="-122"/>
                <a:ea typeface="微软雅黑" panose="020B0503020204020204" pitchFamily="34" charset="-122"/>
              </a:rPr>
              <a:t>名师、名企、名校</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的数年积淀，打造系列</a:t>
            </a:r>
            <a:r>
              <a:rPr lang="zh-CN" altLang="en-US" b="1" dirty="0">
                <a:solidFill>
                  <a:srgbClr val="C00000"/>
                </a:solidFill>
                <a:latin typeface="微软雅黑" panose="020B0503020204020204" pitchFamily="34" charset="-122"/>
                <a:ea typeface="微软雅黑" panose="020B0503020204020204" pitchFamily="34" charset="-122"/>
              </a:rPr>
              <a:t>岗位化</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、模块化、项目化的精品线上</a:t>
            </a:r>
            <a:r>
              <a:rPr lang="zh-CN" altLang="en-US" b="1" dirty="0">
                <a:solidFill>
                  <a:srgbClr val="C00000"/>
                </a:solidFill>
                <a:latin typeface="微软雅黑" panose="020B0503020204020204" pitchFamily="34" charset="-122"/>
                <a:ea typeface="微软雅黑" panose="020B0503020204020204" pitchFamily="34" charset="-122"/>
              </a:rPr>
              <a:t>微课程</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a:t>
            </a:r>
          </a:p>
        </p:txBody>
      </p:sp>
      <p:grpSp>
        <p:nvGrpSpPr>
          <p:cNvPr id="26" name="组合 9"/>
          <p:cNvGrpSpPr/>
          <p:nvPr/>
        </p:nvGrpSpPr>
        <p:grpSpPr>
          <a:xfrm>
            <a:off x="1884045" y="3204210"/>
            <a:ext cx="8210550" cy="370205"/>
            <a:chOff x="2967" y="5046"/>
            <a:chExt cx="12930" cy="583"/>
          </a:xfrm>
        </p:grpSpPr>
        <p:sp>
          <p:nvSpPr>
            <p:cNvPr id="112" name="矩形: 圆角 111"/>
            <p:cNvSpPr/>
            <p:nvPr/>
          </p:nvSpPr>
          <p:spPr>
            <a:xfrm>
              <a:off x="10567" y="5046"/>
              <a:ext cx="1741" cy="514"/>
            </a:xfrm>
            <a:prstGeom prst="roundRect">
              <a:avLst/>
            </a:prstGeom>
            <a:solidFill>
              <a:schemeClr val="bg1">
                <a:lumMod val="95000"/>
              </a:schemeClr>
            </a:solidFill>
            <a:ln>
              <a:no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lnSpc>
                  <a:spcPct val="120000"/>
                </a:lnSpc>
                <a:spcAft>
                  <a:spcPts val="1200"/>
                </a:spcAft>
              </a:pPr>
              <a:r>
                <a:rPr lang="zh-CN" altLang="en-US" sz="12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公共基础类</a:t>
              </a:r>
            </a:p>
          </p:txBody>
        </p:sp>
        <p:sp>
          <p:nvSpPr>
            <p:cNvPr id="113" name="矩形: 圆角 112"/>
            <p:cNvSpPr/>
            <p:nvPr/>
          </p:nvSpPr>
          <p:spPr>
            <a:xfrm>
              <a:off x="6839" y="5091"/>
              <a:ext cx="1741" cy="514"/>
            </a:xfrm>
            <a:prstGeom prst="roundRect">
              <a:avLst/>
            </a:prstGeom>
            <a:solidFill>
              <a:schemeClr val="bg1">
                <a:lumMod val="95000"/>
              </a:schemeClr>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lnSpc>
                  <a:spcPct val="120000"/>
                </a:lnSpc>
                <a:spcAft>
                  <a:spcPts val="1200"/>
                </a:spcAft>
              </a:pPr>
              <a:r>
                <a:rPr lang="zh-CN" altLang="en-US" sz="12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专业基础类</a:t>
              </a:r>
            </a:p>
          </p:txBody>
        </p:sp>
        <p:sp>
          <p:nvSpPr>
            <p:cNvPr id="114" name="矩形: 圆角 113"/>
            <p:cNvSpPr/>
            <p:nvPr/>
          </p:nvSpPr>
          <p:spPr>
            <a:xfrm>
              <a:off x="2967" y="5115"/>
              <a:ext cx="1741" cy="514"/>
            </a:xfrm>
            <a:prstGeom prst="roundRect">
              <a:avLst/>
            </a:prstGeom>
            <a:solidFill>
              <a:schemeClr val="bg1">
                <a:lumMod val="95000"/>
              </a:schemeClr>
            </a:solidFill>
            <a:ln>
              <a:no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lnSpc>
                  <a:spcPct val="120000"/>
                </a:lnSpc>
                <a:spcAft>
                  <a:spcPts val="1200"/>
                </a:spcAft>
              </a:pPr>
              <a:r>
                <a:rPr lang="zh-CN" altLang="en-US" sz="12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专业技能类</a:t>
              </a:r>
            </a:p>
          </p:txBody>
        </p:sp>
        <p:sp>
          <p:nvSpPr>
            <p:cNvPr id="115" name="矩形: 圆角 114"/>
            <p:cNvSpPr/>
            <p:nvPr/>
          </p:nvSpPr>
          <p:spPr>
            <a:xfrm>
              <a:off x="14157" y="5046"/>
              <a:ext cx="1741" cy="514"/>
            </a:xfrm>
            <a:prstGeom prst="roundRect">
              <a:avLst/>
            </a:prstGeom>
            <a:solidFill>
              <a:schemeClr val="bg1">
                <a:lumMod val="95000"/>
              </a:schemeClr>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lnSpc>
                  <a:spcPct val="120000"/>
                </a:lnSpc>
                <a:spcAft>
                  <a:spcPts val="1200"/>
                </a:spcAft>
              </a:pPr>
              <a:r>
                <a:rPr lang="zh-CN" altLang="en-US" sz="12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其他专题类</a:t>
              </a:r>
            </a:p>
          </p:txBody>
        </p:sp>
      </p:grpSp>
      <p:sp>
        <p:nvSpPr>
          <p:cNvPr id="66" name="矩形 65"/>
          <p:cNvSpPr/>
          <p:nvPr/>
        </p:nvSpPr>
        <p:spPr>
          <a:xfrm>
            <a:off x="242718" y="689220"/>
            <a:ext cx="4247460" cy="363423"/>
          </a:xfrm>
          <a:prstGeom prst="rect">
            <a:avLst/>
          </a:prstGeom>
        </p:spPr>
        <p:txBody>
          <a:bodyPr wrap="square" lIns="85588" tIns="42794" rIns="85588" bIns="42794">
            <a:spAutoFit/>
          </a:bodyPr>
          <a:lstStyle/>
          <a:p>
            <a:pPr marL="0" lvl="1" defTabSz="746724">
              <a:lnSpc>
                <a:spcPct val="90000"/>
              </a:lnSpc>
              <a:spcBef>
                <a:spcPct val="0"/>
              </a:spcBef>
              <a:spcAft>
                <a:spcPts val="600"/>
              </a:spcAft>
            </a:pPr>
            <a:r>
              <a:rPr lang="en-US" altLang="zh-CN" sz="2000" b="1" dirty="0" smtClean="0">
                <a:solidFill>
                  <a:srgbClr val="C00000"/>
                </a:solidFill>
                <a:latin typeface="微软雅黑" panose="020B0503020204020204" pitchFamily="34" charset="-122"/>
                <a:ea typeface="微软雅黑" panose="020B0503020204020204" pitchFamily="34" charset="-122"/>
              </a:rPr>
              <a:t>4.</a:t>
            </a:r>
            <a:r>
              <a:rPr lang="zh-CN" altLang="en-US" sz="2000" b="1" dirty="0" smtClean="0">
                <a:solidFill>
                  <a:srgbClr val="C00000"/>
                </a:solidFill>
                <a:latin typeface="微软雅黑" panose="020B0503020204020204" pitchFamily="34" charset="-122"/>
                <a:ea typeface="微软雅黑" panose="020B0503020204020204" pitchFamily="34" charset="-122"/>
              </a:rPr>
              <a:t>共建</a:t>
            </a:r>
            <a:r>
              <a:rPr lang="zh-CN" altLang="en-US" sz="2000" b="1" dirty="0">
                <a:solidFill>
                  <a:srgbClr val="C00000"/>
                </a:solidFill>
                <a:latin typeface="微软雅黑" panose="020B0503020204020204" pitchFamily="34" charset="-122"/>
                <a:ea typeface="微软雅黑" panose="020B0503020204020204" pitchFamily="34" charset="-122"/>
              </a:rPr>
              <a:t>社会服务</a:t>
            </a:r>
            <a:r>
              <a:rPr lang="zh-CN" altLang="en-US" sz="2000" b="1" dirty="0" smtClean="0">
                <a:solidFill>
                  <a:srgbClr val="C00000"/>
                </a:solidFill>
                <a:latin typeface="微软雅黑" panose="020B0503020204020204" pitchFamily="34" charset="-122"/>
                <a:ea typeface="微软雅黑" panose="020B0503020204020204" pitchFamily="34" charset="-122"/>
              </a:rPr>
              <a:t>标准化课程资源体系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008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000" fill="hold">
                                          <p:stCondLst>
                                            <p:cond delay="0"/>
                                          </p:stCondLst>
                                        </p:cTn>
                                        <p:tgtEl>
                                          <p:spTgt spid="69"/>
                                        </p:tgtEl>
                                        <p:attrNameLst>
                                          <p:attrName>style.visibility</p:attrName>
                                        </p:attrNameLst>
                                      </p:cBhvr>
                                      <p:to>
                                        <p:strVal val="visible"/>
                                      </p:to>
                                    </p:set>
                                    <p:animEffect transition="in" filter="wipe(left)">
                                      <p:cBhvr>
                                        <p:cTn id="7" dur="1000"/>
                                        <p:tgtEl>
                                          <p:spTgt spid="69"/>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000"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000" fill="hold">
                                          <p:stCondLst>
                                            <p:cond delay="0"/>
                                          </p:stCondLst>
                                        </p:cTn>
                                        <p:tgtEl>
                                          <p:spTgt spid="25"/>
                                        </p:tgtEl>
                                        <p:attrNameLst>
                                          <p:attrName>style.visibility</p:attrName>
                                        </p:attrNameLst>
                                      </p:cBhvr>
                                      <p:to>
                                        <p:strVal val="visible"/>
                                      </p:to>
                                    </p:set>
                                    <p:animEffect transition="in" filter="wipe(left)">
                                      <p:cBhvr>
                                        <p:cTn id="15" dur="1000"/>
                                        <p:tgtEl>
                                          <p:spTgt spid="25"/>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p:stCondLst>
                              <p:cond delay="3000"/>
                            </p:stCondLst>
                            <p:childTnLst>
                              <p:par>
                                <p:cTn id="20" presetID="16" presetClass="entr" presetSubtype="21" fill="hold" nodeType="afterEffect">
                                  <p:stCondLst>
                                    <p:cond delay="0"/>
                                  </p:stCondLst>
                                  <p:childTnLst>
                                    <p:set>
                                      <p:cBhvr>
                                        <p:cTn id="21" dur="1000" fill="hold">
                                          <p:stCondLst>
                                            <p:cond delay="0"/>
                                          </p:stCondLst>
                                        </p:cTn>
                                        <p:tgtEl>
                                          <p:spTgt spid="26"/>
                                        </p:tgtEl>
                                        <p:attrNameLst>
                                          <p:attrName>style.visibility</p:attrName>
                                        </p:attrNameLst>
                                      </p:cBhvr>
                                      <p:to>
                                        <p:strVal val="visible"/>
                                      </p:to>
                                    </p:set>
                                    <p:animEffect transition="in" filter="barn(inVertical)">
                                      <p:cBhvr>
                                        <p:cTn id="2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30524" y="1325492"/>
            <a:ext cx="3517575" cy="400110"/>
          </a:xfrm>
          <a:prstGeom prst="rect">
            <a:avLst/>
          </a:prstGeom>
        </p:spPr>
        <p:txBody>
          <a:bodyPr wrap="square">
            <a:spAutoFit/>
          </a:bodyPr>
          <a:lstStyle/>
          <a:p>
            <a:r>
              <a:rPr lang="en-US" altLang="zh-CN" sz="2000" b="1" dirty="0" smtClean="0">
                <a:solidFill>
                  <a:srgbClr val="C00000"/>
                </a:solidFill>
                <a:latin typeface="微软雅黑" pitchFamily="34" charset="-122"/>
                <a:ea typeface="微软雅黑" pitchFamily="34" charset="-122"/>
              </a:rPr>
              <a:t>1. </a:t>
            </a:r>
            <a:r>
              <a:rPr lang="zh-CN" altLang="en-US" sz="2000" b="1" dirty="0" smtClean="0">
                <a:solidFill>
                  <a:srgbClr val="C00000"/>
                </a:solidFill>
                <a:latin typeface="微软雅黑" pitchFamily="34" charset="-122"/>
                <a:ea typeface="微软雅黑" pitchFamily="34" charset="-122"/>
              </a:rPr>
              <a:t>构建专创融合的实训体系</a:t>
            </a:r>
            <a:endParaRPr lang="zh-CN" altLang="en-US" sz="2000" dirty="0">
              <a:solidFill>
                <a:srgbClr val="C00000"/>
              </a:solidFill>
            </a:endParaRPr>
          </a:p>
        </p:txBody>
      </p:sp>
      <p:grpSp>
        <p:nvGrpSpPr>
          <p:cNvPr id="3" name="组合 12"/>
          <p:cNvGrpSpPr/>
          <p:nvPr/>
        </p:nvGrpSpPr>
        <p:grpSpPr>
          <a:xfrm>
            <a:off x="847222" y="644086"/>
            <a:ext cx="11344779" cy="5959209"/>
            <a:chOff x="847222" y="701236"/>
            <a:chExt cx="11344779" cy="5959209"/>
          </a:xfrm>
        </p:grpSpPr>
        <p:grpSp>
          <p:nvGrpSpPr>
            <p:cNvPr id="4" name="组合 13"/>
            <p:cNvGrpSpPr/>
            <p:nvPr/>
          </p:nvGrpSpPr>
          <p:grpSpPr>
            <a:xfrm>
              <a:off x="952503" y="3057692"/>
              <a:ext cx="10009546" cy="3602753"/>
              <a:chOff x="539552" y="2253918"/>
              <a:chExt cx="7461641" cy="3197058"/>
            </a:xfrm>
          </p:grpSpPr>
          <p:grpSp>
            <p:nvGrpSpPr>
              <p:cNvPr id="5" name="Group 18"/>
              <p:cNvGrpSpPr/>
              <p:nvPr/>
            </p:nvGrpSpPr>
            <p:grpSpPr>
              <a:xfrm>
                <a:off x="6426758" y="2261025"/>
                <a:ext cx="1420864" cy="1960916"/>
                <a:chOff x="9682212" y="1834840"/>
                <a:chExt cx="2336780" cy="3225800"/>
              </a:xfrm>
            </p:grpSpPr>
            <p:sp>
              <p:nvSpPr>
                <p:cNvPr id="44" name="Rectangle 9"/>
                <p:cNvSpPr/>
                <p:nvPr/>
              </p:nvSpPr>
              <p:spPr bwMode="auto">
                <a:xfrm>
                  <a:off x="9764059" y="183484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创业孵化</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服务中心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5" name="Picture 2" descr="C:\Users\chrisw\Desktop\Cloud Services 3.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0665222" y="2556084"/>
                  <a:ext cx="1118343" cy="77131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MAGNUM\Projects\Microsoft\Cloud Power FY12\Design\Icons\PNGs\Server_2.png"/>
                <p:cNvPicPr>
                  <a:picLocks noChangeAspect="1" noChangeArrowheads="1"/>
                </p:cNvPicPr>
                <p:nvPr/>
              </p:nvPicPr>
              <p:blipFill>
                <a:blip r:embed="rId5" cstate="email">
                  <a:lum bright="100000"/>
                  <a:extLst>
                    <a:ext uri="{28A0092B-C50C-407E-A947-70E740481C1C}">
                      <a14:useLocalDpi xmlns:a14="http://schemas.microsoft.com/office/drawing/2010/main"/>
                    </a:ext>
                  </a:extLst>
                </a:blip>
                <a:srcRect/>
                <a:stretch>
                  <a:fillRect/>
                </a:stretch>
              </p:blipFill>
              <p:spPr bwMode="auto">
                <a:xfrm>
                  <a:off x="9682212" y="2413004"/>
                  <a:ext cx="1366547" cy="1099393"/>
                </a:xfrm>
                <a:prstGeom prst="rect">
                  <a:avLst/>
                </a:prstGeom>
                <a:noFill/>
              </p:spPr>
            </p:pic>
          </p:grpSp>
          <p:grpSp>
            <p:nvGrpSpPr>
              <p:cNvPr id="6" name="Group 4"/>
              <p:cNvGrpSpPr/>
              <p:nvPr/>
            </p:nvGrpSpPr>
            <p:grpSpPr>
              <a:xfrm>
                <a:off x="5028485" y="2261025"/>
                <a:ext cx="1371097" cy="1960916"/>
                <a:chOff x="4983603" y="1834840"/>
                <a:chExt cx="2254933" cy="3225800"/>
              </a:xfrm>
            </p:grpSpPr>
            <p:sp>
              <p:nvSpPr>
                <p:cNvPr id="41" name="Rectangle 7"/>
                <p:cNvSpPr/>
                <p:nvPr/>
              </p:nvSpPr>
              <p:spPr bwMode="auto">
                <a:xfrm>
                  <a:off x="4983603" y="183484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创新创业综合实</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2" name="Picture 11" descr="\\MAGNUM\Projects\Microsoft\Cloud Power FY12\Design\ICONS_PNG\Application.png"/>
                <p:cNvPicPr>
                  <a:picLocks noChangeAspect="1" noChangeArrowheads="1"/>
                </p:cNvPicPr>
                <p:nvPr/>
              </p:nvPicPr>
              <p:blipFill rotWithShape="1">
                <a:blip r:embed="rId6" cstate="email">
                  <a:biLevel thresh="25000"/>
                  <a:extLst>
                    <a:ext uri="{28A0092B-C50C-407E-A947-70E740481C1C}">
                      <a14:useLocalDpi xmlns:a14="http://schemas.microsoft.com/office/drawing/2010/main"/>
                    </a:ext>
                  </a:extLst>
                </a:blip>
                <a:srcRect/>
                <a:stretch/>
              </p:blipFill>
              <p:spPr bwMode="auto">
                <a:xfrm>
                  <a:off x="5281826" y="2732985"/>
                  <a:ext cx="1233608" cy="1006735"/>
                </a:xfrm>
                <a:prstGeom prst="rect">
                  <a:avLst/>
                </a:prstGeom>
                <a:noFill/>
                <a:ln>
                  <a:noFill/>
                </a:ln>
              </p:spPr>
            </p:pic>
            <p:pic>
              <p:nvPicPr>
                <p:cNvPr id="43" name="Picture 6" descr="\\MAGNUM\Projects\Microsoft\Cloud Power FY12\Design\Icons\PNGs\Web Service.png"/>
                <p:cNvPicPr>
                  <a:picLocks noChangeAspect="1" noChangeArrowheads="1"/>
                </p:cNvPicPr>
                <p:nvPr/>
              </p:nvPicPr>
              <p:blipFill>
                <a:blip r:embed="rId7" cstate="email">
                  <a:lum bright="100000"/>
                  <a:extLst>
                    <a:ext uri="{28A0092B-C50C-407E-A947-70E740481C1C}">
                      <a14:useLocalDpi xmlns:a14="http://schemas.microsoft.com/office/drawing/2010/main"/>
                    </a:ext>
                  </a:extLst>
                </a:blip>
                <a:srcRect/>
                <a:stretch>
                  <a:fillRect/>
                </a:stretch>
              </p:blipFill>
              <p:spPr bwMode="auto">
                <a:xfrm>
                  <a:off x="5898628" y="2115567"/>
                  <a:ext cx="1211520" cy="1211836"/>
                </a:xfrm>
                <a:prstGeom prst="rect">
                  <a:avLst/>
                </a:prstGeom>
                <a:noFill/>
              </p:spPr>
            </p:pic>
          </p:grpSp>
          <p:grpSp>
            <p:nvGrpSpPr>
              <p:cNvPr id="7" name="Group 3"/>
              <p:cNvGrpSpPr/>
              <p:nvPr/>
            </p:nvGrpSpPr>
            <p:grpSpPr>
              <a:xfrm>
                <a:off x="2116437" y="2261025"/>
                <a:ext cx="1371097" cy="1960916"/>
                <a:chOff x="2593375" y="1834840"/>
                <a:chExt cx="2254933" cy="3225800"/>
              </a:xfrm>
            </p:grpSpPr>
            <p:sp>
              <p:nvSpPr>
                <p:cNvPr id="39" name="Rectangle 6"/>
                <p:cNvSpPr/>
                <p:nvPr/>
              </p:nvSpPr>
              <p:spPr bwMode="auto">
                <a:xfrm>
                  <a:off x="2593375" y="183484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创新思维</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训练室</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0" name="Picture 9" descr="\\MAGNUM\Projects\Microsoft\Cloud Power FY12\Design\Icons\PNGs\Optimized.png"/>
                <p:cNvPicPr>
                  <a:picLocks noChangeAspect="1" noChangeArrowheads="1"/>
                </p:cNvPicPr>
                <p:nvPr/>
              </p:nvPicPr>
              <p:blipFill>
                <a:blip r:embed="rId8" cstate="email">
                  <a:lum bright="100000"/>
                  <a:extLst>
                    <a:ext uri="{28A0092B-C50C-407E-A947-70E740481C1C}">
                      <a14:useLocalDpi xmlns:a14="http://schemas.microsoft.com/office/drawing/2010/main"/>
                    </a:ext>
                  </a:extLst>
                </a:blip>
                <a:stretch>
                  <a:fillRect/>
                </a:stretch>
              </p:blipFill>
              <p:spPr bwMode="auto">
                <a:xfrm>
                  <a:off x="2806596" y="2375527"/>
                  <a:ext cx="1662643" cy="1663076"/>
                </a:xfrm>
                <a:prstGeom prst="rect">
                  <a:avLst/>
                </a:prstGeom>
                <a:noFill/>
              </p:spPr>
            </p:pic>
          </p:grpSp>
          <p:grpSp>
            <p:nvGrpSpPr>
              <p:cNvPr id="8" name="Group 12"/>
              <p:cNvGrpSpPr/>
              <p:nvPr/>
            </p:nvGrpSpPr>
            <p:grpSpPr>
              <a:xfrm>
                <a:off x="3569799" y="2253918"/>
                <a:ext cx="1371097" cy="1960916"/>
                <a:chOff x="7373830" y="1834840"/>
                <a:chExt cx="2254933" cy="3225800"/>
              </a:xfrm>
            </p:grpSpPr>
            <p:sp>
              <p:nvSpPr>
                <p:cNvPr id="37" name="Rectangle 8"/>
                <p:cNvSpPr/>
                <p:nvPr/>
              </p:nvSpPr>
              <p:spPr bwMode="auto">
                <a:xfrm>
                  <a:off x="7373830" y="183484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25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创客中心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8" name="Picture 30" descr="service-based.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7837833" y="2412999"/>
                  <a:ext cx="1405359" cy="1457276"/>
                </a:xfrm>
                <a:prstGeom prst="rect">
                  <a:avLst/>
                </a:prstGeom>
                <a:noFill/>
                <a:ln>
                  <a:noFill/>
                </a:ln>
              </p:spPr>
            </p:pic>
          </p:grpSp>
          <p:grpSp>
            <p:nvGrpSpPr>
              <p:cNvPr id="10" name="Group 2"/>
              <p:cNvGrpSpPr/>
              <p:nvPr/>
            </p:nvGrpSpPr>
            <p:grpSpPr>
              <a:xfrm>
                <a:off x="663074" y="2261025"/>
                <a:ext cx="1371097" cy="1960916"/>
                <a:chOff x="203147" y="1834840"/>
                <a:chExt cx="2254933" cy="3225800"/>
              </a:xfrm>
            </p:grpSpPr>
            <p:sp>
              <p:nvSpPr>
                <p:cNvPr id="34" name="Rectangle 5"/>
                <p:cNvSpPr/>
                <p:nvPr/>
              </p:nvSpPr>
              <p:spPr bwMode="auto">
                <a:xfrm>
                  <a:off x="203147" y="1834840"/>
                  <a:ext cx="2254933" cy="322580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多功能创新</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体验中心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5" name="Picture 3" descr="C:\Users\mitchellg\Desktop\Simple_Licensing.png"/>
                <p:cNvPicPr>
                  <a:picLocks noChangeAspect="1" noChangeArrowheads="1"/>
                </p:cNvPicPr>
                <p:nvPr/>
              </p:nvPicPr>
              <p:blipFill>
                <a:blip r:embed="rId10" cstate="email">
                  <a:lum bright="100000"/>
                  <a:extLst>
                    <a:ext uri="{28A0092B-C50C-407E-A947-70E740481C1C}">
                      <a14:useLocalDpi xmlns:a14="http://schemas.microsoft.com/office/drawing/2010/main"/>
                    </a:ext>
                  </a:extLst>
                </a:blip>
                <a:srcRect/>
                <a:stretch>
                  <a:fillRect/>
                </a:stretch>
              </p:blipFill>
              <p:spPr bwMode="auto">
                <a:xfrm>
                  <a:off x="1181418" y="2921003"/>
                  <a:ext cx="1053202" cy="1053476"/>
                </a:xfrm>
                <a:prstGeom prst="rect">
                  <a:avLst/>
                </a:prstGeom>
                <a:noFill/>
              </p:spPr>
            </p:pic>
            <p:pic>
              <p:nvPicPr>
                <p:cNvPr id="36" name="Picture 2" descr="\\MAGNUM\Projects\Microsoft\Cloud Power FY12\Design\Icons\PNGs\Server_2.png"/>
                <p:cNvPicPr>
                  <a:picLocks noChangeAspect="1" noChangeArrowheads="1"/>
                </p:cNvPicPr>
                <p:nvPr/>
              </p:nvPicPr>
              <p:blipFill>
                <a:blip r:embed="rId5" cstate="email">
                  <a:lum bright="100000"/>
                  <a:extLst>
                    <a:ext uri="{28A0092B-C50C-407E-A947-70E740481C1C}">
                      <a14:useLocalDpi xmlns:a14="http://schemas.microsoft.com/office/drawing/2010/main"/>
                    </a:ext>
                  </a:extLst>
                </a:blip>
                <a:srcRect/>
                <a:stretch>
                  <a:fillRect/>
                </a:stretch>
              </p:blipFill>
              <p:spPr bwMode="auto">
                <a:xfrm>
                  <a:off x="304724" y="2413004"/>
                  <a:ext cx="1366547" cy="1099393"/>
                </a:xfrm>
                <a:prstGeom prst="rect">
                  <a:avLst/>
                </a:prstGeom>
                <a:noFill/>
              </p:spPr>
            </p:pic>
          </p:grpSp>
          <p:sp>
            <p:nvSpPr>
              <p:cNvPr id="22" name="Right Arrow 22"/>
              <p:cNvSpPr/>
              <p:nvPr/>
            </p:nvSpPr>
            <p:spPr bwMode="auto">
              <a:xfrm>
                <a:off x="539552" y="2301761"/>
                <a:ext cx="7308070" cy="1784313"/>
              </a:xfrm>
              <a:prstGeom prst="rightArrow">
                <a:avLst>
                  <a:gd name="adj1" fmla="val 50000"/>
                  <a:gd name="adj2" fmla="val 63755"/>
                </a:avLst>
              </a:prstGeom>
              <a:solidFill>
                <a:schemeClr val="accent1">
                  <a:lumMod val="20000"/>
                  <a:lumOff val="8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4" tIns="45702" rIns="45702" bIns="91404" numCol="1" spcCol="0" rtlCol="0" fromWordArt="0" anchor="b" anchorCtr="0" forceAA="0" compatLnSpc="1">
                <a:prstTxWarp prst="textNoShape">
                  <a:avLst/>
                </a:prstTxWarp>
                <a:noAutofit/>
              </a:bodyPr>
              <a:lstStyle/>
              <a:p>
                <a:pPr algn="ctr" defTabSz="1171528" fontAlgn="base">
                  <a:spcBef>
                    <a:spcPct val="0"/>
                  </a:spcBef>
                  <a:spcAft>
                    <a:spcPct val="0"/>
                  </a:spcAft>
                </a:pPr>
                <a:endParaRPr lang="en-US" sz="2100" b="1" spc="-64"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3" name="矩形 22"/>
              <p:cNvSpPr/>
              <p:nvPr/>
            </p:nvSpPr>
            <p:spPr>
              <a:xfrm>
                <a:off x="584370" y="4221941"/>
                <a:ext cx="1362111" cy="999614"/>
              </a:xfrm>
              <a:prstGeom prst="rect">
                <a:avLst/>
              </a:prstGeom>
            </p:spPr>
            <p:txBody>
              <a:bodyPr wrap="square">
                <a:spAutoFit/>
              </a:bodyPr>
              <a:lstStyle/>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公共服务</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综合体验</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创意作品展示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创业素质测评</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4" name="矩形 23"/>
              <p:cNvSpPr/>
              <p:nvPr/>
            </p:nvSpPr>
            <p:spPr>
              <a:xfrm>
                <a:off x="2012468" y="4221941"/>
                <a:ext cx="1716961" cy="999614"/>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创新启蒙</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创新认知与评估</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创新技法训练</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创意录播厅</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3392681" y="4221941"/>
                <a:ext cx="1656184" cy="999614"/>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创客交流分享区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产品创新设计区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商业模式验证实验室</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梦工厂社区线上平台</a:t>
                </a:r>
              </a:p>
            </p:txBody>
          </p:sp>
          <p:sp>
            <p:nvSpPr>
              <p:cNvPr id="31" name="矩形 30"/>
              <p:cNvSpPr/>
              <p:nvPr/>
            </p:nvSpPr>
            <p:spPr>
              <a:xfrm>
                <a:off x="4958897" y="4221941"/>
                <a:ext cx="1506005" cy="770195"/>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创业全流程实训</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外围机构柜台</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创业实战模拟对抗</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33" name="矩形 32"/>
              <p:cNvSpPr/>
              <p:nvPr/>
            </p:nvSpPr>
            <p:spPr>
              <a:xfrm>
                <a:off x="6464903" y="4221941"/>
                <a:ext cx="1536290" cy="1229035"/>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创业导师指导室</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孵化办公区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项目路演区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投融资洽谈区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行政办公区</a:t>
                </a:r>
              </a:p>
            </p:txBody>
          </p:sp>
        </p:grpSp>
        <p:pic>
          <p:nvPicPr>
            <p:cNvPr id="15"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02968" y="701236"/>
              <a:ext cx="5389033" cy="215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图示 15"/>
            <p:cNvGraphicFramePr/>
            <p:nvPr>
              <p:extLst>
                <p:ext uri="{D42A27DB-BD31-4B8C-83A1-F6EECF244321}">
                  <p14:modId xmlns:p14="http://schemas.microsoft.com/office/powerpoint/2010/main" val="13532237"/>
                </p:ext>
              </p:extLst>
            </p:nvPr>
          </p:nvGraphicFramePr>
          <p:xfrm>
            <a:off x="847222" y="1559002"/>
            <a:ext cx="5969949" cy="12956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47" name="MH_Other_5"/>
          <p:cNvSpPr>
            <a:spLocks noChangeArrowheads="1"/>
          </p:cNvSpPr>
          <p:nvPr>
            <p:custDataLst>
              <p:tags r:id="rId1"/>
            </p:custDataLst>
          </p:nvPr>
        </p:nvSpPr>
        <p:spPr bwMode="auto">
          <a:xfrm>
            <a:off x="232286" y="652730"/>
            <a:ext cx="4174614" cy="55377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5588" tIns="42794" rIns="85588" bIns="42794" anchor="ctr"/>
          <a:lstStyle/>
          <a:p>
            <a:pPr marL="0" lvl="1" defTabSz="746125">
              <a:spcBef>
                <a:spcPct val="0"/>
              </a:spcBef>
              <a:spcAft>
                <a:spcPts val="600"/>
              </a:spcAft>
            </a:pPr>
            <a:r>
              <a:rPr lang="zh-CN" altLang="en-US" sz="2400" b="1" dirty="0" smtClean="0">
                <a:solidFill>
                  <a:schemeClr val="bg1"/>
                </a:solidFill>
                <a:latin typeface="微软雅黑" pitchFamily="34" charset="-122"/>
                <a:ea typeface="微软雅黑" pitchFamily="34" charset="-122"/>
              </a:rPr>
              <a:t>（六）专创融合推进双创教育</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811366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26">
            <a:extLst>
              <a:ext uri="{FF2B5EF4-FFF2-40B4-BE49-F238E27FC236}">
                <a16:creationId xmlns:a16="http://schemas.microsoft.com/office/drawing/2014/main" xmlns="" id="{27107024-3138-436A-9AE8-769B2C765DFC}"/>
              </a:ext>
            </a:extLst>
          </p:cNvPr>
          <p:cNvSpPr txBox="1"/>
          <p:nvPr/>
        </p:nvSpPr>
        <p:spPr>
          <a:xfrm>
            <a:off x="805528" y="1494205"/>
            <a:ext cx="10715340" cy="737381"/>
          </a:xfrm>
          <a:prstGeom prst="rect">
            <a:avLst/>
          </a:prstGeom>
          <a:noFill/>
        </p:spPr>
        <p:txBody>
          <a:bodyPr wrap="square" rtlCol="0">
            <a:spAutoFit/>
          </a:bodyPr>
          <a:lstStyle/>
          <a:p>
            <a:pPr>
              <a:lnSpc>
                <a:spcPct val="150000"/>
              </a:lnSpc>
            </a:pPr>
            <a:r>
              <a:rPr lang="zh-CN" altLang="en-US" sz="1397" dirty="0">
                <a:latin typeface="微软雅黑" pitchFamily="34" charset="-122"/>
                <a:ea typeface="微软雅黑" pitchFamily="34" charset="-122"/>
              </a:rPr>
              <a:t>以</a:t>
            </a:r>
            <a:r>
              <a:rPr lang="zh-CN" altLang="en-US" sz="1397" b="1" dirty="0">
                <a:solidFill>
                  <a:srgbClr val="C00000"/>
                </a:solidFill>
                <a:latin typeface="微软雅黑" pitchFamily="34" charset="-122"/>
                <a:ea typeface="微软雅黑" pitchFamily="34" charset="-122"/>
              </a:rPr>
              <a:t>“文化熏陶</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创新思维训练</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创客实践</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创业能力培养</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创业孵化引领”</a:t>
            </a:r>
            <a:r>
              <a:rPr lang="zh-CN" altLang="en-US" sz="1397" dirty="0">
                <a:latin typeface="微软雅黑" pitchFamily="34" charset="-122"/>
                <a:ea typeface="微软雅黑" pitchFamily="34" charset="-122"/>
              </a:rPr>
              <a:t>为逻辑线条，打造集</a:t>
            </a:r>
            <a:r>
              <a:rPr lang="zh-CN" altLang="en-US" sz="1397" b="1" dirty="0">
                <a:solidFill>
                  <a:srgbClr val="C00000"/>
                </a:solidFill>
                <a:latin typeface="微软雅黑" pitchFamily="34" charset="-122"/>
                <a:ea typeface="微软雅黑" pitchFamily="34" charset="-122"/>
              </a:rPr>
              <a:t>创新创业“体验、教学、培训、实训、孵化”</a:t>
            </a:r>
            <a:r>
              <a:rPr lang="zh-CN" altLang="en-US" sz="1397" dirty="0">
                <a:latin typeface="微软雅黑" pitchFamily="34" charset="-122"/>
                <a:ea typeface="微软雅黑" pitchFamily="34" charset="-122"/>
              </a:rPr>
              <a:t>为一体的校内创新创业综合实训中心，实现</a:t>
            </a:r>
            <a:r>
              <a:rPr lang="zh-CN" altLang="en-US" sz="1397" b="1" dirty="0">
                <a:solidFill>
                  <a:srgbClr val="FF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意识</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点子</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作品</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产品</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商品”</a:t>
            </a:r>
            <a:r>
              <a:rPr lang="zh-CN" altLang="en-US" sz="1397" dirty="0">
                <a:latin typeface="微软雅黑" pitchFamily="34" charset="-122"/>
                <a:ea typeface="微软雅黑" pitchFamily="34" charset="-122"/>
              </a:rPr>
              <a:t>的转化与落地。</a:t>
            </a:r>
            <a:endParaRPr lang="en-US" altLang="zh-CN" sz="1397" b="1" dirty="0">
              <a:solidFill>
                <a:srgbClr val="FF0000"/>
              </a:solidFill>
              <a:latin typeface="微软雅黑" pitchFamily="34" charset="-122"/>
              <a:ea typeface="微软雅黑" pitchFamily="34" charset="-122"/>
            </a:endParaRPr>
          </a:p>
        </p:txBody>
      </p:sp>
      <p:grpSp>
        <p:nvGrpSpPr>
          <p:cNvPr id="2" name="组合 88">
            <a:extLst>
              <a:ext uri="{FF2B5EF4-FFF2-40B4-BE49-F238E27FC236}">
                <a16:creationId xmlns:a16="http://schemas.microsoft.com/office/drawing/2014/main" xmlns="" id="{08945597-2156-4E2C-B1D9-598A17E8C259}"/>
              </a:ext>
            </a:extLst>
          </p:cNvPr>
          <p:cNvGrpSpPr/>
          <p:nvPr/>
        </p:nvGrpSpPr>
        <p:grpSpPr>
          <a:xfrm>
            <a:off x="742631" y="2476325"/>
            <a:ext cx="10969039" cy="3547004"/>
            <a:chOff x="201334" y="2269653"/>
            <a:chExt cx="8752180" cy="2994866"/>
          </a:xfrm>
        </p:grpSpPr>
        <p:grpSp>
          <p:nvGrpSpPr>
            <p:cNvPr id="3" name="组合 89">
              <a:extLst>
                <a:ext uri="{FF2B5EF4-FFF2-40B4-BE49-F238E27FC236}">
                  <a16:creationId xmlns:a16="http://schemas.microsoft.com/office/drawing/2014/main" xmlns="" id="{B41F5A99-7EFB-471B-88DE-2325E411C903}"/>
                </a:ext>
              </a:extLst>
            </p:cNvPr>
            <p:cNvGrpSpPr/>
            <p:nvPr/>
          </p:nvGrpSpPr>
          <p:grpSpPr>
            <a:xfrm>
              <a:off x="201334" y="2269653"/>
              <a:ext cx="8752180" cy="2994866"/>
              <a:chOff x="201334" y="1981621"/>
              <a:chExt cx="8752180" cy="2994866"/>
            </a:xfrm>
          </p:grpSpPr>
          <p:grpSp>
            <p:nvGrpSpPr>
              <p:cNvPr id="4" name="组合 95">
                <a:extLst>
                  <a:ext uri="{FF2B5EF4-FFF2-40B4-BE49-F238E27FC236}">
                    <a16:creationId xmlns:a16="http://schemas.microsoft.com/office/drawing/2014/main" xmlns="" id="{B81907E3-9B7C-4860-9068-FAEC797ACAB4}"/>
                  </a:ext>
                </a:extLst>
              </p:cNvPr>
              <p:cNvGrpSpPr/>
              <p:nvPr/>
            </p:nvGrpSpPr>
            <p:grpSpPr>
              <a:xfrm>
                <a:off x="201334" y="1981621"/>
                <a:ext cx="8752180" cy="2994866"/>
                <a:chOff x="373301" y="2711061"/>
                <a:chExt cx="9404235" cy="3310227"/>
              </a:xfrm>
            </p:grpSpPr>
            <p:cxnSp>
              <p:nvCxnSpPr>
                <p:cNvPr id="98" name="直接连接符 97">
                  <a:extLst>
                    <a:ext uri="{FF2B5EF4-FFF2-40B4-BE49-F238E27FC236}">
                      <a16:creationId xmlns:a16="http://schemas.microsoft.com/office/drawing/2014/main" xmlns="" id="{25BD73F6-FE47-495E-85B1-E974FCFC20CA}"/>
                    </a:ext>
                  </a:extLst>
                </p:cNvPr>
                <p:cNvCxnSpPr/>
                <p:nvPr/>
              </p:nvCxnSpPr>
              <p:spPr>
                <a:xfrm>
                  <a:off x="4127122" y="3143349"/>
                  <a:ext cx="0" cy="2877939"/>
                </a:xfrm>
                <a:prstGeom prst="line">
                  <a:avLst/>
                </a:prstGeom>
                <a:noFill/>
                <a:ln w="9525" cap="flat" cmpd="sng" algn="ctr">
                  <a:solidFill>
                    <a:srgbClr val="4F81BD">
                      <a:shade val="95000"/>
                      <a:satMod val="105000"/>
                    </a:srgbClr>
                  </a:solidFill>
                  <a:prstDash val="lgDash"/>
                </a:ln>
                <a:effectLst/>
              </p:spPr>
            </p:cxnSp>
            <p:cxnSp>
              <p:nvCxnSpPr>
                <p:cNvPr id="99" name="直接连接符 98">
                  <a:extLst>
                    <a:ext uri="{FF2B5EF4-FFF2-40B4-BE49-F238E27FC236}">
                      <a16:creationId xmlns:a16="http://schemas.microsoft.com/office/drawing/2014/main" xmlns="" id="{D8B089D9-1D88-4137-8A01-08B737D242D6}"/>
                    </a:ext>
                  </a:extLst>
                </p:cNvPr>
                <p:cNvCxnSpPr/>
                <p:nvPr/>
              </p:nvCxnSpPr>
              <p:spPr>
                <a:xfrm>
                  <a:off x="6106560" y="3133333"/>
                  <a:ext cx="0" cy="2877939"/>
                </a:xfrm>
                <a:prstGeom prst="line">
                  <a:avLst/>
                </a:prstGeom>
                <a:noFill/>
                <a:ln w="9525" cap="flat" cmpd="sng" algn="ctr">
                  <a:solidFill>
                    <a:srgbClr val="4F81BD">
                      <a:shade val="95000"/>
                      <a:satMod val="105000"/>
                    </a:srgbClr>
                  </a:solidFill>
                  <a:prstDash val="lgDash"/>
                </a:ln>
                <a:effectLst/>
              </p:spPr>
            </p:cxnSp>
            <p:cxnSp>
              <p:nvCxnSpPr>
                <p:cNvPr id="100" name="直接连接符 99">
                  <a:extLst>
                    <a:ext uri="{FF2B5EF4-FFF2-40B4-BE49-F238E27FC236}">
                      <a16:creationId xmlns:a16="http://schemas.microsoft.com/office/drawing/2014/main" xmlns="" id="{85943A8C-D9B3-41F2-81D9-4F8D56224C6A}"/>
                    </a:ext>
                  </a:extLst>
                </p:cNvPr>
                <p:cNvCxnSpPr/>
                <p:nvPr/>
              </p:nvCxnSpPr>
              <p:spPr>
                <a:xfrm flipH="1">
                  <a:off x="373301" y="5085184"/>
                  <a:ext cx="9404235" cy="0"/>
                </a:xfrm>
                <a:prstGeom prst="line">
                  <a:avLst/>
                </a:prstGeom>
                <a:noFill/>
                <a:ln w="9525" cap="flat" cmpd="sng" algn="ctr">
                  <a:solidFill>
                    <a:srgbClr val="4F81BD">
                      <a:shade val="95000"/>
                      <a:satMod val="105000"/>
                    </a:srgbClr>
                  </a:solidFill>
                  <a:prstDash val="lgDash"/>
                </a:ln>
                <a:effectLst/>
              </p:spPr>
            </p:cxnSp>
            <p:cxnSp>
              <p:nvCxnSpPr>
                <p:cNvPr id="101" name="直接连接符 100">
                  <a:extLst>
                    <a:ext uri="{FF2B5EF4-FFF2-40B4-BE49-F238E27FC236}">
                      <a16:creationId xmlns:a16="http://schemas.microsoft.com/office/drawing/2014/main" xmlns="" id="{F2515130-DF68-4EFA-A888-13ADF530C808}"/>
                    </a:ext>
                  </a:extLst>
                </p:cNvPr>
                <p:cNvCxnSpPr/>
                <p:nvPr/>
              </p:nvCxnSpPr>
              <p:spPr>
                <a:xfrm flipH="1">
                  <a:off x="373301" y="6021288"/>
                  <a:ext cx="9404235" cy="0"/>
                </a:xfrm>
                <a:prstGeom prst="line">
                  <a:avLst/>
                </a:prstGeom>
                <a:noFill/>
                <a:ln w="9525" cap="flat" cmpd="sng" algn="ctr">
                  <a:solidFill>
                    <a:srgbClr val="4F81BD">
                      <a:shade val="95000"/>
                      <a:satMod val="105000"/>
                    </a:srgbClr>
                  </a:solidFill>
                  <a:prstDash val="lgDash"/>
                </a:ln>
                <a:effectLst/>
              </p:spPr>
            </p:cxnSp>
            <p:sp>
              <p:nvSpPr>
                <p:cNvPr id="102" name="矩形 101">
                  <a:extLst>
                    <a:ext uri="{FF2B5EF4-FFF2-40B4-BE49-F238E27FC236}">
                      <a16:creationId xmlns:a16="http://schemas.microsoft.com/office/drawing/2014/main" xmlns="" id="{56EE0785-B688-41F4-A845-AE5F9F8AED63}"/>
                    </a:ext>
                  </a:extLst>
                </p:cNvPr>
                <p:cNvSpPr/>
                <p:nvPr/>
              </p:nvSpPr>
              <p:spPr>
                <a:xfrm>
                  <a:off x="4333740" y="5133092"/>
                  <a:ext cx="1514300" cy="820403"/>
                </a:xfrm>
                <a:prstGeom prst="rect">
                  <a:avLst/>
                </a:prstGeom>
              </p:spPr>
              <p:txBody>
                <a:bodyPr wrap="none">
                  <a:spAutoFit/>
                </a:bodyPr>
                <a:lstStyle/>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开放式创意交流</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探索式创客小项目</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主题式特色创客工坊</a:t>
                  </a:r>
                  <a:endParaRPr lang="en-US" altLang="zh-CN" sz="1200" b="1" kern="0" dirty="0">
                    <a:solidFill>
                      <a:srgbClr val="000000"/>
                    </a:solidFill>
                    <a:latin typeface="微软雅黑" pitchFamily="34" charset="-122"/>
                    <a:ea typeface="微软雅黑" pitchFamily="34" charset="-122"/>
                  </a:endParaRPr>
                </a:p>
              </p:txBody>
            </p:sp>
            <p:sp>
              <p:nvSpPr>
                <p:cNvPr id="103" name="矩形 102">
                  <a:extLst>
                    <a:ext uri="{FF2B5EF4-FFF2-40B4-BE49-F238E27FC236}">
                      <a16:creationId xmlns:a16="http://schemas.microsoft.com/office/drawing/2014/main" xmlns="" id="{25005778-30CB-4EF1-9BC4-E9C8A42FAC24}"/>
                    </a:ext>
                  </a:extLst>
                </p:cNvPr>
                <p:cNvSpPr/>
                <p:nvPr/>
              </p:nvSpPr>
              <p:spPr>
                <a:xfrm>
                  <a:off x="2380833" y="5613135"/>
                  <a:ext cx="342359" cy="310124"/>
                </a:xfrm>
                <a:prstGeom prst="rect">
                  <a:avLst/>
                </a:prstGeom>
              </p:spPr>
              <p:txBody>
                <a:bodyPr wrap="none">
                  <a:spAutoFit/>
                </a:bodyPr>
                <a:lstStyle/>
                <a:p>
                  <a:pPr marL="217713" indent="-217713" defTabSz="1161138" fontAlgn="base">
                    <a:lnSpc>
                      <a:spcPct val="150000"/>
                    </a:lnSpc>
                    <a:spcBef>
                      <a:spcPct val="0"/>
                    </a:spcBef>
                    <a:spcAft>
                      <a:spcPct val="0"/>
                    </a:spcAft>
                    <a:buFont typeface="Wingdings" pitchFamily="2" charset="2"/>
                    <a:buChar char="u"/>
                    <a:defRPr/>
                  </a:pPr>
                  <a:endParaRPr lang="zh-CN" altLang="en-US" sz="1200" kern="0" dirty="0">
                    <a:solidFill>
                      <a:srgbClr val="000000"/>
                    </a:solidFill>
                    <a:latin typeface="微软雅黑" pitchFamily="34" charset="-122"/>
                    <a:ea typeface="微软雅黑" pitchFamily="34" charset="-122"/>
                  </a:endParaRPr>
                </a:p>
              </p:txBody>
            </p:sp>
            <p:sp>
              <p:nvSpPr>
                <p:cNvPr id="104" name="矩形 103">
                  <a:extLst>
                    <a:ext uri="{FF2B5EF4-FFF2-40B4-BE49-F238E27FC236}">
                      <a16:creationId xmlns:a16="http://schemas.microsoft.com/office/drawing/2014/main" xmlns="" id="{6CCE6FA9-4FFE-431C-8BCA-6E261545E627}"/>
                    </a:ext>
                  </a:extLst>
                </p:cNvPr>
                <p:cNvSpPr/>
                <p:nvPr/>
              </p:nvSpPr>
              <p:spPr>
                <a:xfrm>
                  <a:off x="6349965" y="5133092"/>
                  <a:ext cx="1123653" cy="820403"/>
                </a:xfrm>
                <a:prstGeom prst="rect">
                  <a:avLst/>
                </a:prstGeom>
              </p:spPr>
              <p:txBody>
                <a:bodyPr wrap="none">
                  <a:spAutoFit/>
                </a:bodyPr>
                <a:lstStyle/>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创业实训实战</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双创教学培训</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商业模式验证</a:t>
                  </a:r>
                  <a:endParaRPr lang="en-US" altLang="zh-CN" sz="1200" b="1" kern="0" dirty="0">
                    <a:solidFill>
                      <a:srgbClr val="000000"/>
                    </a:solidFill>
                    <a:latin typeface="微软雅黑" pitchFamily="34" charset="-122"/>
                    <a:ea typeface="微软雅黑" pitchFamily="34" charset="-122"/>
                  </a:endParaRPr>
                </a:p>
              </p:txBody>
            </p:sp>
            <p:pic>
              <p:nvPicPr>
                <p:cNvPr id="105" name="图片 104">
                  <a:extLst>
                    <a:ext uri="{FF2B5EF4-FFF2-40B4-BE49-F238E27FC236}">
                      <a16:creationId xmlns:a16="http://schemas.microsoft.com/office/drawing/2014/main" xmlns="" id="{3B7F2209-EDFD-4DD9-BD76-9296BB6FDC35}"/>
                    </a:ext>
                  </a:extLst>
                </p:cNvPr>
                <p:cNvPicPr>
                  <a:picLocks noChangeAspect="1"/>
                </p:cNvPicPr>
                <p:nvPr/>
              </p:nvPicPr>
              <p:blipFill rotWithShape="1">
                <a:blip r:embed="rId2" cstate="print"/>
                <a:srcRect l="1" t="18669" r="-692" b="1"/>
                <a:stretch/>
              </p:blipFill>
              <p:spPr>
                <a:xfrm>
                  <a:off x="6400080" y="4151459"/>
                  <a:ext cx="1392555" cy="853104"/>
                </a:xfrm>
                <a:prstGeom prst="rect">
                  <a:avLst/>
                </a:prstGeom>
              </p:spPr>
            </p:pic>
            <p:sp>
              <p:nvSpPr>
                <p:cNvPr id="106" name="矩形 105">
                  <a:extLst>
                    <a:ext uri="{FF2B5EF4-FFF2-40B4-BE49-F238E27FC236}">
                      <a16:creationId xmlns:a16="http://schemas.microsoft.com/office/drawing/2014/main" xmlns="" id="{87160623-A659-41D8-B3F1-22F6D29E7D43}"/>
                    </a:ext>
                  </a:extLst>
                </p:cNvPr>
                <p:cNvSpPr/>
                <p:nvPr/>
              </p:nvSpPr>
              <p:spPr>
                <a:xfrm>
                  <a:off x="2206799" y="5133092"/>
                  <a:ext cx="1774731" cy="820403"/>
                </a:xfrm>
                <a:prstGeom prst="rect">
                  <a:avLst/>
                </a:prstGeom>
              </p:spPr>
              <p:txBody>
                <a:bodyPr wrap="none">
                  <a:spAutoFit/>
                </a:bodyPr>
                <a:lstStyle/>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创新启蒙与评估</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创新技法训练、头脑风暴</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专业</a:t>
                  </a:r>
                  <a:r>
                    <a:rPr lang="en-US" altLang="zh-CN" sz="1200" b="1" kern="0" dirty="0">
                      <a:solidFill>
                        <a:srgbClr val="000000"/>
                      </a:solidFill>
                      <a:latin typeface="微软雅黑" pitchFamily="34" charset="-122"/>
                      <a:ea typeface="微软雅黑" pitchFamily="34" charset="-122"/>
                    </a:rPr>
                    <a:t>/</a:t>
                  </a:r>
                  <a:r>
                    <a:rPr lang="zh-CN" altLang="en-US" sz="1200" b="1" kern="0" dirty="0">
                      <a:solidFill>
                        <a:srgbClr val="000000"/>
                      </a:solidFill>
                      <a:latin typeface="微软雅黑" pitchFamily="34" charset="-122"/>
                      <a:ea typeface="微软雅黑" pitchFamily="34" charset="-122"/>
                    </a:rPr>
                    <a:t>产业创新拓展</a:t>
                  </a:r>
                </a:p>
              </p:txBody>
            </p:sp>
            <p:cxnSp>
              <p:nvCxnSpPr>
                <p:cNvPr id="107" name="直接连接符 106">
                  <a:extLst>
                    <a:ext uri="{FF2B5EF4-FFF2-40B4-BE49-F238E27FC236}">
                      <a16:creationId xmlns:a16="http://schemas.microsoft.com/office/drawing/2014/main" xmlns="" id="{27F56359-4C01-47A4-A40F-473205272DA8}"/>
                    </a:ext>
                  </a:extLst>
                </p:cNvPr>
                <p:cNvCxnSpPr/>
                <p:nvPr/>
              </p:nvCxnSpPr>
              <p:spPr>
                <a:xfrm>
                  <a:off x="2173501" y="3143349"/>
                  <a:ext cx="0" cy="2877939"/>
                </a:xfrm>
                <a:prstGeom prst="line">
                  <a:avLst/>
                </a:prstGeom>
                <a:noFill/>
                <a:ln w="9525" cap="flat" cmpd="sng" algn="ctr">
                  <a:solidFill>
                    <a:srgbClr val="4F81BD">
                      <a:shade val="95000"/>
                      <a:satMod val="105000"/>
                    </a:srgbClr>
                  </a:solidFill>
                  <a:prstDash val="lgDash"/>
                </a:ln>
                <a:effectLst/>
              </p:spPr>
            </p:cxnSp>
            <p:sp>
              <p:nvSpPr>
                <p:cNvPr id="139" name="矩形 138">
                  <a:extLst>
                    <a:ext uri="{FF2B5EF4-FFF2-40B4-BE49-F238E27FC236}">
                      <a16:creationId xmlns:a16="http://schemas.microsoft.com/office/drawing/2014/main" xmlns="" id="{5942A525-55A4-45B0-A1FB-3A738D6769BA}"/>
                    </a:ext>
                  </a:extLst>
                </p:cNvPr>
                <p:cNvSpPr/>
                <p:nvPr/>
              </p:nvSpPr>
              <p:spPr>
                <a:xfrm>
                  <a:off x="373301" y="5133092"/>
                  <a:ext cx="1514300" cy="820403"/>
                </a:xfrm>
                <a:prstGeom prst="rect">
                  <a:avLst/>
                </a:prstGeom>
              </p:spPr>
              <p:txBody>
                <a:bodyPr wrap="none">
                  <a:spAutoFit/>
                </a:bodyPr>
                <a:lstStyle/>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文化熏陶、创新体验</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创意作品展示</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信息咨询</a:t>
                  </a:r>
                  <a:endParaRPr lang="en-US" altLang="zh-CN" sz="1200" b="1" kern="0" dirty="0">
                    <a:solidFill>
                      <a:srgbClr val="000000"/>
                    </a:solidFill>
                    <a:latin typeface="微软雅黑" pitchFamily="34" charset="-122"/>
                    <a:ea typeface="微软雅黑" pitchFamily="34" charset="-122"/>
                  </a:endParaRPr>
                </a:p>
              </p:txBody>
            </p:sp>
            <p:sp>
              <p:nvSpPr>
                <p:cNvPr id="140" name="矩形 139">
                  <a:extLst>
                    <a:ext uri="{FF2B5EF4-FFF2-40B4-BE49-F238E27FC236}">
                      <a16:creationId xmlns:a16="http://schemas.microsoft.com/office/drawing/2014/main" xmlns="" id="{D18FADF4-96DE-4CCA-87F7-9FDD105278EB}"/>
                    </a:ext>
                  </a:extLst>
                </p:cNvPr>
                <p:cNvSpPr/>
                <p:nvPr/>
              </p:nvSpPr>
              <p:spPr>
                <a:xfrm>
                  <a:off x="427225" y="2711300"/>
                  <a:ext cx="1483353"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lvl="0" algn="ctr">
                    <a:defRPr/>
                  </a:pPr>
                  <a:r>
                    <a:rPr lang="zh-CN" altLang="en-US" sz="1600" b="1" kern="0" dirty="0">
                      <a:solidFill>
                        <a:srgbClr val="000000">
                          <a:lumMod val="75000"/>
                          <a:lumOff val="25000"/>
                        </a:srgbClr>
                      </a:solidFill>
                      <a:latin typeface="微软雅黑" pitchFamily="34" charset="-122"/>
                      <a:ea typeface="微软雅黑" pitchFamily="34" charset="-122"/>
                    </a:rPr>
                    <a:t>多功能体验中心</a:t>
                  </a:r>
                  <a:endParaRPr lang="zh-CN" altLang="en-US" sz="1600" kern="0" dirty="0">
                    <a:solidFill>
                      <a:prstClr val="white"/>
                    </a:solidFill>
                    <a:latin typeface="Calibri"/>
                    <a:ea typeface="宋体"/>
                  </a:endParaRPr>
                </a:p>
              </p:txBody>
            </p:sp>
            <p:pic>
              <p:nvPicPr>
                <p:cNvPr id="141" name="Picture 7" descr="http://gtb.baidu.com/HttpService/get?p=dHlwZT1pbWFnZS9qcGVnJm49dmlzJnQ9YWRpbWdfdGImYz10YjppZyZyPTMwNTU4NTkxNDEsMTc1NTk5OTg4NwAAAA==">
                  <a:extLst>
                    <a:ext uri="{FF2B5EF4-FFF2-40B4-BE49-F238E27FC236}">
                      <a16:creationId xmlns:a16="http://schemas.microsoft.com/office/drawing/2014/main" xmlns="" id="{EA42083E-670F-44E4-970C-B210416CBB7C}"/>
                    </a:ext>
                  </a:extLst>
                </p:cNvPr>
                <p:cNvPicPr/>
                <p:nvPr/>
              </p:nvPicPr>
              <p:blipFill rotWithShape="1">
                <a:blip r:embed="rId3" cstate="print">
                  <a:extLst>
                    <a:ext uri="{28A0092B-C50C-407E-A947-70E740481C1C}">
                      <a14:useLocalDpi xmlns:a14="http://schemas.microsoft.com/office/drawing/2010/main" val="0"/>
                    </a:ext>
                  </a:extLst>
                </a:blip>
                <a:srcRect t="10219"/>
                <a:stretch/>
              </p:blipFill>
              <p:spPr bwMode="auto">
                <a:xfrm>
                  <a:off x="489469" y="4153588"/>
                  <a:ext cx="1392555" cy="846981"/>
                </a:xfrm>
                <a:prstGeom prst="rect">
                  <a:avLst/>
                </a:prstGeom>
                <a:extLst>
                  <a:ext uri="{909E8E84-426E-40DD-AFC4-6F175D3DCCD1}">
                    <a14:hiddenFill xmlns:a14="http://schemas.microsoft.com/office/drawing/2010/main">
                      <a:solidFill>
                        <a:srgbClr val="FFFFFF"/>
                      </a:solidFill>
                    </a14:hiddenFill>
                  </a:ext>
                </a:extLst>
              </p:spPr>
            </p:pic>
            <p:sp>
              <p:nvSpPr>
                <p:cNvPr id="142" name="矩形 141">
                  <a:extLst>
                    <a:ext uri="{FF2B5EF4-FFF2-40B4-BE49-F238E27FC236}">
                      <a16:creationId xmlns:a16="http://schemas.microsoft.com/office/drawing/2014/main" xmlns="" id="{1E718EA7-D3BD-469E-8707-8D57871E6072}"/>
                    </a:ext>
                  </a:extLst>
                </p:cNvPr>
                <p:cNvSpPr/>
                <p:nvPr/>
              </p:nvSpPr>
              <p:spPr>
                <a:xfrm>
                  <a:off x="2462441" y="2711300"/>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defTabSz="1161138">
                    <a:defRPr/>
                  </a:pPr>
                  <a:r>
                    <a:rPr lang="zh-CN" altLang="en-US" sz="1600" b="1" kern="0" dirty="0">
                      <a:solidFill>
                        <a:srgbClr val="000000">
                          <a:lumMod val="75000"/>
                          <a:lumOff val="25000"/>
                        </a:srgbClr>
                      </a:solidFill>
                      <a:latin typeface="微软雅黑" pitchFamily="34" charset="-122"/>
                      <a:ea typeface="微软雅黑" pitchFamily="34" charset="-122"/>
                    </a:rPr>
                    <a:t>创新实验室</a:t>
                  </a:r>
                </a:p>
              </p:txBody>
            </p:sp>
            <p:sp>
              <p:nvSpPr>
                <p:cNvPr id="143" name="矩形 142">
                  <a:extLst>
                    <a:ext uri="{FF2B5EF4-FFF2-40B4-BE49-F238E27FC236}">
                      <a16:creationId xmlns:a16="http://schemas.microsoft.com/office/drawing/2014/main" xmlns="" id="{D1E67456-0F66-49D0-B60D-85A64C6E0157}"/>
                    </a:ext>
                  </a:extLst>
                </p:cNvPr>
                <p:cNvSpPr/>
                <p:nvPr/>
              </p:nvSpPr>
              <p:spPr>
                <a:xfrm>
                  <a:off x="4431436" y="2711061"/>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defTabSz="1161138">
                    <a:defRPr/>
                  </a:pPr>
                  <a:r>
                    <a:rPr lang="zh-CN" altLang="en-US" sz="1600" b="1" kern="0" dirty="0">
                      <a:solidFill>
                        <a:srgbClr val="000000">
                          <a:lumMod val="75000"/>
                          <a:lumOff val="25000"/>
                        </a:srgbClr>
                      </a:solidFill>
                      <a:latin typeface="微软雅黑" pitchFamily="34" charset="-122"/>
                      <a:ea typeface="微软雅黑" pitchFamily="34" charset="-122"/>
                    </a:rPr>
                    <a:t>创客实验室</a:t>
                  </a:r>
                </a:p>
              </p:txBody>
            </p:sp>
            <p:sp>
              <p:nvSpPr>
                <p:cNvPr id="144" name="矩形 143">
                  <a:extLst>
                    <a:ext uri="{FF2B5EF4-FFF2-40B4-BE49-F238E27FC236}">
                      <a16:creationId xmlns:a16="http://schemas.microsoft.com/office/drawing/2014/main" xmlns="" id="{A8A5AE1B-0486-461B-9AA9-28138E58680D}"/>
                    </a:ext>
                  </a:extLst>
                </p:cNvPr>
                <p:cNvSpPr/>
                <p:nvPr/>
              </p:nvSpPr>
              <p:spPr>
                <a:xfrm>
                  <a:off x="6405375" y="2711300"/>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defTabSz="1161138">
                    <a:defRPr/>
                  </a:pPr>
                  <a:r>
                    <a:rPr lang="zh-CN" altLang="en-US" sz="1600" b="1" kern="0" dirty="0">
                      <a:solidFill>
                        <a:srgbClr val="000000">
                          <a:lumMod val="75000"/>
                          <a:lumOff val="25000"/>
                        </a:srgbClr>
                      </a:solidFill>
                      <a:latin typeface="微软雅黑" pitchFamily="34" charset="-122"/>
                      <a:ea typeface="微软雅黑" pitchFamily="34" charset="-122"/>
                    </a:rPr>
                    <a:t>创业实验室</a:t>
                  </a:r>
                </a:p>
              </p:txBody>
            </p:sp>
            <p:cxnSp>
              <p:nvCxnSpPr>
                <p:cNvPr id="145" name="直接箭头连接符 144">
                  <a:extLst>
                    <a:ext uri="{FF2B5EF4-FFF2-40B4-BE49-F238E27FC236}">
                      <a16:creationId xmlns:a16="http://schemas.microsoft.com/office/drawing/2014/main" xmlns="" id="{B1DDA2F7-532D-45EC-993B-B9A96A715160}"/>
                    </a:ext>
                  </a:extLst>
                </p:cNvPr>
                <p:cNvCxnSpPr>
                  <a:stCxn id="140" idx="3"/>
                  <a:endCxn id="142" idx="1"/>
                </p:cNvCxnSpPr>
                <p:nvPr/>
              </p:nvCxnSpPr>
              <p:spPr>
                <a:xfrm>
                  <a:off x="1910579" y="2855316"/>
                  <a:ext cx="551862" cy="0"/>
                </a:xfrm>
                <a:prstGeom prst="straightConnector1">
                  <a:avLst/>
                </a:prstGeom>
                <a:noFill/>
                <a:ln w="19050" cap="flat" cmpd="sng" algn="ctr">
                  <a:solidFill>
                    <a:srgbClr val="4BACC6"/>
                  </a:solidFill>
                  <a:prstDash val="lgDash"/>
                  <a:miter lim="800000"/>
                  <a:tailEnd type="arrow"/>
                </a:ln>
                <a:effectLst/>
              </p:spPr>
            </p:cxnSp>
            <p:cxnSp>
              <p:nvCxnSpPr>
                <p:cNvPr id="146" name="直接箭头连接符 145">
                  <a:extLst>
                    <a:ext uri="{FF2B5EF4-FFF2-40B4-BE49-F238E27FC236}">
                      <a16:creationId xmlns:a16="http://schemas.microsoft.com/office/drawing/2014/main" xmlns="" id="{4A03CCA7-C7D8-4848-A0A9-E428E5E458DF}"/>
                    </a:ext>
                  </a:extLst>
                </p:cNvPr>
                <p:cNvCxnSpPr/>
                <p:nvPr/>
              </p:nvCxnSpPr>
              <p:spPr>
                <a:xfrm>
                  <a:off x="3830593" y="2855316"/>
                  <a:ext cx="605787" cy="0"/>
                </a:xfrm>
                <a:prstGeom prst="straightConnector1">
                  <a:avLst/>
                </a:prstGeom>
                <a:noFill/>
                <a:ln w="19050" cap="flat" cmpd="sng" algn="ctr">
                  <a:solidFill>
                    <a:srgbClr val="4BACC6"/>
                  </a:solidFill>
                  <a:prstDash val="lgDash"/>
                  <a:miter lim="800000"/>
                  <a:tailEnd type="arrow"/>
                </a:ln>
                <a:effectLst/>
              </p:spPr>
            </p:cxnSp>
            <p:cxnSp>
              <p:nvCxnSpPr>
                <p:cNvPr id="147" name="直接箭头连接符 146">
                  <a:extLst>
                    <a:ext uri="{FF2B5EF4-FFF2-40B4-BE49-F238E27FC236}">
                      <a16:creationId xmlns:a16="http://schemas.microsoft.com/office/drawing/2014/main" xmlns="" id="{70517B3C-7528-45FD-8562-D7DF51920135}"/>
                    </a:ext>
                  </a:extLst>
                </p:cNvPr>
                <p:cNvCxnSpPr/>
                <p:nvPr/>
              </p:nvCxnSpPr>
              <p:spPr>
                <a:xfrm>
                  <a:off x="5799588" y="2855316"/>
                  <a:ext cx="605787" cy="0"/>
                </a:xfrm>
                <a:prstGeom prst="straightConnector1">
                  <a:avLst/>
                </a:prstGeom>
                <a:noFill/>
                <a:ln w="19050" cap="flat" cmpd="sng" algn="ctr">
                  <a:solidFill>
                    <a:srgbClr val="4BACC6"/>
                  </a:solidFill>
                  <a:prstDash val="lgDash"/>
                  <a:miter lim="800000"/>
                  <a:tailEnd type="arrow"/>
                </a:ln>
                <a:effectLst/>
              </p:spPr>
            </p:cxnSp>
            <p:cxnSp>
              <p:nvCxnSpPr>
                <p:cNvPr id="148" name="直接连接符 147">
                  <a:extLst>
                    <a:ext uri="{FF2B5EF4-FFF2-40B4-BE49-F238E27FC236}">
                      <a16:creationId xmlns:a16="http://schemas.microsoft.com/office/drawing/2014/main" xmlns="" id="{278DED79-060B-487D-9E94-F7B6B47801F2}"/>
                    </a:ext>
                  </a:extLst>
                </p:cNvPr>
                <p:cNvCxnSpPr/>
                <p:nvPr/>
              </p:nvCxnSpPr>
              <p:spPr>
                <a:xfrm>
                  <a:off x="8049344" y="3133333"/>
                  <a:ext cx="0" cy="2877939"/>
                </a:xfrm>
                <a:prstGeom prst="line">
                  <a:avLst/>
                </a:prstGeom>
                <a:noFill/>
                <a:ln w="9525" cap="flat" cmpd="sng" algn="ctr">
                  <a:solidFill>
                    <a:srgbClr val="4F81BD">
                      <a:shade val="95000"/>
                      <a:satMod val="105000"/>
                    </a:srgbClr>
                  </a:solidFill>
                  <a:prstDash val="lgDash"/>
                </a:ln>
                <a:effectLst/>
              </p:spPr>
            </p:cxnSp>
            <p:pic>
              <p:nvPicPr>
                <p:cNvPr id="149" name="Picture 3">
                  <a:extLst>
                    <a:ext uri="{FF2B5EF4-FFF2-40B4-BE49-F238E27FC236}">
                      <a16:creationId xmlns:a16="http://schemas.microsoft.com/office/drawing/2014/main" xmlns="" id="{62B27AE5-794C-44E6-B420-63632A39F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0719" y="3143349"/>
                  <a:ext cx="1392555" cy="936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 name="Picture 4">
                  <a:extLst>
                    <a:ext uri="{FF2B5EF4-FFF2-40B4-BE49-F238E27FC236}">
                      <a16:creationId xmlns:a16="http://schemas.microsoft.com/office/drawing/2014/main" xmlns="" id="{9A0C4D8F-43FB-4EF7-9694-E975377DAE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90719" y="4153587"/>
                  <a:ext cx="1392555" cy="87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1" name="矩形 150">
                  <a:extLst>
                    <a:ext uri="{FF2B5EF4-FFF2-40B4-BE49-F238E27FC236}">
                      <a16:creationId xmlns:a16="http://schemas.microsoft.com/office/drawing/2014/main" xmlns="" id="{A2707993-7423-424C-B93B-D2BBBE6F2EE5}"/>
                    </a:ext>
                  </a:extLst>
                </p:cNvPr>
                <p:cNvSpPr/>
                <p:nvPr/>
              </p:nvSpPr>
              <p:spPr>
                <a:xfrm>
                  <a:off x="8087128" y="5133092"/>
                  <a:ext cx="1644516" cy="820403"/>
                </a:xfrm>
                <a:prstGeom prst="rect">
                  <a:avLst/>
                </a:prstGeom>
              </p:spPr>
              <p:txBody>
                <a:bodyPr wrap="none">
                  <a:spAutoFit/>
                </a:bodyPr>
                <a:lstStyle/>
                <a:p>
                  <a:pPr marL="217713" indent="-217713" fontAlgn="base">
                    <a:lnSpc>
                      <a:spcPct val="150000"/>
                    </a:lnSpc>
                    <a:spcBef>
                      <a:spcPct val="0"/>
                    </a:spcBef>
                    <a:spcAft>
                      <a:spcPct val="0"/>
                    </a:spcAft>
                    <a:buFont typeface="Wingdings" pitchFamily="2" charset="2"/>
                    <a:buChar char="u"/>
                  </a:pPr>
                  <a:r>
                    <a:rPr lang="zh-CN" altLang="en-US" sz="1200" b="1" kern="0" dirty="0">
                      <a:solidFill>
                        <a:srgbClr val="000000"/>
                      </a:solidFill>
                      <a:latin typeface="微软雅黑" pitchFamily="34" charset="-122"/>
                      <a:ea typeface="微软雅黑" pitchFamily="34" charset="-122"/>
                    </a:rPr>
                    <a:t>专业指导咨询</a:t>
                  </a:r>
                  <a:endParaRPr lang="en-US" altLang="zh-CN" sz="1200" b="1" kern="0" dirty="0">
                    <a:solidFill>
                      <a:srgbClr val="000000"/>
                    </a:solidFill>
                    <a:latin typeface="微软雅黑" pitchFamily="34" charset="-122"/>
                    <a:ea typeface="微软雅黑" pitchFamily="34" charset="-122"/>
                  </a:endParaRPr>
                </a:p>
                <a:p>
                  <a:pPr marL="217713" indent="-217713" fontAlgn="base">
                    <a:lnSpc>
                      <a:spcPct val="150000"/>
                    </a:lnSpc>
                    <a:spcBef>
                      <a:spcPct val="0"/>
                    </a:spcBef>
                    <a:spcAft>
                      <a:spcPct val="0"/>
                    </a:spcAft>
                    <a:buFont typeface="Wingdings" pitchFamily="2" charset="2"/>
                    <a:buChar char="u"/>
                  </a:pPr>
                  <a:r>
                    <a:rPr lang="zh-CN" altLang="en-US" sz="1200" b="1" kern="0" dirty="0">
                      <a:solidFill>
                        <a:srgbClr val="000000"/>
                      </a:solidFill>
                      <a:latin typeface="微软雅黑" pitchFamily="34" charset="-122"/>
                      <a:ea typeface="微软雅黑" pitchFamily="34" charset="-122"/>
                    </a:rPr>
                    <a:t>孵化办公、投融资洽谈</a:t>
                  </a:r>
                </a:p>
                <a:p>
                  <a:pPr marL="217713" indent="-217713" fontAlgn="base">
                    <a:lnSpc>
                      <a:spcPct val="150000"/>
                    </a:lnSpc>
                    <a:spcBef>
                      <a:spcPct val="0"/>
                    </a:spcBef>
                    <a:spcAft>
                      <a:spcPct val="0"/>
                    </a:spcAft>
                    <a:buFont typeface="Wingdings" pitchFamily="2" charset="2"/>
                    <a:buChar char="u"/>
                  </a:pPr>
                  <a:r>
                    <a:rPr lang="zh-CN" altLang="en-US" sz="1200" b="1" kern="0" dirty="0">
                      <a:solidFill>
                        <a:srgbClr val="000000"/>
                      </a:solidFill>
                      <a:latin typeface="微软雅黑" pitchFamily="34" charset="-122"/>
                      <a:ea typeface="微软雅黑" pitchFamily="34" charset="-122"/>
                    </a:rPr>
                    <a:t>项目路演</a:t>
                  </a:r>
                  <a:r>
                    <a:rPr lang="en-US" altLang="zh-CN" sz="1200" b="1" kern="0" dirty="0">
                      <a:solidFill>
                        <a:srgbClr val="000000"/>
                      </a:solidFill>
                      <a:latin typeface="微软雅黑" pitchFamily="34" charset="-122"/>
                      <a:ea typeface="微软雅黑" pitchFamily="34" charset="-122"/>
                    </a:rPr>
                    <a:t>(</a:t>
                  </a:r>
                  <a:r>
                    <a:rPr lang="zh-CN" altLang="en-US" sz="1200" b="1" kern="0" dirty="0">
                      <a:solidFill>
                        <a:srgbClr val="000000"/>
                      </a:solidFill>
                      <a:latin typeface="微软雅黑" pitchFamily="34" charset="-122"/>
                      <a:ea typeface="微软雅黑" pitchFamily="34" charset="-122"/>
                    </a:rPr>
                    <a:t>创意录播</a:t>
                  </a:r>
                  <a:r>
                    <a:rPr lang="en-US" altLang="zh-CN" sz="1200" b="1" kern="0" dirty="0">
                      <a:solidFill>
                        <a:srgbClr val="000000"/>
                      </a:solidFill>
                      <a:latin typeface="微软雅黑" pitchFamily="34" charset="-122"/>
                      <a:ea typeface="微软雅黑" pitchFamily="34" charset="-122"/>
                    </a:rPr>
                    <a:t>)</a:t>
                  </a:r>
                </a:p>
              </p:txBody>
            </p:sp>
            <p:cxnSp>
              <p:nvCxnSpPr>
                <p:cNvPr id="158" name="直接箭头连接符 157">
                  <a:extLst>
                    <a:ext uri="{FF2B5EF4-FFF2-40B4-BE49-F238E27FC236}">
                      <a16:creationId xmlns:a16="http://schemas.microsoft.com/office/drawing/2014/main" xmlns="" id="{ADD77F6A-6E63-44AF-A905-ACE0BAAB2F33}"/>
                    </a:ext>
                  </a:extLst>
                </p:cNvPr>
                <p:cNvCxnSpPr/>
                <p:nvPr/>
              </p:nvCxnSpPr>
              <p:spPr>
                <a:xfrm>
                  <a:off x="7803597" y="2855316"/>
                  <a:ext cx="605787" cy="0"/>
                </a:xfrm>
                <a:prstGeom prst="straightConnector1">
                  <a:avLst/>
                </a:prstGeom>
                <a:noFill/>
                <a:ln w="19050" cap="flat" cmpd="sng" algn="ctr">
                  <a:solidFill>
                    <a:srgbClr val="4BACC6"/>
                  </a:solidFill>
                  <a:prstDash val="lgDash"/>
                  <a:miter lim="800000"/>
                  <a:tailEnd type="arrow"/>
                </a:ln>
                <a:effectLst/>
              </p:spPr>
            </p:cxnSp>
            <p:sp>
              <p:nvSpPr>
                <p:cNvPr id="159" name="矩形 158">
                  <a:extLst>
                    <a:ext uri="{FF2B5EF4-FFF2-40B4-BE49-F238E27FC236}">
                      <a16:creationId xmlns:a16="http://schemas.microsoft.com/office/drawing/2014/main" xmlns="" id="{F2232271-CD48-48CF-8DE6-59DCC89AC6CC}"/>
                    </a:ext>
                  </a:extLst>
                </p:cNvPr>
                <p:cNvSpPr/>
                <p:nvPr/>
              </p:nvSpPr>
              <p:spPr>
                <a:xfrm>
                  <a:off x="8409384" y="2711300"/>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defTabSz="1161138">
                    <a:defRPr/>
                  </a:pPr>
                  <a:r>
                    <a:rPr lang="zh-CN" altLang="en-US" sz="1600" b="1" kern="0" dirty="0">
                      <a:solidFill>
                        <a:srgbClr val="000000">
                          <a:lumMod val="75000"/>
                          <a:lumOff val="25000"/>
                        </a:srgbClr>
                      </a:solidFill>
                      <a:latin typeface="微软雅黑" pitchFamily="34" charset="-122"/>
                      <a:ea typeface="微软雅黑" pitchFamily="34" charset="-122"/>
                    </a:rPr>
                    <a:t>创业苗圃</a:t>
                  </a:r>
                </a:p>
              </p:txBody>
            </p:sp>
          </p:grpSp>
          <p:pic>
            <p:nvPicPr>
              <p:cNvPr id="97" name="Picture 5" descr="C:\Users\chang.li\Desktop\20170330 实训室参考效果图\百色效果图\创客空间-加水印.jpg">
                <a:extLst>
                  <a:ext uri="{FF2B5EF4-FFF2-40B4-BE49-F238E27FC236}">
                    <a16:creationId xmlns:a16="http://schemas.microsoft.com/office/drawing/2014/main" xmlns="" id="{A9118EFE-E7D9-4E67-8400-E8897B475F1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55" b="11770"/>
              <a:stretch/>
            </p:blipFill>
            <p:spPr bwMode="auto">
              <a:xfrm>
                <a:off x="3995936" y="3286720"/>
                <a:ext cx="1296000" cy="794849"/>
              </a:xfrm>
              <a:prstGeom prst="rect">
                <a:avLst/>
              </a:prstGeom>
              <a:noFill/>
              <a:extLst>
                <a:ext uri="{909E8E84-426E-40DD-AFC4-6F175D3DCCD1}">
                  <a14:hiddenFill xmlns:a14="http://schemas.microsoft.com/office/drawing/2010/main">
                    <a:solidFill>
                      <a:srgbClr val="FFFFFF"/>
                    </a:solidFill>
                  </a14:hiddenFill>
                </a:ext>
              </a:extLst>
            </p:spPr>
          </p:pic>
        </p:grpSp>
        <p:pic>
          <p:nvPicPr>
            <p:cNvPr id="91" name="Picture 6" descr="C:\Users\chang.li\Desktop\20170330 实训室参考效果图\百色效果图\创业实训室-加水印.jpg">
              <a:extLst>
                <a:ext uri="{FF2B5EF4-FFF2-40B4-BE49-F238E27FC236}">
                  <a16:creationId xmlns:a16="http://schemas.microsoft.com/office/drawing/2014/main" xmlns="" id="{2C291604-00FC-4065-88B0-CE683102F6C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486"/>
            <a:stretch/>
          </p:blipFill>
          <p:spPr bwMode="auto">
            <a:xfrm>
              <a:off x="5796136" y="2675690"/>
              <a:ext cx="1296000" cy="78176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a:extLst>
                <a:ext uri="{FF2B5EF4-FFF2-40B4-BE49-F238E27FC236}">
                  <a16:creationId xmlns:a16="http://schemas.microsoft.com/office/drawing/2014/main" xmlns="" id="{E2AD7F60-D659-46A3-A484-D5D820F32A5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5552"/>
            <a:stretch/>
          </p:blipFill>
          <p:spPr bwMode="auto">
            <a:xfrm>
              <a:off x="309448" y="2665371"/>
              <a:ext cx="1296000" cy="810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3">
              <a:extLst>
                <a:ext uri="{FF2B5EF4-FFF2-40B4-BE49-F238E27FC236}">
                  <a16:creationId xmlns:a16="http://schemas.microsoft.com/office/drawing/2014/main" xmlns="" id="{EAEC1E2F-6AFC-4E91-9C34-C3EB3C35BB3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6974" b="8078"/>
            <a:stretch/>
          </p:blipFill>
          <p:spPr bwMode="auto">
            <a:xfrm>
              <a:off x="2122910" y="2655781"/>
              <a:ext cx="1296000" cy="82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
              <a:extLst>
                <a:ext uri="{FF2B5EF4-FFF2-40B4-BE49-F238E27FC236}">
                  <a16:creationId xmlns:a16="http://schemas.microsoft.com/office/drawing/2014/main" xmlns="" id="{54CE193C-6225-4193-A1EC-D8803077213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655" b="13826"/>
            <a:stretch/>
          </p:blipFill>
          <p:spPr bwMode="auto">
            <a:xfrm>
              <a:off x="2122910" y="3574752"/>
              <a:ext cx="1296000" cy="79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5">
              <a:extLst>
                <a:ext uri="{FF2B5EF4-FFF2-40B4-BE49-F238E27FC236}">
                  <a16:creationId xmlns:a16="http://schemas.microsoft.com/office/drawing/2014/main" xmlns="" id="{1E87E45E-CB15-4C27-B8D5-29CEB637D42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6750" b="-1"/>
            <a:stretch/>
          </p:blipFill>
          <p:spPr bwMode="auto">
            <a:xfrm>
              <a:off x="3995936" y="2651696"/>
              <a:ext cx="1296000" cy="81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9" name="矩形 38"/>
          <p:cNvSpPr/>
          <p:nvPr/>
        </p:nvSpPr>
        <p:spPr>
          <a:xfrm>
            <a:off x="302050" y="760100"/>
            <a:ext cx="4473144" cy="400110"/>
          </a:xfrm>
          <a:prstGeom prst="rect">
            <a:avLst/>
          </a:prstGeom>
        </p:spPr>
        <p:txBody>
          <a:bodyPr wrap="square">
            <a:spAutoFit/>
          </a:bodyPr>
          <a:lstStyle/>
          <a:p>
            <a:pPr lvl="0"/>
            <a:r>
              <a:rPr lang="en-US" altLang="zh-CN" sz="2000" b="1" dirty="0" smtClean="0">
                <a:solidFill>
                  <a:srgbClr val="C00000"/>
                </a:solidFill>
                <a:latin typeface="微软雅黑" pitchFamily="34" charset="-122"/>
                <a:ea typeface="微软雅黑" pitchFamily="34" charset="-122"/>
              </a:rPr>
              <a:t>2. </a:t>
            </a:r>
            <a:r>
              <a:rPr lang="zh-CN" altLang="en-US" sz="2000" b="1" dirty="0" smtClean="0">
                <a:solidFill>
                  <a:srgbClr val="C00000"/>
                </a:solidFill>
                <a:latin typeface="微软雅黑" pitchFamily="34" charset="-122"/>
                <a:ea typeface="微软雅黑" pitchFamily="34" charset="-122"/>
              </a:rPr>
              <a:t>共建具有前瞻性的双创实训基地</a:t>
            </a:r>
            <a:endParaRPr lang="zh-CN" altLang="en-US" sz="20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85256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7">
            <a:extLst>
              <a:ext uri="{FF2B5EF4-FFF2-40B4-BE49-F238E27FC236}">
                <a16:creationId xmlns:a16="http://schemas.microsoft.com/office/drawing/2014/main" xmlns="" id="{9E2F70C5-7545-491F-BD1C-62B44380984D}"/>
              </a:ext>
            </a:extLst>
          </p:cNvPr>
          <p:cNvGrpSpPr/>
          <p:nvPr/>
        </p:nvGrpSpPr>
        <p:grpSpPr>
          <a:xfrm>
            <a:off x="1170467" y="2636382"/>
            <a:ext cx="10109923" cy="3790424"/>
            <a:chOff x="467544" y="2174627"/>
            <a:chExt cx="8424936" cy="3399449"/>
          </a:xfrm>
        </p:grpSpPr>
        <p:sp>
          <p:nvSpPr>
            <p:cNvPr id="59" name="Freeform 5">
              <a:extLst>
                <a:ext uri="{FF2B5EF4-FFF2-40B4-BE49-F238E27FC236}">
                  <a16:creationId xmlns:a16="http://schemas.microsoft.com/office/drawing/2014/main" xmlns="" id="{DD934F48-4416-48EC-B0FB-B9FAE63D2A81}"/>
                </a:ext>
              </a:extLst>
            </p:cNvPr>
            <p:cNvSpPr>
              <a:spLocks/>
            </p:cNvSpPr>
            <p:nvPr/>
          </p:nvSpPr>
          <p:spPr bwMode="auto">
            <a:xfrm>
              <a:off x="4573591" y="2174627"/>
              <a:ext cx="1529943" cy="1629120"/>
            </a:xfrm>
            <a:custGeom>
              <a:avLst/>
              <a:gdLst>
                <a:gd name="T0" fmla="*/ 8473 w 1715"/>
                <a:gd name="T1" fmla="*/ 5508 h 1715"/>
                <a:gd name="T2" fmla="*/ 0 w 1715"/>
                <a:gd name="T3" fmla="*/ 5508 h 1715"/>
                <a:gd name="T4" fmla="*/ 0 w 1715"/>
                <a:gd name="T5" fmla="*/ 2334 h 1715"/>
                <a:gd name="T6" fmla="*/ 6239 w 1715"/>
                <a:gd name="T7" fmla="*/ 0 h 1715"/>
                <a:gd name="T8" fmla="*/ 14709 w 1715"/>
                <a:gd name="T9" fmla="*/ 3169 h 1715"/>
                <a:gd name="T10" fmla="*/ 8473 w 1715"/>
                <a:gd name="T11" fmla="*/ 5508 h 17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F0831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0" name="Freeform 6">
              <a:extLst>
                <a:ext uri="{FF2B5EF4-FFF2-40B4-BE49-F238E27FC236}">
                  <a16:creationId xmlns:a16="http://schemas.microsoft.com/office/drawing/2014/main" xmlns="" id="{3E24255B-5DE4-4FCF-A937-47D8F3F38160}"/>
                </a:ext>
              </a:extLst>
            </p:cNvPr>
            <p:cNvSpPr>
              <a:spLocks/>
            </p:cNvSpPr>
            <p:nvPr/>
          </p:nvSpPr>
          <p:spPr bwMode="auto">
            <a:xfrm>
              <a:off x="4573591" y="2174627"/>
              <a:ext cx="1529943" cy="1629120"/>
            </a:xfrm>
            <a:custGeom>
              <a:avLst/>
              <a:gdLst>
                <a:gd name="T0" fmla="*/ 8473 w 1715"/>
                <a:gd name="T1" fmla="*/ 5508 h 1715"/>
                <a:gd name="T2" fmla="*/ 0 w 1715"/>
                <a:gd name="T3" fmla="*/ 5508 h 1715"/>
                <a:gd name="T4" fmla="*/ 0 w 1715"/>
                <a:gd name="T5" fmla="*/ 2334 h 1715"/>
                <a:gd name="T6" fmla="*/ 6239 w 1715"/>
                <a:gd name="T7" fmla="*/ 0 h 1715"/>
                <a:gd name="T8" fmla="*/ 14709 w 1715"/>
                <a:gd name="T9" fmla="*/ 3169 h 1715"/>
                <a:gd name="T10" fmla="*/ 8473 w 1715"/>
                <a:gd name="T11" fmla="*/ 5508 h 17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1" name="Freeform 7">
              <a:extLst>
                <a:ext uri="{FF2B5EF4-FFF2-40B4-BE49-F238E27FC236}">
                  <a16:creationId xmlns:a16="http://schemas.microsoft.com/office/drawing/2014/main" xmlns="" id="{93A6FE66-6BE0-400B-A93C-A239F6595B55}"/>
                </a:ext>
              </a:extLst>
            </p:cNvPr>
            <p:cNvSpPr>
              <a:spLocks/>
            </p:cNvSpPr>
            <p:nvPr/>
          </p:nvSpPr>
          <p:spPr bwMode="auto">
            <a:xfrm>
              <a:off x="2988614" y="3872092"/>
              <a:ext cx="1524807" cy="1625703"/>
            </a:xfrm>
            <a:custGeom>
              <a:avLst/>
              <a:gdLst>
                <a:gd name="T0" fmla="*/ 14590 w 1710"/>
                <a:gd name="T1" fmla="*/ 3221 h 1709"/>
                <a:gd name="T2" fmla="*/ 14590 w 1710"/>
                <a:gd name="T3" fmla="*/ 0 h 1709"/>
                <a:gd name="T4" fmla="*/ 6161 w 1710"/>
                <a:gd name="T5" fmla="*/ 0 h 1709"/>
                <a:gd name="T6" fmla="*/ 0 w 1710"/>
                <a:gd name="T7" fmla="*/ 2356 h 1709"/>
                <a:gd name="T8" fmla="*/ 8434 w 1710"/>
                <a:gd name="T9" fmla="*/ 5579 h 1709"/>
                <a:gd name="T10" fmla="*/ 14590 w 1710"/>
                <a:gd name="T11" fmla="*/ 3221 h 17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02375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2" name="Freeform 8">
              <a:extLst>
                <a:ext uri="{FF2B5EF4-FFF2-40B4-BE49-F238E27FC236}">
                  <a16:creationId xmlns:a16="http://schemas.microsoft.com/office/drawing/2014/main" xmlns="" id="{126535AD-DDC0-4BBC-816B-8712C3A8B74C}"/>
                </a:ext>
              </a:extLst>
            </p:cNvPr>
            <p:cNvSpPr>
              <a:spLocks/>
            </p:cNvSpPr>
            <p:nvPr/>
          </p:nvSpPr>
          <p:spPr bwMode="auto">
            <a:xfrm>
              <a:off x="2988614" y="3872092"/>
              <a:ext cx="1524807" cy="1625703"/>
            </a:xfrm>
            <a:custGeom>
              <a:avLst/>
              <a:gdLst>
                <a:gd name="T0" fmla="*/ 14590 w 1710"/>
                <a:gd name="T1" fmla="*/ 3221 h 1709"/>
                <a:gd name="T2" fmla="*/ 14590 w 1710"/>
                <a:gd name="T3" fmla="*/ 0 h 1709"/>
                <a:gd name="T4" fmla="*/ 6161 w 1710"/>
                <a:gd name="T5" fmla="*/ 0 h 1709"/>
                <a:gd name="T6" fmla="*/ 0 w 1710"/>
                <a:gd name="T7" fmla="*/ 2356 h 1709"/>
                <a:gd name="T8" fmla="*/ 8434 w 1710"/>
                <a:gd name="T9" fmla="*/ 5579 h 1709"/>
                <a:gd name="T10" fmla="*/ 14590 w 1710"/>
                <a:gd name="T11" fmla="*/ 3221 h 17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3" name="Freeform 9">
              <a:extLst>
                <a:ext uri="{FF2B5EF4-FFF2-40B4-BE49-F238E27FC236}">
                  <a16:creationId xmlns:a16="http://schemas.microsoft.com/office/drawing/2014/main" xmlns="" id="{65CEE04C-2EC0-4C7E-8481-6F87B6C6B5E6}"/>
                </a:ext>
              </a:extLst>
            </p:cNvPr>
            <p:cNvSpPr>
              <a:spLocks/>
            </p:cNvSpPr>
            <p:nvPr/>
          </p:nvSpPr>
          <p:spPr bwMode="auto">
            <a:xfrm>
              <a:off x="4573591" y="3872092"/>
              <a:ext cx="1522605" cy="1625703"/>
            </a:xfrm>
            <a:custGeom>
              <a:avLst/>
              <a:gdLst>
                <a:gd name="T0" fmla="*/ 0 w 1709"/>
                <a:gd name="T1" fmla="*/ 3221 h 1709"/>
                <a:gd name="T2" fmla="*/ 0 w 1709"/>
                <a:gd name="T3" fmla="*/ 0 h 1709"/>
                <a:gd name="T4" fmla="*/ 8342 w 1709"/>
                <a:gd name="T5" fmla="*/ 0 h 1709"/>
                <a:gd name="T6" fmla="*/ 14441 w 1709"/>
                <a:gd name="T7" fmla="*/ 2356 h 1709"/>
                <a:gd name="T8" fmla="*/ 6087 w 1709"/>
                <a:gd name="T9" fmla="*/ 5579 h 1709"/>
                <a:gd name="T10" fmla="*/ 0 w 1709"/>
                <a:gd name="T11" fmla="*/ 3221 h 17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C20F2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4" name="Freeform 10">
              <a:extLst>
                <a:ext uri="{FF2B5EF4-FFF2-40B4-BE49-F238E27FC236}">
                  <a16:creationId xmlns:a16="http://schemas.microsoft.com/office/drawing/2014/main" xmlns="" id="{6B176944-38F7-4C1A-BACC-ABB3572C9BF4}"/>
                </a:ext>
              </a:extLst>
            </p:cNvPr>
            <p:cNvSpPr>
              <a:spLocks/>
            </p:cNvSpPr>
            <p:nvPr/>
          </p:nvSpPr>
          <p:spPr bwMode="auto">
            <a:xfrm>
              <a:off x="4573591" y="3872092"/>
              <a:ext cx="1522605" cy="1625703"/>
            </a:xfrm>
            <a:custGeom>
              <a:avLst/>
              <a:gdLst>
                <a:gd name="T0" fmla="*/ 0 w 1709"/>
                <a:gd name="T1" fmla="*/ 3221 h 1709"/>
                <a:gd name="T2" fmla="*/ 0 w 1709"/>
                <a:gd name="T3" fmla="*/ 0 h 1709"/>
                <a:gd name="T4" fmla="*/ 8342 w 1709"/>
                <a:gd name="T5" fmla="*/ 0 h 1709"/>
                <a:gd name="T6" fmla="*/ 14441 w 1709"/>
                <a:gd name="T7" fmla="*/ 2356 h 1709"/>
                <a:gd name="T8" fmla="*/ 6087 w 1709"/>
                <a:gd name="T9" fmla="*/ 5579 h 1709"/>
                <a:gd name="T10" fmla="*/ 0 w 1709"/>
                <a:gd name="T11" fmla="*/ 3221 h 17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09" h="1709">
                  <a:moveTo>
                    <a:pt x="0" y="986"/>
                  </a:moveTo>
                  <a:lnTo>
                    <a:pt x="0" y="0"/>
                  </a:lnTo>
                  <a:lnTo>
                    <a:pt x="987" y="0"/>
                  </a:lnTo>
                  <a:lnTo>
                    <a:pt x="1709" y="722"/>
                  </a:lnTo>
                  <a:lnTo>
                    <a:pt x="721" y="1709"/>
                  </a:lnTo>
                  <a:lnTo>
                    <a:pt x="0" y="986"/>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5" name="Freeform 11">
              <a:extLst>
                <a:ext uri="{FF2B5EF4-FFF2-40B4-BE49-F238E27FC236}">
                  <a16:creationId xmlns:a16="http://schemas.microsoft.com/office/drawing/2014/main" xmlns="" id="{20ADCE16-6526-4DB9-974E-1CB0089D26BD}"/>
                </a:ext>
              </a:extLst>
            </p:cNvPr>
            <p:cNvSpPr>
              <a:spLocks/>
            </p:cNvSpPr>
            <p:nvPr/>
          </p:nvSpPr>
          <p:spPr bwMode="auto">
            <a:xfrm>
              <a:off x="2983478" y="2174627"/>
              <a:ext cx="1529943" cy="1629120"/>
            </a:xfrm>
            <a:custGeom>
              <a:avLst/>
              <a:gdLst>
                <a:gd name="T0" fmla="*/ 6239 w 1715"/>
                <a:gd name="T1" fmla="*/ 5508 h 1715"/>
                <a:gd name="T2" fmla="*/ 14709 w 1715"/>
                <a:gd name="T3" fmla="*/ 5508 h 1715"/>
                <a:gd name="T4" fmla="*/ 14709 w 1715"/>
                <a:gd name="T5" fmla="*/ 2334 h 1715"/>
                <a:gd name="T6" fmla="*/ 8473 w 1715"/>
                <a:gd name="T7" fmla="*/ 0 h 1715"/>
                <a:gd name="T8" fmla="*/ 0 w 1715"/>
                <a:gd name="T9" fmla="*/ 3169 h 1715"/>
                <a:gd name="T10" fmla="*/ 6239 w 1715"/>
                <a:gd name="T11" fmla="*/ 5508 h 17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CC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6" name="Freeform 12">
              <a:extLst>
                <a:ext uri="{FF2B5EF4-FFF2-40B4-BE49-F238E27FC236}">
                  <a16:creationId xmlns:a16="http://schemas.microsoft.com/office/drawing/2014/main" xmlns="" id="{EB8FA81D-A624-4D58-A2CD-FFD24A14495E}"/>
                </a:ext>
              </a:extLst>
            </p:cNvPr>
            <p:cNvSpPr>
              <a:spLocks/>
            </p:cNvSpPr>
            <p:nvPr/>
          </p:nvSpPr>
          <p:spPr bwMode="auto">
            <a:xfrm>
              <a:off x="2983478" y="2174627"/>
              <a:ext cx="1529943" cy="1629120"/>
            </a:xfrm>
            <a:custGeom>
              <a:avLst/>
              <a:gdLst>
                <a:gd name="T0" fmla="*/ 6239 w 1715"/>
                <a:gd name="T1" fmla="*/ 5508 h 1715"/>
                <a:gd name="T2" fmla="*/ 14709 w 1715"/>
                <a:gd name="T3" fmla="*/ 5508 h 1715"/>
                <a:gd name="T4" fmla="*/ 14709 w 1715"/>
                <a:gd name="T5" fmla="*/ 2334 h 1715"/>
                <a:gd name="T6" fmla="*/ 8473 w 1715"/>
                <a:gd name="T7" fmla="*/ 0 h 1715"/>
                <a:gd name="T8" fmla="*/ 0 w 1715"/>
                <a:gd name="T9" fmla="*/ 3169 h 1715"/>
                <a:gd name="T10" fmla="*/ 6239 w 1715"/>
                <a:gd name="T11" fmla="*/ 5508 h 17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7" name="Oval 17">
              <a:extLst>
                <a:ext uri="{FF2B5EF4-FFF2-40B4-BE49-F238E27FC236}">
                  <a16:creationId xmlns:a16="http://schemas.microsoft.com/office/drawing/2014/main" xmlns="" id="{ED4E0315-E547-4BEC-9952-5DC4E5A654AD}"/>
                </a:ext>
              </a:extLst>
            </p:cNvPr>
            <p:cNvSpPr>
              <a:spLocks noChangeArrowheads="1"/>
            </p:cNvSpPr>
            <p:nvPr/>
          </p:nvSpPr>
          <p:spPr bwMode="auto">
            <a:xfrm>
              <a:off x="3889700" y="3137405"/>
              <a:ext cx="1307606" cy="1395047"/>
            </a:xfrm>
            <a:prstGeom prst="ellipse">
              <a:avLst/>
            </a:prstGeom>
            <a:solidFill>
              <a:srgbClr val="F8F4E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grpSp>
          <p:nvGrpSpPr>
            <p:cNvPr id="3" name="组合 73">
              <a:extLst>
                <a:ext uri="{FF2B5EF4-FFF2-40B4-BE49-F238E27FC236}">
                  <a16:creationId xmlns:a16="http://schemas.microsoft.com/office/drawing/2014/main" xmlns="" id="{36867B1C-C64A-4FDB-8D78-99620174E5A1}"/>
                </a:ext>
              </a:extLst>
            </p:cNvPr>
            <p:cNvGrpSpPr>
              <a:grpSpLocks/>
            </p:cNvGrpSpPr>
            <p:nvPr/>
          </p:nvGrpSpPr>
          <p:grpSpPr bwMode="auto">
            <a:xfrm>
              <a:off x="3707904" y="2377448"/>
              <a:ext cx="328736" cy="316086"/>
              <a:chOff x="0" y="0"/>
              <a:chExt cx="357188" cy="323851"/>
            </a:xfrm>
          </p:grpSpPr>
          <p:sp>
            <p:nvSpPr>
              <p:cNvPr id="100" name="Freeform 31">
                <a:extLst>
                  <a:ext uri="{FF2B5EF4-FFF2-40B4-BE49-F238E27FC236}">
                    <a16:creationId xmlns:a16="http://schemas.microsoft.com/office/drawing/2014/main" xmlns="" id="{4C76706E-BA9A-4F49-A6A9-1522F4E00832}"/>
                  </a:ext>
                </a:extLst>
              </p:cNvPr>
              <p:cNvSpPr>
                <a:spLocks/>
              </p:cNvSpPr>
              <p:nvPr/>
            </p:nvSpPr>
            <p:spPr bwMode="auto">
              <a:xfrm>
                <a:off x="0" y="284163"/>
                <a:ext cx="357188" cy="39688"/>
              </a:xfrm>
              <a:custGeom>
                <a:avLst/>
                <a:gdLst>
                  <a:gd name="T0" fmla="*/ 2147483647 w 136"/>
                  <a:gd name="T1" fmla="*/ 2147483647 h 15"/>
                  <a:gd name="T2" fmla="*/ 2147483647 w 136"/>
                  <a:gd name="T3" fmla="*/ 2147483647 h 15"/>
                  <a:gd name="T4" fmla="*/ 2147483647 w 136"/>
                  <a:gd name="T5" fmla="*/ 2147483647 h 15"/>
                  <a:gd name="T6" fmla="*/ 0 w 136"/>
                  <a:gd name="T7" fmla="*/ 2147483647 h 15"/>
                  <a:gd name="T8" fmla="*/ 2147483647 w 136"/>
                  <a:gd name="T9" fmla="*/ 0 h 15"/>
                  <a:gd name="T10" fmla="*/ 2147483647 w 136"/>
                  <a:gd name="T11" fmla="*/ 0 h 15"/>
                  <a:gd name="T12" fmla="*/ 2147483647 w 136"/>
                  <a:gd name="T13" fmla="*/ 2147483647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1" name="Freeform 32">
                <a:extLst>
                  <a:ext uri="{FF2B5EF4-FFF2-40B4-BE49-F238E27FC236}">
                    <a16:creationId xmlns:a16="http://schemas.microsoft.com/office/drawing/2014/main" xmlns="" id="{5E58E369-E58F-4089-98A5-C07EABC10B42}"/>
                  </a:ext>
                </a:extLst>
              </p:cNvPr>
              <p:cNvSpPr>
                <a:spLocks/>
              </p:cNvSpPr>
              <p:nvPr/>
            </p:nvSpPr>
            <p:spPr bwMode="auto">
              <a:xfrm>
                <a:off x="44450" y="139700"/>
                <a:ext cx="42863" cy="123825"/>
              </a:xfrm>
              <a:custGeom>
                <a:avLst/>
                <a:gdLst>
                  <a:gd name="T0" fmla="*/ 2147483647 w 16"/>
                  <a:gd name="T1" fmla="*/ 2147483647 h 47"/>
                  <a:gd name="T2" fmla="*/ 0 w 16"/>
                  <a:gd name="T3" fmla="*/ 2147483647 h 47"/>
                  <a:gd name="T4" fmla="*/ 0 w 16"/>
                  <a:gd name="T5" fmla="*/ 2147483647 h 47"/>
                  <a:gd name="T6" fmla="*/ 2147483647 w 16"/>
                  <a:gd name="T7" fmla="*/ 0 h 47"/>
                  <a:gd name="T8" fmla="*/ 2147483647 w 16"/>
                  <a:gd name="T9" fmla="*/ 2147483647 h 47"/>
                  <a:gd name="T10" fmla="*/ 2147483647 w 16"/>
                  <a:gd name="T11" fmla="*/ 2147483647 h 47"/>
                  <a:gd name="T12" fmla="*/ 2147483647 w 16"/>
                  <a:gd name="T13" fmla="*/ 2147483647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2" name="Freeform 33">
                <a:extLst>
                  <a:ext uri="{FF2B5EF4-FFF2-40B4-BE49-F238E27FC236}">
                    <a16:creationId xmlns:a16="http://schemas.microsoft.com/office/drawing/2014/main" xmlns="" id="{32A59682-3829-400D-B839-6A6A20A89009}"/>
                  </a:ext>
                </a:extLst>
              </p:cNvPr>
              <p:cNvSpPr>
                <a:spLocks/>
              </p:cNvSpPr>
              <p:nvPr/>
            </p:nvSpPr>
            <p:spPr bwMode="auto">
              <a:xfrm>
                <a:off x="120650" y="139700"/>
                <a:ext cx="39688" cy="123825"/>
              </a:xfrm>
              <a:custGeom>
                <a:avLst/>
                <a:gdLst>
                  <a:gd name="T0" fmla="*/ 2147483647 w 15"/>
                  <a:gd name="T1" fmla="*/ 2147483647 h 47"/>
                  <a:gd name="T2" fmla="*/ 0 w 15"/>
                  <a:gd name="T3" fmla="*/ 2147483647 h 47"/>
                  <a:gd name="T4" fmla="*/ 0 w 15"/>
                  <a:gd name="T5" fmla="*/ 2147483647 h 47"/>
                  <a:gd name="T6" fmla="*/ 2147483647 w 15"/>
                  <a:gd name="T7" fmla="*/ 0 h 47"/>
                  <a:gd name="T8" fmla="*/ 2147483647 w 15"/>
                  <a:gd name="T9" fmla="*/ 2147483647 h 47"/>
                  <a:gd name="T10" fmla="*/ 2147483647 w 15"/>
                  <a:gd name="T11" fmla="*/ 2147483647 h 47"/>
                  <a:gd name="T12" fmla="*/ 2147483647 w 15"/>
                  <a:gd name="T13" fmla="*/ 2147483647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3" name="Freeform 34">
                <a:extLst>
                  <a:ext uri="{FF2B5EF4-FFF2-40B4-BE49-F238E27FC236}">
                    <a16:creationId xmlns:a16="http://schemas.microsoft.com/office/drawing/2014/main" xmlns="" id="{B8A147C5-F325-4C82-B339-B22AEF42DCFA}"/>
                  </a:ext>
                </a:extLst>
              </p:cNvPr>
              <p:cNvSpPr>
                <a:spLocks/>
              </p:cNvSpPr>
              <p:nvPr/>
            </p:nvSpPr>
            <p:spPr bwMode="auto">
              <a:xfrm>
                <a:off x="196850" y="139700"/>
                <a:ext cx="39688" cy="123825"/>
              </a:xfrm>
              <a:custGeom>
                <a:avLst/>
                <a:gdLst>
                  <a:gd name="T0" fmla="*/ 2147483647 w 15"/>
                  <a:gd name="T1" fmla="*/ 2147483647 h 47"/>
                  <a:gd name="T2" fmla="*/ 0 w 15"/>
                  <a:gd name="T3" fmla="*/ 2147483647 h 47"/>
                  <a:gd name="T4" fmla="*/ 0 w 15"/>
                  <a:gd name="T5" fmla="*/ 2147483647 h 47"/>
                  <a:gd name="T6" fmla="*/ 2147483647 w 15"/>
                  <a:gd name="T7" fmla="*/ 0 h 47"/>
                  <a:gd name="T8" fmla="*/ 2147483647 w 15"/>
                  <a:gd name="T9" fmla="*/ 2147483647 h 47"/>
                  <a:gd name="T10" fmla="*/ 2147483647 w 15"/>
                  <a:gd name="T11" fmla="*/ 2147483647 h 47"/>
                  <a:gd name="T12" fmla="*/ 2147483647 w 15"/>
                  <a:gd name="T13" fmla="*/ 2147483647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4" name="Freeform 35">
                <a:extLst>
                  <a:ext uri="{FF2B5EF4-FFF2-40B4-BE49-F238E27FC236}">
                    <a16:creationId xmlns:a16="http://schemas.microsoft.com/office/drawing/2014/main" xmlns="" id="{6887F72D-7D7A-4CEF-8006-EC01E76B236B}"/>
                  </a:ext>
                </a:extLst>
              </p:cNvPr>
              <p:cNvSpPr>
                <a:spLocks/>
              </p:cNvSpPr>
              <p:nvPr/>
            </p:nvSpPr>
            <p:spPr bwMode="auto">
              <a:xfrm>
                <a:off x="269875" y="139700"/>
                <a:ext cx="42863" cy="123825"/>
              </a:xfrm>
              <a:custGeom>
                <a:avLst/>
                <a:gdLst>
                  <a:gd name="T0" fmla="*/ 2147483647 w 16"/>
                  <a:gd name="T1" fmla="*/ 2147483647 h 47"/>
                  <a:gd name="T2" fmla="*/ 0 w 16"/>
                  <a:gd name="T3" fmla="*/ 2147483647 h 47"/>
                  <a:gd name="T4" fmla="*/ 0 w 16"/>
                  <a:gd name="T5" fmla="*/ 2147483647 h 47"/>
                  <a:gd name="T6" fmla="*/ 2147483647 w 16"/>
                  <a:gd name="T7" fmla="*/ 0 h 47"/>
                  <a:gd name="T8" fmla="*/ 2147483647 w 16"/>
                  <a:gd name="T9" fmla="*/ 2147483647 h 47"/>
                  <a:gd name="T10" fmla="*/ 2147483647 w 16"/>
                  <a:gd name="T11" fmla="*/ 2147483647 h 47"/>
                  <a:gd name="T12" fmla="*/ 2147483647 w 16"/>
                  <a:gd name="T13" fmla="*/ 2147483647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5" name="Freeform 36">
                <a:extLst>
                  <a:ext uri="{FF2B5EF4-FFF2-40B4-BE49-F238E27FC236}">
                    <a16:creationId xmlns:a16="http://schemas.microsoft.com/office/drawing/2014/main" xmlns="" id="{B6BEAC0F-52DA-400F-9625-0F909CA150F7}"/>
                  </a:ext>
                </a:extLst>
              </p:cNvPr>
              <p:cNvSpPr>
                <a:spLocks/>
              </p:cNvSpPr>
              <p:nvPr/>
            </p:nvSpPr>
            <p:spPr bwMode="auto">
              <a:xfrm>
                <a:off x="68262" y="0"/>
                <a:ext cx="220663" cy="66675"/>
              </a:xfrm>
              <a:custGeom>
                <a:avLst/>
                <a:gdLst>
                  <a:gd name="T0" fmla="*/ 2147483647 w 84"/>
                  <a:gd name="T1" fmla="*/ 2147483647 h 25"/>
                  <a:gd name="T2" fmla="*/ 2147483647 w 84"/>
                  <a:gd name="T3" fmla="*/ 2147483647 h 25"/>
                  <a:gd name="T4" fmla="*/ 2147483647 w 84"/>
                  <a:gd name="T5" fmla="*/ 2147483647 h 25"/>
                  <a:gd name="T6" fmla="*/ 2147483647 w 84"/>
                  <a:gd name="T7" fmla="*/ 2147483647 h 25"/>
                  <a:gd name="T8" fmla="*/ 0 w 84"/>
                  <a:gd name="T9" fmla="*/ 2147483647 h 25"/>
                  <a:gd name="T10" fmla="*/ 2147483647 w 84"/>
                  <a:gd name="T11" fmla="*/ 21474836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6" name="Freeform 37">
                <a:extLst>
                  <a:ext uri="{FF2B5EF4-FFF2-40B4-BE49-F238E27FC236}">
                    <a16:creationId xmlns:a16="http://schemas.microsoft.com/office/drawing/2014/main" xmlns="" id="{10E36779-8552-475A-9AA1-AA16B8973304}"/>
                  </a:ext>
                </a:extLst>
              </p:cNvPr>
              <p:cNvSpPr>
                <a:spLocks/>
              </p:cNvSpPr>
              <p:nvPr/>
            </p:nvSpPr>
            <p:spPr bwMode="auto">
              <a:xfrm>
                <a:off x="20637" y="87313"/>
                <a:ext cx="315913" cy="41275"/>
              </a:xfrm>
              <a:custGeom>
                <a:avLst/>
                <a:gdLst>
                  <a:gd name="T0" fmla="*/ 2147483647 w 120"/>
                  <a:gd name="T1" fmla="*/ 2147483647 h 16"/>
                  <a:gd name="T2" fmla="*/ 2147483647 w 120"/>
                  <a:gd name="T3" fmla="*/ 2147483647 h 16"/>
                  <a:gd name="T4" fmla="*/ 2147483647 w 120"/>
                  <a:gd name="T5" fmla="*/ 2147483647 h 16"/>
                  <a:gd name="T6" fmla="*/ 0 w 120"/>
                  <a:gd name="T7" fmla="*/ 2147483647 h 16"/>
                  <a:gd name="T8" fmla="*/ 2147483647 w 120"/>
                  <a:gd name="T9" fmla="*/ 0 h 16"/>
                  <a:gd name="T10" fmla="*/ 2147483647 w 120"/>
                  <a:gd name="T11" fmla="*/ 0 h 16"/>
                  <a:gd name="T12" fmla="*/ 2147483647 w 120"/>
                  <a:gd name="T13" fmla="*/ 2147483647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grpSp>
        <p:grpSp>
          <p:nvGrpSpPr>
            <p:cNvPr id="4" name="组合 26">
              <a:extLst>
                <a:ext uri="{FF2B5EF4-FFF2-40B4-BE49-F238E27FC236}">
                  <a16:creationId xmlns:a16="http://schemas.microsoft.com/office/drawing/2014/main" xmlns="" id="{82E4786D-6230-474D-9C5D-7DDFD1560DF4}"/>
                </a:ext>
              </a:extLst>
            </p:cNvPr>
            <p:cNvGrpSpPr>
              <a:grpSpLocks/>
            </p:cNvGrpSpPr>
            <p:nvPr/>
          </p:nvGrpSpPr>
          <p:grpSpPr bwMode="auto">
            <a:xfrm>
              <a:off x="3614533" y="4213805"/>
              <a:ext cx="419725" cy="318648"/>
              <a:chOff x="0" y="0"/>
              <a:chExt cx="373063" cy="265113"/>
            </a:xfrm>
          </p:grpSpPr>
          <p:sp>
            <p:nvSpPr>
              <p:cNvPr id="90" name="Oval 38">
                <a:extLst>
                  <a:ext uri="{FF2B5EF4-FFF2-40B4-BE49-F238E27FC236}">
                    <a16:creationId xmlns:a16="http://schemas.microsoft.com/office/drawing/2014/main" xmlns="" id="{F264C751-0CC8-44DF-8C0E-5021A5274507}"/>
                  </a:ext>
                </a:extLst>
              </p:cNvPr>
              <p:cNvSpPr>
                <a:spLocks noChangeArrowheads="1"/>
              </p:cNvSpPr>
              <p:nvPr/>
            </p:nvSpPr>
            <p:spPr bwMode="auto">
              <a:xfrm>
                <a:off x="160338" y="136525"/>
                <a:ext cx="52388" cy="5238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91" name="Freeform 39">
                <a:extLst>
                  <a:ext uri="{FF2B5EF4-FFF2-40B4-BE49-F238E27FC236}">
                    <a16:creationId xmlns:a16="http://schemas.microsoft.com/office/drawing/2014/main" xmlns="" id="{D6D5D6FF-F51F-48D6-A367-7C6D3B348A43}"/>
                  </a:ext>
                </a:extLst>
              </p:cNvPr>
              <p:cNvSpPr>
                <a:spLocks/>
              </p:cNvSpPr>
              <p:nvPr/>
            </p:nvSpPr>
            <p:spPr bwMode="auto">
              <a:xfrm>
                <a:off x="139700" y="190500"/>
                <a:ext cx="93663" cy="74613"/>
              </a:xfrm>
              <a:custGeom>
                <a:avLst/>
                <a:gdLst>
                  <a:gd name="T0" fmla="*/ 2147483647 w 36"/>
                  <a:gd name="T1" fmla="*/ 0 h 28"/>
                  <a:gd name="T2" fmla="*/ 2147483647 w 36"/>
                  <a:gd name="T3" fmla="*/ 2147483647 h 28"/>
                  <a:gd name="T4" fmla="*/ 2147483647 w 36"/>
                  <a:gd name="T5" fmla="*/ 0 h 28"/>
                  <a:gd name="T6" fmla="*/ 0 w 36"/>
                  <a:gd name="T7" fmla="*/ 2147483647 h 28"/>
                  <a:gd name="T8" fmla="*/ 2147483647 w 36"/>
                  <a:gd name="T9" fmla="*/ 2147483647 h 28"/>
                  <a:gd name="T10" fmla="*/ 2147483647 w 36"/>
                  <a:gd name="T11" fmla="*/ 2147483647 h 28"/>
                  <a:gd name="T12" fmla="*/ 2147483647 w 36"/>
                  <a:gd name="T13" fmla="*/ 2147483647 h 28"/>
                  <a:gd name="T14" fmla="*/ 2147483647 w 36"/>
                  <a:gd name="T15" fmla="*/ 2147483647 h 28"/>
                  <a:gd name="T16" fmla="*/ 2147483647 w 36"/>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28">
                    <a:moveTo>
                      <a:pt x="27"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6" y="21"/>
                      <a:pt x="36" y="18"/>
                    </a:cubicBezTo>
                    <a:cubicBezTo>
                      <a:pt x="36" y="11"/>
                      <a:pt x="33" y="4"/>
                      <a:pt x="27"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92" name="Oval 40">
                <a:extLst>
                  <a:ext uri="{FF2B5EF4-FFF2-40B4-BE49-F238E27FC236}">
                    <a16:creationId xmlns:a16="http://schemas.microsoft.com/office/drawing/2014/main" xmlns="" id="{5A7B18F9-87B4-4B18-8FA2-04F3EEBA65FC}"/>
                  </a:ext>
                </a:extLst>
              </p:cNvPr>
              <p:cNvSpPr>
                <a:spLocks noChangeArrowheads="1"/>
              </p:cNvSpPr>
              <p:nvPr/>
            </p:nvSpPr>
            <p:spPr bwMode="auto">
              <a:xfrm>
                <a:off x="23813" y="136525"/>
                <a:ext cx="50800" cy="5238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93" name="Freeform 41">
                <a:extLst>
                  <a:ext uri="{FF2B5EF4-FFF2-40B4-BE49-F238E27FC236}">
                    <a16:creationId xmlns:a16="http://schemas.microsoft.com/office/drawing/2014/main" xmlns="" id="{C1594104-5942-438A-B938-0374728B138D}"/>
                  </a:ext>
                </a:extLst>
              </p:cNvPr>
              <p:cNvSpPr>
                <a:spLocks/>
              </p:cNvSpPr>
              <p:nvPr/>
            </p:nvSpPr>
            <p:spPr bwMode="auto">
              <a:xfrm>
                <a:off x="0" y="190500"/>
                <a:ext cx="96838" cy="74613"/>
              </a:xfrm>
              <a:custGeom>
                <a:avLst/>
                <a:gdLst>
                  <a:gd name="T0" fmla="*/ 2147483647 w 37"/>
                  <a:gd name="T1" fmla="*/ 0 h 28"/>
                  <a:gd name="T2" fmla="*/ 2147483647 w 37"/>
                  <a:gd name="T3" fmla="*/ 2147483647 h 28"/>
                  <a:gd name="T4" fmla="*/ 2147483647 w 37"/>
                  <a:gd name="T5" fmla="*/ 0 h 28"/>
                  <a:gd name="T6" fmla="*/ 0 w 37"/>
                  <a:gd name="T7" fmla="*/ 2147483647 h 28"/>
                  <a:gd name="T8" fmla="*/ 2147483647 w 37"/>
                  <a:gd name="T9" fmla="*/ 2147483647 h 28"/>
                  <a:gd name="T10" fmla="*/ 2147483647 w 37"/>
                  <a:gd name="T11" fmla="*/ 2147483647 h 28"/>
                  <a:gd name="T12" fmla="*/ 2147483647 w 37"/>
                  <a:gd name="T13" fmla="*/ 2147483647 h 28"/>
                  <a:gd name="T14" fmla="*/ 2147483647 w 37"/>
                  <a:gd name="T15" fmla="*/ 2147483647 h 28"/>
                  <a:gd name="T16" fmla="*/ 2147483647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94" name="Oval 42">
                <a:extLst>
                  <a:ext uri="{FF2B5EF4-FFF2-40B4-BE49-F238E27FC236}">
                    <a16:creationId xmlns:a16="http://schemas.microsoft.com/office/drawing/2014/main" xmlns="" id="{6C04C427-09AC-4772-8129-EF0DDB92B62F}"/>
                  </a:ext>
                </a:extLst>
              </p:cNvPr>
              <p:cNvSpPr>
                <a:spLocks noChangeArrowheads="1"/>
              </p:cNvSpPr>
              <p:nvPr/>
            </p:nvSpPr>
            <p:spPr bwMode="auto">
              <a:xfrm>
                <a:off x="300038" y="136525"/>
                <a:ext cx="49213" cy="5238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95" name="Freeform 43">
                <a:extLst>
                  <a:ext uri="{FF2B5EF4-FFF2-40B4-BE49-F238E27FC236}">
                    <a16:creationId xmlns:a16="http://schemas.microsoft.com/office/drawing/2014/main" xmlns="" id="{387C278D-227B-4361-AD4C-89924F38CD66}"/>
                  </a:ext>
                </a:extLst>
              </p:cNvPr>
              <p:cNvSpPr>
                <a:spLocks/>
              </p:cNvSpPr>
              <p:nvPr/>
            </p:nvSpPr>
            <p:spPr bwMode="auto">
              <a:xfrm>
                <a:off x="276225" y="190500"/>
                <a:ext cx="96838" cy="74613"/>
              </a:xfrm>
              <a:custGeom>
                <a:avLst/>
                <a:gdLst>
                  <a:gd name="T0" fmla="*/ 2147483647 w 37"/>
                  <a:gd name="T1" fmla="*/ 0 h 28"/>
                  <a:gd name="T2" fmla="*/ 2147483647 w 37"/>
                  <a:gd name="T3" fmla="*/ 2147483647 h 28"/>
                  <a:gd name="T4" fmla="*/ 2147483647 w 37"/>
                  <a:gd name="T5" fmla="*/ 0 h 28"/>
                  <a:gd name="T6" fmla="*/ 0 w 37"/>
                  <a:gd name="T7" fmla="*/ 2147483647 h 28"/>
                  <a:gd name="T8" fmla="*/ 2147483647 w 37"/>
                  <a:gd name="T9" fmla="*/ 2147483647 h 28"/>
                  <a:gd name="T10" fmla="*/ 2147483647 w 37"/>
                  <a:gd name="T11" fmla="*/ 2147483647 h 28"/>
                  <a:gd name="T12" fmla="*/ 2147483647 w 37"/>
                  <a:gd name="T13" fmla="*/ 2147483647 h 28"/>
                  <a:gd name="T14" fmla="*/ 2147483647 w 37"/>
                  <a:gd name="T15" fmla="*/ 2147483647 h 28"/>
                  <a:gd name="T16" fmla="*/ 2147483647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8" y="11"/>
                      <a:pt x="18" y="11"/>
                      <a:pt x="18" y="11"/>
                    </a:cubicBezTo>
                    <a:cubicBezTo>
                      <a:pt x="9" y="0"/>
                      <a:pt x="9" y="0"/>
                      <a:pt x="9" y="0"/>
                    </a:cubicBezTo>
                    <a:cubicBezTo>
                      <a:pt x="4" y="4"/>
                      <a:pt x="0" y="11"/>
                      <a:pt x="0" y="18"/>
                    </a:cubicBezTo>
                    <a:cubicBezTo>
                      <a:pt x="0" y="21"/>
                      <a:pt x="0" y="23"/>
                      <a:pt x="1" y="26"/>
                    </a:cubicBezTo>
                    <a:cubicBezTo>
                      <a:pt x="6" y="27"/>
                      <a:pt x="12" y="28"/>
                      <a:pt x="18" y="28"/>
                    </a:cubicBezTo>
                    <a:cubicBezTo>
                      <a:pt x="25" y="28"/>
                      <a:pt x="30" y="27"/>
                      <a:pt x="36" y="26"/>
                    </a:cubicBezTo>
                    <a:cubicBezTo>
                      <a:pt x="36" y="23"/>
                      <a:pt x="37" y="21"/>
                      <a:pt x="37" y="18"/>
                    </a:cubicBezTo>
                    <a:cubicBezTo>
                      <a:pt x="37" y="11"/>
                      <a:pt x="33" y="4"/>
                      <a:pt x="28"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96" name="Oval 44">
                <a:extLst>
                  <a:ext uri="{FF2B5EF4-FFF2-40B4-BE49-F238E27FC236}">
                    <a16:creationId xmlns:a16="http://schemas.microsoft.com/office/drawing/2014/main" xmlns="" id="{A49808BD-1922-41CF-9DC0-8D15C5C0018C}"/>
                  </a:ext>
                </a:extLst>
              </p:cNvPr>
              <p:cNvSpPr>
                <a:spLocks noChangeArrowheads="1"/>
              </p:cNvSpPr>
              <p:nvPr/>
            </p:nvSpPr>
            <p:spPr bwMode="auto">
              <a:xfrm>
                <a:off x="92075" y="0"/>
                <a:ext cx="52388" cy="5238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97" name="Freeform 45">
                <a:extLst>
                  <a:ext uri="{FF2B5EF4-FFF2-40B4-BE49-F238E27FC236}">
                    <a16:creationId xmlns:a16="http://schemas.microsoft.com/office/drawing/2014/main" xmlns="" id="{E81EDDAA-D9C5-4C62-BE79-2B081B552368}"/>
                  </a:ext>
                </a:extLst>
              </p:cNvPr>
              <p:cNvSpPr>
                <a:spLocks/>
              </p:cNvSpPr>
              <p:nvPr/>
            </p:nvSpPr>
            <p:spPr bwMode="auto">
              <a:xfrm>
                <a:off x="68263" y="53975"/>
                <a:ext cx="96838" cy="74613"/>
              </a:xfrm>
              <a:custGeom>
                <a:avLst/>
                <a:gdLst>
                  <a:gd name="T0" fmla="*/ 2147483647 w 37"/>
                  <a:gd name="T1" fmla="*/ 0 h 28"/>
                  <a:gd name="T2" fmla="*/ 2147483647 w 37"/>
                  <a:gd name="T3" fmla="*/ 2147483647 h 28"/>
                  <a:gd name="T4" fmla="*/ 2147483647 w 37"/>
                  <a:gd name="T5" fmla="*/ 0 h 28"/>
                  <a:gd name="T6" fmla="*/ 0 w 37"/>
                  <a:gd name="T7" fmla="*/ 2147483647 h 28"/>
                  <a:gd name="T8" fmla="*/ 2147483647 w 37"/>
                  <a:gd name="T9" fmla="*/ 2147483647 h 28"/>
                  <a:gd name="T10" fmla="*/ 2147483647 w 37"/>
                  <a:gd name="T11" fmla="*/ 2147483647 h 28"/>
                  <a:gd name="T12" fmla="*/ 2147483647 w 37"/>
                  <a:gd name="T13" fmla="*/ 2147483647 h 28"/>
                  <a:gd name="T14" fmla="*/ 2147483647 w 37"/>
                  <a:gd name="T15" fmla="*/ 2147483647 h 28"/>
                  <a:gd name="T16" fmla="*/ 2147483647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2" y="26"/>
                    </a:cubicBezTo>
                    <a:cubicBezTo>
                      <a:pt x="7" y="27"/>
                      <a:pt x="13" y="28"/>
                      <a:pt x="19" y="28"/>
                    </a:cubicBezTo>
                    <a:cubicBezTo>
                      <a:pt x="25" y="28"/>
                      <a:pt x="31" y="27"/>
                      <a:pt x="36" y="26"/>
                    </a:cubicBezTo>
                    <a:cubicBezTo>
                      <a:pt x="37" y="23"/>
                      <a:pt x="37" y="21"/>
                      <a:pt x="37" y="18"/>
                    </a:cubicBezTo>
                    <a:cubicBezTo>
                      <a:pt x="37" y="11"/>
                      <a:pt x="34" y="4"/>
                      <a:pt x="28"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98" name="Oval 46">
                <a:extLst>
                  <a:ext uri="{FF2B5EF4-FFF2-40B4-BE49-F238E27FC236}">
                    <a16:creationId xmlns:a16="http://schemas.microsoft.com/office/drawing/2014/main" xmlns="" id="{CE81A39A-E21C-4D3B-9F2E-D735D70466D4}"/>
                  </a:ext>
                </a:extLst>
              </p:cNvPr>
              <p:cNvSpPr>
                <a:spLocks noChangeArrowheads="1"/>
              </p:cNvSpPr>
              <p:nvPr/>
            </p:nvSpPr>
            <p:spPr bwMode="auto">
              <a:xfrm>
                <a:off x="228600" y="0"/>
                <a:ext cx="52388" cy="5238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99" name="Freeform 47">
                <a:extLst>
                  <a:ext uri="{FF2B5EF4-FFF2-40B4-BE49-F238E27FC236}">
                    <a16:creationId xmlns:a16="http://schemas.microsoft.com/office/drawing/2014/main" xmlns="" id="{CBC5F141-D136-460A-88A1-B5E088883385}"/>
                  </a:ext>
                </a:extLst>
              </p:cNvPr>
              <p:cNvSpPr>
                <a:spLocks/>
              </p:cNvSpPr>
              <p:nvPr/>
            </p:nvSpPr>
            <p:spPr bwMode="auto">
              <a:xfrm>
                <a:off x="207963" y="53975"/>
                <a:ext cx="96838" cy="74613"/>
              </a:xfrm>
              <a:custGeom>
                <a:avLst/>
                <a:gdLst>
                  <a:gd name="T0" fmla="*/ 2147483647 w 37"/>
                  <a:gd name="T1" fmla="*/ 0 h 28"/>
                  <a:gd name="T2" fmla="*/ 2147483647 w 37"/>
                  <a:gd name="T3" fmla="*/ 2147483647 h 28"/>
                  <a:gd name="T4" fmla="*/ 2147483647 w 37"/>
                  <a:gd name="T5" fmla="*/ 0 h 28"/>
                  <a:gd name="T6" fmla="*/ 0 w 37"/>
                  <a:gd name="T7" fmla="*/ 2147483647 h 28"/>
                  <a:gd name="T8" fmla="*/ 2147483647 w 37"/>
                  <a:gd name="T9" fmla="*/ 2147483647 h 28"/>
                  <a:gd name="T10" fmla="*/ 2147483647 w 37"/>
                  <a:gd name="T11" fmla="*/ 2147483647 h 28"/>
                  <a:gd name="T12" fmla="*/ 2147483647 w 37"/>
                  <a:gd name="T13" fmla="*/ 2147483647 h 28"/>
                  <a:gd name="T14" fmla="*/ 2147483647 w 37"/>
                  <a:gd name="T15" fmla="*/ 2147483647 h 28"/>
                  <a:gd name="T16" fmla="*/ 2147483647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7" y="21"/>
                      <a:pt x="37" y="18"/>
                    </a:cubicBezTo>
                    <a:cubicBezTo>
                      <a:pt x="37" y="11"/>
                      <a:pt x="33" y="4"/>
                      <a:pt x="28"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grpSp>
        <p:sp>
          <p:nvSpPr>
            <p:cNvPr id="76" name="文本框 90">
              <a:extLst>
                <a:ext uri="{FF2B5EF4-FFF2-40B4-BE49-F238E27FC236}">
                  <a16:creationId xmlns:a16="http://schemas.microsoft.com/office/drawing/2014/main" xmlns="" id="{EBB9C66B-301C-4CE7-A5E1-EB9983E2AF0F}"/>
                </a:ext>
              </a:extLst>
            </p:cNvPr>
            <p:cNvSpPr txBox="1">
              <a:spLocks noChangeArrowheads="1"/>
            </p:cNvSpPr>
            <p:nvPr/>
          </p:nvSpPr>
          <p:spPr bwMode="auto">
            <a:xfrm>
              <a:off x="467547" y="2198271"/>
              <a:ext cx="2297263" cy="17608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8925" eaLnBrk="0" hangingPunct="0">
                <a:defRPr sz="1400">
                  <a:solidFill>
                    <a:schemeClr val="tx1"/>
                  </a:solidFill>
                  <a:latin typeface="Arial" pitchFamily="34" charset="0"/>
                  <a:ea typeface="宋体" pitchFamily="2" charset="-122"/>
                </a:defRPr>
              </a:lvl2pPr>
              <a:lvl3pPr marL="1143000" indent="-231775" eaLnBrk="0" hangingPunct="0">
                <a:defRPr sz="1400">
                  <a:solidFill>
                    <a:schemeClr val="tx1"/>
                  </a:solidFill>
                  <a:latin typeface="Arial" pitchFamily="34" charset="0"/>
                  <a:ea typeface="宋体" pitchFamily="2" charset="-122"/>
                </a:defRPr>
              </a:lvl3pPr>
              <a:lvl4pPr marL="1600200" indent="-231775" eaLnBrk="0" hangingPunct="0">
                <a:defRPr sz="1400">
                  <a:solidFill>
                    <a:schemeClr val="tx1"/>
                  </a:solidFill>
                  <a:latin typeface="Arial" pitchFamily="34" charset="0"/>
                  <a:ea typeface="宋体" pitchFamily="2" charset="-122"/>
                </a:defRPr>
              </a:lvl4pPr>
              <a:lvl5pPr marL="2057400" indent="-231775" eaLnBrk="0" hangingPunct="0">
                <a:defRPr sz="1400">
                  <a:solidFill>
                    <a:schemeClr val="tx1"/>
                  </a:solidFill>
                  <a:latin typeface="Arial" pitchFamily="34" charset="0"/>
                  <a:ea typeface="宋体" pitchFamily="2" charset="-122"/>
                </a:defRPr>
              </a:lvl5pPr>
              <a:lvl6pPr marL="25146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just" defTabSz="457200" eaLnBrk="0" fontAlgn="auto" latinLnBrk="0" hangingPunct="0">
                <a:lnSpc>
                  <a:spcPct val="140000"/>
                </a:lnSpc>
                <a:spcBef>
                  <a:spcPts val="0"/>
                </a:spcBef>
                <a:spcAft>
                  <a:spcPts val="0"/>
                </a:spcAft>
                <a:buClrTx/>
                <a:buSzTx/>
                <a:buFontTx/>
                <a:buNone/>
                <a:tabLst/>
                <a:defRPr/>
              </a:pPr>
              <a:r>
                <a:rPr kumimoji="0" lang="zh-CN" altLang="en-US"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国泰安启创</a:t>
              </a:r>
              <a:r>
                <a:rPr kumimoji="0" lang="en-US" altLang="zh-CN"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a:t>
              </a:r>
              <a:r>
                <a:rPr kumimoji="0" lang="zh-CN" altLang="en-US"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创新创业骨干教师培训</a:t>
              </a: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，为相关专业教师、创新创业教育专职教师提供到行业、企业、研究院（所）和管理咨询培训机构挂职锻炼的机会，提供双创培训及高级研修（台湾、海外）培训服务，着力培养一支阶梯式双创师资团队</a:t>
              </a:r>
            </a:p>
          </p:txBody>
        </p:sp>
        <p:sp>
          <p:nvSpPr>
            <p:cNvPr id="77" name="文本框 91">
              <a:extLst>
                <a:ext uri="{FF2B5EF4-FFF2-40B4-BE49-F238E27FC236}">
                  <a16:creationId xmlns:a16="http://schemas.microsoft.com/office/drawing/2014/main" xmlns="" id="{4AFE4E77-4701-45A1-B3C8-59D06889D58E}"/>
                </a:ext>
              </a:extLst>
            </p:cNvPr>
            <p:cNvSpPr txBox="1">
              <a:spLocks noChangeArrowheads="1"/>
            </p:cNvSpPr>
            <p:nvPr/>
          </p:nvSpPr>
          <p:spPr bwMode="auto">
            <a:xfrm>
              <a:off x="6126282" y="4300197"/>
              <a:ext cx="2693871" cy="1273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8925" eaLnBrk="0" hangingPunct="0">
                <a:defRPr sz="1400">
                  <a:solidFill>
                    <a:schemeClr val="tx1"/>
                  </a:solidFill>
                  <a:latin typeface="Arial" pitchFamily="34" charset="0"/>
                  <a:ea typeface="宋体" pitchFamily="2" charset="-122"/>
                </a:defRPr>
              </a:lvl2pPr>
              <a:lvl3pPr marL="1143000" indent="-231775" eaLnBrk="0" hangingPunct="0">
                <a:defRPr sz="1400">
                  <a:solidFill>
                    <a:schemeClr val="tx1"/>
                  </a:solidFill>
                  <a:latin typeface="Arial" pitchFamily="34" charset="0"/>
                  <a:ea typeface="宋体" pitchFamily="2" charset="-122"/>
                </a:defRPr>
              </a:lvl3pPr>
              <a:lvl4pPr marL="1600200" indent="-231775" eaLnBrk="0" hangingPunct="0">
                <a:defRPr sz="1400">
                  <a:solidFill>
                    <a:schemeClr val="tx1"/>
                  </a:solidFill>
                  <a:latin typeface="Arial" pitchFamily="34" charset="0"/>
                  <a:ea typeface="宋体" pitchFamily="2" charset="-122"/>
                </a:defRPr>
              </a:lvl4pPr>
              <a:lvl5pPr marL="2057400" indent="-231775" eaLnBrk="0" hangingPunct="0">
                <a:defRPr sz="1400">
                  <a:solidFill>
                    <a:schemeClr val="tx1"/>
                  </a:solidFill>
                  <a:latin typeface="Arial" pitchFamily="34" charset="0"/>
                  <a:ea typeface="宋体" pitchFamily="2" charset="-122"/>
                </a:defRPr>
              </a:lvl5pPr>
              <a:lvl6pPr marL="25146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lvl="0" algn="just" defTabSz="457200">
                <a:lnSpc>
                  <a:spcPct val="140000"/>
                </a:lnSpc>
                <a:defRPr/>
              </a:pP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参与教育部协同育人项目，从资金支持等方面予对教师给予帮助，鼓励教师带领学生创新</a:t>
              </a:r>
              <a:r>
                <a:rPr lang="zh-CN" altLang="en-US" sz="1260" kern="0" dirty="0">
                  <a:solidFill>
                    <a:srgbClr val="000000">
                      <a:lumMod val="85000"/>
                      <a:lumOff val="15000"/>
                    </a:srgbClr>
                  </a:solidFill>
                  <a:latin typeface="微软雅黑" pitchFamily="34" charset="-122"/>
                  <a:ea typeface="微软雅黑" pitchFamily="34" charset="-122"/>
                </a:rPr>
                <a:t>创业。支持教师以对外转让、合作转化、作价入股、自主创业等形式将科技成果产业化；从职称评定、</a:t>
              </a:r>
              <a:endPar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endParaRPr>
            </a:p>
          </p:txBody>
        </p:sp>
        <p:sp>
          <p:nvSpPr>
            <p:cNvPr id="78" name="文本框 93">
              <a:extLst>
                <a:ext uri="{FF2B5EF4-FFF2-40B4-BE49-F238E27FC236}">
                  <a16:creationId xmlns:a16="http://schemas.microsoft.com/office/drawing/2014/main" xmlns="" id="{E4E0A31C-DABD-48C9-B4B7-59CA931A55D8}"/>
                </a:ext>
              </a:extLst>
            </p:cNvPr>
            <p:cNvSpPr txBox="1">
              <a:spLocks noChangeArrowheads="1"/>
            </p:cNvSpPr>
            <p:nvPr/>
          </p:nvSpPr>
          <p:spPr bwMode="auto">
            <a:xfrm>
              <a:off x="6164860" y="2198271"/>
              <a:ext cx="2727620" cy="1517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8925" eaLnBrk="0" hangingPunct="0">
                <a:defRPr sz="1400">
                  <a:solidFill>
                    <a:schemeClr val="tx1"/>
                  </a:solidFill>
                  <a:latin typeface="Arial" pitchFamily="34" charset="0"/>
                  <a:ea typeface="宋体" pitchFamily="2" charset="-122"/>
                </a:defRPr>
              </a:lvl2pPr>
              <a:lvl3pPr marL="1143000" indent="-231775" eaLnBrk="0" hangingPunct="0">
                <a:defRPr sz="1400">
                  <a:solidFill>
                    <a:schemeClr val="tx1"/>
                  </a:solidFill>
                  <a:latin typeface="Arial" pitchFamily="34" charset="0"/>
                  <a:ea typeface="宋体" pitchFamily="2" charset="-122"/>
                </a:defRPr>
              </a:lvl3pPr>
              <a:lvl4pPr marL="1600200" indent="-231775" eaLnBrk="0" hangingPunct="0">
                <a:defRPr sz="1400">
                  <a:solidFill>
                    <a:schemeClr val="tx1"/>
                  </a:solidFill>
                  <a:latin typeface="Arial" pitchFamily="34" charset="0"/>
                  <a:ea typeface="宋体" pitchFamily="2" charset="-122"/>
                </a:defRPr>
              </a:lvl4pPr>
              <a:lvl5pPr marL="2057400" indent="-231775" eaLnBrk="0" hangingPunct="0">
                <a:defRPr sz="1400">
                  <a:solidFill>
                    <a:schemeClr val="tx1"/>
                  </a:solidFill>
                  <a:latin typeface="Arial" pitchFamily="34" charset="0"/>
                  <a:ea typeface="宋体" pitchFamily="2" charset="-122"/>
                </a:defRPr>
              </a:lvl5pPr>
              <a:lvl6pPr marL="25146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just" defTabSz="457200" eaLnBrk="0" fontAlgn="auto" latinLnBrk="0" hangingPunct="0">
                <a:lnSpc>
                  <a:spcPct val="140000"/>
                </a:lnSpc>
                <a:spcBef>
                  <a:spcPts val="0"/>
                </a:spcBef>
                <a:spcAft>
                  <a:spcPts val="0"/>
                </a:spcAft>
                <a:buClrTx/>
                <a:buSzTx/>
                <a:buFontTx/>
                <a:buNone/>
                <a:tabLst/>
                <a:defRPr/>
              </a:pP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通过引入国泰安优势师资资源，优化学校的双创师资团队，实行</a:t>
              </a:r>
              <a:r>
                <a:rPr kumimoji="0" lang="en-US" altLang="zh-CN"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1+1+1</a:t>
              </a:r>
              <a:r>
                <a:rPr kumimoji="0" lang="zh-CN" altLang="en-US"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（主讲教师</a:t>
              </a:r>
              <a:r>
                <a:rPr kumimoji="0" lang="en-US" altLang="zh-CN"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a:t>
              </a:r>
              <a:r>
                <a:rPr kumimoji="0" lang="zh-CN" altLang="en-US"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辅助教师</a:t>
              </a:r>
              <a:r>
                <a:rPr kumimoji="0" lang="en-US" altLang="zh-CN"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a:t>
              </a:r>
              <a:r>
                <a:rPr kumimoji="0" lang="zh-CN" altLang="en-US"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创业导师）模式</a:t>
              </a: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。同时联动其他院校资源和行业企业资源，构建包括企业家、管理专家、创业者、专业教师在内的创业导师联盟，实现资源共享和交流互通</a:t>
              </a:r>
            </a:p>
          </p:txBody>
        </p:sp>
        <p:sp>
          <p:nvSpPr>
            <p:cNvPr id="79" name="矩形 40">
              <a:extLst>
                <a:ext uri="{FF2B5EF4-FFF2-40B4-BE49-F238E27FC236}">
                  <a16:creationId xmlns:a16="http://schemas.microsoft.com/office/drawing/2014/main" xmlns="" id="{D95C8DA6-D611-4C97-B12E-E16E19486FD4}"/>
                </a:ext>
              </a:extLst>
            </p:cNvPr>
            <p:cNvSpPr>
              <a:spLocks noChangeArrowheads="1"/>
            </p:cNvSpPr>
            <p:nvPr/>
          </p:nvSpPr>
          <p:spPr bwMode="auto">
            <a:xfrm>
              <a:off x="3836137" y="3556285"/>
              <a:ext cx="1414739" cy="54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8925" eaLnBrk="0" hangingPunct="0">
                <a:defRPr sz="1400">
                  <a:solidFill>
                    <a:schemeClr val="tx1"/>
                  </a:solidFill>
                  <a:latin typeface="Arial" pitchFamily="34" charset="0"/>
                  <a:ea typeface="宋体" pitchFamily="2" charset="-122"/>
                </a:defRPr>
              </a:lvl2pPr>
              <a:lvl3pPr marL="1143000" indent="-231775" eaLnBrk="0" hangingPunct="0">
                <a:defRPr sz="1400">
                  <a:solidFill>
                    <a:schemeClr val="tx1"/>
                  </a:solidFill>
                  <a:latin typeface="Arial" pitchFamily="34" charset="0"/>
                  <a:ea typeface="宋体" pitchFamily="2" charset="-122"/>
                </a:defRPr>
              </a:lvl3pPr>
              <a:lvl4pPr marL="1600200" indent="-231775" eaLnBrk="0" hangingPunct="0">
                <a:defRPr sz="1400">
                  <a:solidFill>
                    <a:schemeClr val="tx1"/>
                  </a:solidFill>
                  <a:latin typeface="Arial" pitchFamily="34" charset="0"/>
                  <a:ea typeface="宋体" pitchFamily="2" charset="-122"/>
                </a:defRPr>
              </a:lvl4pPr>
              <a:lvl5pPr marL="2057400" indent="-231775" eaLnBrk="0" hangingPunct="0">
                <a:defRPr sz="1400">
                  <a:solidFill>
                    <a:schemeClr val="tx1"/>
                  </a:solidFill>
                  <a:latin typeface="Arial" pitchFamily="34" charset="0"/>
                  <a:ea typeface="宋体" pitchFamily="2" charset="-122"/>
                </a:defRPr>
              </a:lvl5pPr>
              <a:lvl6pPr marL="25146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师资队伍</a:t>
              </a:r>
              <a:endParaRPr kumimoji="0" lang="en-US" altLang="zh-CN" sz="1680" b="1" i="0" u="none" strike="noStrike" kern="0" cap="none" spc="0" normalizeH="0" baseline="0" noProof="0" dirty="0">
                <a:ln>
                  <a:noFill/>
                </a:ln>
                <a:solidFill>
                  <a:srgbClr val="0070C0"/>
                </a:solidFill>
                <a:effectLst/>
                <a:uLnTx/>
                <a:uFillTx/>
                <a:latin typeface="微软雅黑" pitchFamily="34" charset="-122"/>
                <a:ea typeface="微软雅黑" pitchFamily="34" charset="-122"/>
              </a:endParaRPr>
            </a:p>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提升</a:t>
              </a:r>
            </a:p>
          </p:txBody>
        </p:sp>
        <p:sp>
          <p:nvSpPr>
            <p:cNvPr id="80" name="矩形 41">
              <a:extLst>
                <a:ext uri="{FF2B5EF4-FFF2-40B4-BE49-F238E27FC236}">
                  <a16:creationId xmlns:a16="http://schemas.microsoft.com/office/drawing/2014/main" xmlns="" id="{0F2ABFF9-4062-45E8-AF5C-04B6336DD27C}"/>
                </a:ext>
              </a:extLst>
            </p:cNvPr>
            <p:cNvSpPr>
              <a:spLocks noChangeArrowheads="1"/>
            </p:cNvSpPr>
            <p:nvPr/>
          </p:nvSpPr>
          <p:spPr bwMode="auto">
            <a:xfrm>
              <a:off x="3357161" y="2777491"/>
              <a:ext cx="869897" cy="54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师资</a:t>
              </a:r>
              <a:endParaRPr kumimoji="0" lang="en-US" altLang="zh-CN"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培训进修</a:t>
              </a:r>
              <a:endParaRPr kumimoji="0" lang="en-US" altLang="zh-CN"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81" name="文本框 56">
              <a:extLst>
                <a:ext uri="{FF2B5EF4-FFF2-40B4-BE49-F238E27FC236}">
                  <a16:creationId xmlns:a16="http://schemas.microsoft.com/office/drawing/2014/main" xmlns="" id="{DB3C57C8-E8AF-4B13-89D2-932A1466F8F7}"/>
                </a:ext>
              </a:extLst>
            </p:cNvPr>
            <p:cNvSpPr txBox="1">
              <a:spLocks noChangeArrowheads="1"/>
            </p:cNvSpPr>
            <p:nvPr/>
          </p:nvSpPr>
          <p:spPr bwMode="auto">
            <a:xfrm>
              <a:off x="4837777" y="2777491"/>
              <a:ext cx="869897" cy="54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创业导师</a:t>
              </a:r>
              <a:endParaRPr kumimoji="0" lang="en-US" altLang="zh-CN"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联盟</a:t>
              </a:r>
            </a:p>
          </p:txBody>
        </p:sp>
        <p:sp>
          <p:nvSpPr>
            <p:cNvPr id="82" name="文本框 57">
              <a:extLst>
                <a:ext uri="{FF2B5EF4-FFF2-40B4-BE49-F238E27FC236}">
                  <a16:creationId xmlns:a16="http://schemas.microsoft.com/office/drawing/2014/main" xmlns="" id="{4101535B-EB27-4BCA-9D82-852A8E6D1D9B}"/>
                </a:ext>
              </a:extLst>
            </p:cNvPr>
            <p:cNvSpPr txBox="1">
              <a:spLocks noChangeArrowheads="1"/>
            </p:cNvSpPr>
            <p:nvPr/>
          </p:nvSpPr>
          <p:spPr bwMode="auto">
            <a:xfrm>
              <a:off x="4751101" y="4564060"/>
              <a:ext cx="1048898" cy="54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科研成果与</a:t>
              </a:r>
              <a:endParaRPr kumimoji="0" lang="en-US" altLang="zh-CN"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收益分配</a:t>
              </a:r>
            </a:p>
          </p:txBody>
        </p:sp>
        <p:sp>
          <p:nvSpPr>
            <p:cNvPr id="83" name="文本框 58">
              <a:extLst>
                <a:ext uri="{FF2B5EF4-FFF2-40B4-BE49-F238E27FC236}">
                  <a16:creationId xmlns:a16="http://schemas.microsoft.com/office/drawing/2014/main" xmlns="" id="{E4361C34-AC88-42B1-B487-22427FFEE2AF}"/>
                </a:ext>
              </a:extLst>
            </p:cNvPr>
            <p:cNvSpPr txBox="1">
              <a:spLocks noChangeArrowheads="1"/>
            </p:cNvSpPr>
            <p:nvPr/>
          </p:nvSpPr>
          <p:spPr bwMode="auto">
            <a:xfrm>
              <a:off x="3436332" y="4596402"/>
              <a:ext cx="869897" cy="54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师资教学</a:t>
              </a:r>
              <a:endParaRPr kumimoji="0" lang="en-US" altLang="zh-CN"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评估</a:t>
              </a:r>
            </a:p>
          </p:txBody>
        </p:sp>
        <p:sp>
          <p:nvSpPr>
            <p:cNvPr id="84" name="KSO_Shape">
              <a:extLst>
                <a:ext uri="{FF2B5EF4-FFF2-40B4-BE49-F238E27FC236}">
                  <a16:creationId xmlns:a16="http://schemas.microsoft.com/office/drawing/2014/main" xmlns="" id="{51432260-1747-4DCD-A206-7653EF90CC7F}"/>
                </a:ext>
              </a:extLst>
            </p:cNvPr>
            <p:cNvSpPr>
              <a:spLocks/>
            </p:cNvSpPr>
            <p:nvPr/>
          </p:nvSpPr>
          <p:spPr bwMode="auto">
            <a:xfrm>
              <a:off x="5151290" y="2372856"/>
              <a:ext cx="212798" cy="324628"/>
            </a:xfrm>
            <a:custGeom>
              <a:avLst/>
              <a:gdLst>
                <a:gd name="T0" fmla="*/ 0 w 1387475"/>
                <a:gd name="T1" fmla="*/ 0 h 1890713"/>
                <a:gd name="T2" fmla="*/ 0 w 1387475"/>
                <a:gd name="T3" fmla="*/ 0 h 1890713"/>
                <a:gd name="T4" fmla="*/ 0 w 1387475"/>
                <a:gd name="T5" fmla="*/ 0 h 1890713"/>
                <a:gd name="T6" fmla="*/ 0 w 1387475"/>
                <a:gd name="T7" fmla="*/ 0 h 1890713"/>
                <a:gd name="T8" fmla="*/ 0 w 1387475"/>
                <a:gd name="T9" fmla="*/ 0 h 1890713"/>
                <a:gd name="T10" fmla="*/ 0 w 1387475"/>
                <a:gd name="T11" fmla="*/ 0 h 1890713"/>
                <a:gd name="T12" fmla="*/ 0 w 1387475"/>
                <a:gd name="T13" fmla="*/ 0 h 1890713"/>
                <a:gd name="T14" fmla="*/ 0 w 1387475"/>
                <a:gd name="T15" fmla="*/ 0 h 1890713"/>
                <a:gd name="T16" fmla="*/ 0 w 1387475"/>
                <a:gd name="T17" fmla="*/ 0 h 1890713"/>
                <a:gd name="T18" fmla="*/ 0 w 1387475"/>
                <a:gd name="T19" fmla="*/ 0 h 1890713"/>
                <a:gd name="T20" fmla="*/ 0 w 1387475"/>
                <a:gd name="T21" fmla="*/ 0 h 1890713"/>
                <a:gd name="T22" fmla="*/ 0 w 1387475"/>
                <a:gd name="T23" fmla="*/ 0 h 1890713"/>
                <a:gd name="T24" fmla="*/ 0 w 1387475"/>
                <a:gd name="T25" fmla="*/ 0 h 1890713"/>
                <a:gd name="T26" fmla="*/ 0 w 1387475"/>
                <a:gd name="T27" fmla="*/ 0 h 1890713"/>
                <a:gd name="T28" fmla="*/ 0 w 1387475"/>
                <a:gd name="T29" fmla="*/ 0 h 1890713"/>
                <a:gd name="T30" fmla="*/ 0 w 1387475"/>
                <a:gd name="T31" fmla="*/ 0 h 1890713"/>
                <a:gd name="T32" fmla="*/ 0 w 1387475"/>
                <a:gd name="T33" fmla="*/ 0 h 1890713"/>
                <a:gd name="T34" fmla="*/ 0 w 1387475"/>
                <a:gd name="T35" fmla="*/ 0 h 1890713"/>
                <a:gd name="T36" fmla="*/ 0 w 1387475"/>
                <a:gd name="T37" fmla="*/ 0 h 1890713"/>
                <a:gd name="T38" fmla="*/ 0 w 1387475"/>
                <a:gd name="T39" fmla="*/ 0 h 1890713"/>
                <a:gd name="T40" fmla="*/ 0 w 1387475"/>
                <a:gd name="T41" fmla="*/ 0 h 1890713"/>
                <a:gd name="T42" fmla="*/ 0 w 1387475"/>
                <a:gd name="T43" fmla="*/ 0 h 1890713"/>
                <a:gd name="T44" fmla="*/ 0 w 1387475"/>
                <a:gd name="T45" fmla="*/ 0 h 1890713"/>
                <a:gd name="T46" fmla="*/ 0 w 1387475"/>
                <a:gd name="T47" fmla="*/ 0 h 1890713"/>
                <a:gd name="T48" fmla="*/ 0 w 1387475"/>
                <a:gd name="T49" fmla="*/ 0 h 1890713"/>
                <a:gd name="T50" fmla="*/ 0 w 1387475"/>
                <a:gd name="T51" fmla="*/ 0 h 1890713"/>
                <a:gd name="T52" fmla="*/ 0 w 1387475"/>
                <a:gd name="T53" fmla="*/ 0 h 1890713"/>
                <a:gd name="T54" fmla="*/ 0 w 1387475"/>
                <a:gd name="T55" fmla="*/ 0 h 1890713"/>
                <a:gd name="T56" fmla="*/ 0 w 1387475"/>
                <a:gd name="T57" fmla="*/ 0 h 1890713"/>
                <a:gd name="T58" fmla="*/ 0 w 1387475"/>
                <a:gd name="T59" fmla="*/ 0 h 1890713"/>
                <a:gd name="T60" fmla="*/ 0 w 1387475"/>
                <a:gd name="T61" fmla="*/ 0 h 1890713"/>
                <a:gd name="T62" fmla="*/ 0 w 1387475"/>
                <a:gd name="T63" fmla="*/ 0 h 1890713"/>
                <a:gd name="T64" fmla="*/ 0 w 1387475"/>
                <a:gd name="T65" fmla="*/ 0 h 1890713"/>
                <a:gd name="T66" fmla="*/ 0 w 1387475"/>
                <a:gd name="T67" fmla="*/ 0 h 1890713"/>
                <a:gd name="T68" fmla="*/ 0 w 1387475"/>
                <a:gd name="T69" fmla="*/ 0 h 1890713"/>
                <a:gd name="T70" fmla="*/ 0 w 1387475"/>
                <a:gd name="T71" fmla="*/ 0 h 1890713"/>
                <a:gd name="T72" fmla="*/ 0 w 1387475"/>
                <a:gd name="T73" fmla="*/ 0 h 1890713"/>
                <a:gd name="T74" fmla="*/ 0 w 1387475"/>
                <a:gd name="T75" fmla="*/ 0 h 1890713"/>
                <a:gd name="T76" fmla="*/ 0 w 1387475"/>
                <a:gd name="T77" fmla="*/ 0 h 1890713"/>
                <a:gd name="T78" fmla="*/ 0 w 1387475"/>
                <a:gd name="T79" fmla="*/ 0 h 1890713"/>
                <a:gd name="T80" fmla="*/ 0 w 1387475"/>
                <a:gd name="T81" fmla="*/ 0 h 1890713"/>
                <a:gd name="T82" fmla="*/ 0 w 1387475"/>
                <a:gd name="T83" fmla="*/ 0 h 1890713"/>
                <a:gd name="T84" fmla="*/ 0 w 1387475"/>
                <a:gd name="T85" fmla="*/ 0 h 1890713"/>
                <a:gd name="T86" fmla="*/ 0 w 1387475"/>
                <a:gd name="T87" fmla="*/ 0 h 1890713"/>
                <a:gd name="T88" fmla="*/ 0 w 1387475"/>
                <a:gd name="T89" fmla="*/ 0 h 1890713"/>
                <a:gd name="T90" fmla="*/ 0 w 1387475"/>
                <a:gd name="T91" fmla="*/ 0 h 1890713"/>
                <a:gd name="T92" fmla="*/ 0 w 1387475"/>
                <a:gd name="T93" fmla="*/ 0 h 1890713"/>
                <a:gd name="T94" fmla="*/ 0 w 1387475"/>
                <a:gd name="T95" fmla="*/ 0 h 1890713"/>
                <a:gd name="T96" fmla="*/ 0 w 1387475"/>
                <a:gd name="T97" fmla="*/ 0 h 1890713"/>
                <a:gd name="T98" fmla="*/ 0 w 1387475"/>
                <a:gd name="T99" fmla="*/ 0 h 1890713"/>
                <a:gd name="T100" fmla="*/ 0 w 1387475"/>
                <a:gd name="T101" fmla="*/ 0 h 1890713"/>
                <a:gd name="T102" fmla="*/ 0 w 1387475"/>
                <a:gd name="T103" fmla="*/ 0 h 1890713"/>
                <a:gd name="T104" fmla="*/ 0 w 1387475"/>
                <a:gd name="T105" fmla="*/ 0 h 1890713"/>
                <a:gd name="T106" fmla="*/ 0 w 1387475"/>
                <a:gd name="T107" fmla="*/ 0 h 1890713"/>
                <a:gd name="T108" fmla="*/ 0 w 1387475"/>
                <a:gd name="T109" fmla="*/ 0 h 1890713"/>
                <a:gd name="T110" fmla="*/ 0 w 1387475"/>
                <a:gd name="T111" fmla="*/ 0 h 1890713"/>
                <a:gd name="T112" fmla="*/ 0 w 1387475"/>
                <a:gd name="T113" fmla="*/ 0 h 1890713"/>
                <a:gd name="T114" fmla="*/ 0 w 1387475"/>
                <a:gd name="T115" fmla="*/ 0 h 1890713"/>
                <a:gd name="T116" fmla="*/ 0 w 1387475"/>
                <a:gd name="T117" fmla="*/ 0 h 1890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387475" h="1890713">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85" name="KSO_Shape">
              <a:extLst>
                <a:ext uri="{FF2B5EF4-FFF2-40B4-BE49-F238E27FC236}">
                  <a16:creationId xmlns:a16="http://schemas.microsoft.com/office/drawing/2014/main" xmlns="" id="{F8037F9A-DE25-4C12-AF27-CB9727430447}"/>
                </a:ext>
              </a:extLst>
            </p:cNvPr>
            <p:cNvSpPr>
              <a:spLocks/>
            </p:cNvSpPr>
            <p:nvPr/>
          </p:nvSpPr>
          <p:spPr bwMode="auto">
            <a:xfrm>
              <a:off x="5197306" y="4066868"/>
              <a:ext cx="286176" cy="375886"/>
            </a:xfrm>
            <a:custGeom>
              <a:avLst/>
              <a:gdLst>
                <a:gd name="T0" fmla="*/ 0 w 1871664"/>
                <a:gd name="T1" fmla="*/ 0 h 2314575"/>
                <a:gd name="T2" fmla="*/ 0 w 1871664"/>
                <a:gd name="T3" fmla="*/ 0 h 2314575"/>
                <a:gd name="T4" fmla="*/ 0 w 1871664"/>
                <a:gd name="T5" fmla="*/ 0 h 2314575"/>
                <a:gd name="T6" fmla="*/ 0 w 1871664"/>
                <a:gd name="T7" fmla="*/ 0 h 2314575"/>
                <a:gd name="T8" fmla="*/ 0 w 1871664"/>
                <a:gd name="T9" fmla="*/ 0 h 2314575"/>
                <a:gd name="T10" fmla="*/ 0 w 1871664"/>
                <a:gd name="T11" fmla="*/ 0 h 2314575"/>
                <a:gd name="T12" fmla="*/ 0 w 1871664"/>
                <a:gd name="T13" fmla="*/ 0 h 2314575"/>
                <a:gd name="T14" fmla="*/ 0 w 1871664"/>
                <a:gd name="T15" fmla="*/ 0 h 2314575"/>
                <a:gd name="T16" fmla="*/ 0 w 1871664"/>
                <a:gd name="T17" fmla="*/ 0 h 2314575"/>
                <a:gd name="T18" fmla="*/ 0 w 1871664"/>
                <a:gd name="T19" fmla="*/ 0 h 2314575"/>
                <a:gd name="T20" fmla="*/ 0 w 1871664"/>
                <a:gd name="T21" fmla="*/ 0 h 2314575"/>
                <a:gd name="T22" fmla="*/ 0 w 1871664"/>
                <a:gd name="T23" fmla="*/ 0 h 2314575"/>
                <a:gd name="T24" fmla="*/ 0 w 1871664"/>
                <a:gd name="T25" fmla="*/ 0 h 2314575"/>
                <a:gd name="T26" fmla="*/ 0 w 1871664"/>
                <a:gd name="T27" fmla="*/ 0 h 2314575"/>
                <a:gd name="T28" fmla="*/ 0 w 1871664"/>
                <a:gd name="T29" fmla="*/ 0 h 2314575"/>
                <a:gd name="T30" fmla="*/ 0 w 1871664"/>
                <a:gd name="T31" fmla="*/ 0 h 2314575"/>
                <a:gd name="T32" fmla="*/ 0 w 1871664"/>
                <a:gd name="T33" fmla="*/ 0 h 2314575"/>
                <a:gd name="T34" fmla="*/ 0 w 1871664"/>
                <a:gd name="T35" fmla="*/ 0 h 2314575"/>
                <a:gd name="T36" fmla="*/ 0 w 1871664"/>
                <a:gd name="T37" fmla="*/ 0 h 2314575"/>
                <a:gd name="T38" fmla="*/ 0 w 1871664"/>
                <a:gd name="T39" fmla="*/ 0 h 2314575"/>
                <a:gd name="T40" fmla="*/ 0 w 1871664"/>
                <a:gd name="T41" fmla="*/ 0 h 2314575"/>
                <a:gd name="T42" fmla="*/ 0 w 1871664"/>
                <a:gd name="T43" fmla="*/ 0 h 2314575"/>
                <a:gd name="T44" fmla="*/ 0 w 1871664"/>
                <a:gd name="T45" fmla="*/ 0 h 2314575"/>
                <a:gd name="T46" fmla="*/ 0 w 1871664"/>
                <a:gd name="T47" fmla="*/ 0 h 2314575"/>
                <a:gd name="T48" fmla="*/ 0 w 1871664"/>
                <a:gd name="T49" fmla="*/ 0 h 2314575"/>
                <a:gd name="T50" fmla="*/ 0 w 1871664"/>
                <a:gd name="T51" fmla="*/ 0 h 2314575"/>
                <a:gd name="T52" fmla="*/ 0 w 1871664"/>
                <a:gd name="T53" fmla="*/ 0 h 2314575"/>
                <a:gd name="T54" fmla="*/ 0 w 1871664"/>
                <a:gd name="T55" fmla="*/ 0 h 2314575"/>
                <a:gd name="T56" fmla="*/ 0 w 1871664"/>
                <a:gd name="T57" fmla="*/ 0 h 2314575"/>
                <a:gd name="T58" fmla="*/ 0 w 1871664"/>
                <a:gd name="T59" fmla="*/ 0 h 2314575"/>
                <a:gd name="T60" fmla="*/ 0 w 1871664"/>
                <a:gd name="T61" fmla="*/ 0 h 2314575"/>
                <a:gd name="T62" fmla="*/ 0 w 1871664"/>
                <a:gd name="T63" fmla="*/ 0 h 2314575"/>
                <a:gd name="T64" fmla="*/ 0 w 1871664"/>
                <a:gd name="T65" fmla="*/ 0 h 2314575"/>
                <a:gd name="T66" fmla="*/ 0 w 1871664"/>
                <a:gd name="T67" fmla="*/ 0 h 2314575"/>
                <a:gd name="T68" fmla="*/ 0 w 1871664"/>
                <a:gd name="T69" fmla="*/ 0 h 2314575"/>
                <a:gd name="T70" fmla="*/ 0 w 1871664"/>
                <a:gd name="T71" fmla="*/ 0 h 2314575"/>
                <a:gd name="T72" fmla="*/ 0 w 1871664"/>
                <a:gd name="T73" fmla="*/ 0 h 2314575"/>
                <a:gd name="T74" fmla="*/ 0 w 1871664"/>
                <a:gd name="T75" fmla="*/ 0 h 2314575"/>
                <a:gd name="T76" fmla="*/ 0 w 1871664"/>
                <a:gd name="T77" fmla="*/ 0 h 2314575"/>
                <a:gd name="T78" fmla="*/ 0 w 1871664"/>
                <a:gd name="T79" fmla="*/ 0 h 2314575"/>
                <a:gd name="T80" fmla="*/ 0 w 1871664"/>
                <a:gd name="T81" fmla="*/ 0 h 2314575"/>
                <a:gd name="T82" fmla="*/ 0 w 1871664"/>
                <a:gd name="T83" fmla="*/ 0 h 2314575"/>
                <a:gd name="T84" fmla="*/ 0 w 1871664"/>
                <a:gd name="T85" fmla="*/ 0 h 2314575"/>
                <a:gd name="T86" fmla="*/ 0 w 1871664"/>
                <a:gd name="T87" fmla="*/ 0 h 2314575"/>
                <a:gd name="T88" fmla="*/ 0 w 1871664"/>
                <a:gd name="T89" fmla="*/ 0 h 2314575"/>
                <a:gd name="T90" fmla="*/ 0 w 1871664"/>
                <a:gd name="T91" fmla="*/ 0 h 2314575"/>
                <a:gd name="T92" fmla="*/ 0 w 1871664"/>
                <a:gd name="T93" fmla="*/ 0 h 2314575"/>
                <a:gd name="T94" fmla="*/ 0 w 1871664"/>
                <a:gd name="T95" fmla="*/ 0 h 2314575"/>
                <a:gd name="T96" fmla="*/ 0 w 1871664"/>
                <a:gd name="T97" fmla="*/ 0 h 2314575"/>
                <a:gd name="T98" fmla="*/ 0 w 1871664"/>
                <a:gd name="T99" fmla="*/ 0 h 2314575"/>
                <a:gd name="T100" fmla="*/ 0 w 1871664"/>
                <a:gd name="T101" fmla="*/ 0 h 2314575"/>
                <a:gd name="T102" fmla="*/ 0 w 1871664"/>
                <a:gd name="T103" fmla="*/ 0 h 2314575"/>
                <a:gd name="T104" fmla="*/ 0 w 1871664"/>
                <a:gd name="T105" fmla="*/ 0 h 2314575"/>
                <a:gd name="T106" fmla="*/ 0 w 1871664"/>
                <a:gd name="T107" fmla="*/ 0 h 2314575"/>
                <a:gd name="T108" fmla="*/ 0 w 1871664"/>
                <a:gd name="T109" fmla="*/ 0 h 2314575"/>
                <a:gd name="T110" fmla="*/ 0 w 1871664"/>
                <a:gd name="T111" fmla="*/ 0 h 2314575"/>
                <a:gd name="T112" fmla="*/ 0 w 1871664"/>
                <a:gd name="T113" fmla="*/ 0 h 2314575"/>
                <a:gd name="T114" fmla="*/ 0 w 1871664"/>
                <a:gd name="T115" fmla="*/ 0 h 2314575"/>
                <a:gd name="T116" fmla="*/ 0 w 1871664"/>
                <a:gd name="T117" fmla="*/ 0 h 23145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71664" h="2314575">
                  <a:moveTo>
                    <a:pt x="420688" y="1514475"/>
                  </a:moveTo>
                  <a:lnTo>
                    <a:pt x="946151" y="1514475"/>
                  </a:lnTo>
                  <a:lnTo>
                    <a:pt x="946151" y="2314575"/>
                  </a:lnTo>
                  <a:lnTo>
                    <a:pt x="420688" y="2314575"/>
                  </a:lnTo>
                  <a:lnTo>
                    <a:pt x="420688" y="1514475"/>
                  </a:lnTo>
                  <a:close/>
                  <a:moveTo>
                    <a:pt x="0" y="1262063"/>
                  </a:moveTo>
                  <a:lnTo>
                    <a:pt x="1430338" y="1262063"/>
                  </a:lnTo>
                  <a:lnTo>
                    <a:pt x="1314742" y="1766888"/>
                  </a:lnTo>
                  <a:lnTo>
                    <a:pt x="993776" y="1766888"/>
                  </a:lnTo>
                  <a:lnTo>
                    <a:pt x="993776" y="1511301"/>
                  </a:lnTo>
                  <a:lnTo>
                    <a:pt x="373063" y="1511301"/>
                  </a:lnTo>
                  <a:lnTo>
                    <a:pt x="373063" y="1766888"/>
                  </a:lnTo>
                  <a:lnTo>
                    <a:pt x="115596" y="1766888"/>
                  </a:lnTo>
                  <a:lnTo>
                    <a:pt x="0" y="1262063"/>
                  </a:lnTo>
                  <a:close/>
                  <a:moveTo>
                    <a:pt x="530107" y="862013"/>
                  </a:moveTo>
                  <a:lnTo>
                    <a:pt x="530385" y="862366"/>
                  </a:lnTo>
                  <a:lnTo>
                    <a:pt x="649861" y="1128664"/>
                  </a:lnTo>
                  <a:lnTo>
                    <a:pt x="681937" y="1017329"/>
                  </a:lnTo>
                  <a:lnTo>
                    <a:pt x="678345" y="1016609"/>
                  </a:lnTo>
                  <a:lnTo>
                    <a:pt x="672587" y="1014684"/>
                  </a:lnTo>
                  <a:lnTo>
                    <a:pt x="666830" y="1012438"/>
                  </a:lnTo>
                  <a:lnTo>
                    <a:pt x="661713" y="1010192"/>
                  </a:lnTo>
                  <a:lnTo>
                    <a:pt x="656915" y="1006984"/>
                  </a:lnTo>
                  <a:lnTo>
                    <a:pt x="652117" y="1004097"/>
                  </a:lnTo>
                  <a:lnTo>
                    <a:pt x="647639" y="1000568"/>
                  </a:lnTo>
                  <a:lnTo>
                    <a:pt x="644121" y="997039"/>
                  </a:lnTo>
                  <a:lnTo>
                    <a:pt x="640283" y="993189"/>
                  </a:lnTo>
                  <a:lnTo>
                    <a:pt x="637084" y="989660"/>
                  </a:lnTo>
                  <a:lnTo>
                    <a:pt x="633886" y="985489"/>
                  </a:lnTo>
                  <a:lnTo>
                    <a:pt x="631007" y="980998"/>
                  </a:lnTo>
                  <a:lnTo>
                    <a:pt x="628448" y="977148"/>
                  </a:lnTo>
                  <a:lnTo>
                    <a:pt x="626209" y="972977"/>
                  </a:lnTo>
                  <a:lnTo>
                    <a:pt x="623970" y="969127"/>
                  </a:lnTo>
                  <a:lnTo>
                    <a:pt x="620452" y="960786"/>
                  </a:lnTo>
                  <a:lnTo>
                    <a:pt x="617893" y="953086"/>
                  </a:lnTo>
                  <a:lnTo>
                    <a:pt x="615654" y="946349"/>
                  </a:lnTo>
                  <a:lnTo>
                    <a:pt x="614375" y="940575"/>
                  </a:lnTo>
                  <a:lnTo>
                    <a:pt x="613415" y="936404"/>
                  </a:lnTo>
                  <a:lnTo>
                    <a:pt x="612776" y="932554"/>
                  </a:lnTo>
                  <a:lnTo>
                    <a:pt x="617254" y="934800"/>
                  </a:lnTo>
                  <a:lnTo>
                    <a:pt x="622051" y="937366"/>
                  </a:lnTo>
                  <a:lnTo>
                    <a:pt x="628768" y="940575"/>
                  </a:lnTo>
                  <a:lnTo>
                    <a:pt x="637404" y="944104"/>
                  </a:lnTo>
                  <a:lnTo>
                    <a:pt x="647000" y="947633"/>
                  </a:lnTo>
                  <a:lnTo>
                    <a:pt x="658194" y="950841"/>
                  </a:lnTo>
                  <a:lnTo>
                    <a:pt x="663952" y="952445"/>
                  </a:lnTo>
                  <a:lnTo>
                    <a:pt x="670348" y="953728"/>
                  </a:lnTo>
                  <a:lnTo>
                    <a:pt x="676745" y="954691"/>
                  </a:lnTo>
                  <a:lnTo>
                    <a:pt x="683142" y="955974"/>
                  </a:lnTo>
                  <a:lnTo>
                    <a:pt x="689859" y="956615"/>
                  </a:lnTo>
                  <a:lnTo>
                    <a:pt x="696896" y="956936"/>
                  </a:lnTo>
                  <a:lnTo>
                    <a:pt x="703933" y="956936"/>
                  </a:lnTo>
                  <a:lnTo>
                    <a:pt x="711289" y="956615"/>
                  </a:lnTo>
                  <a:lnTo>
                    <a:pt x="718326" y="955974"/>
                  </a:lnTo>
                  <a:lnTo>
                    <a:pt x="725682" y="954691"/>
                  </a:lnTo>
                  <a:lnTo>
                    <a:pt x="733678" y="953407"/>
                  </a:lnTo>
                  <a:lnTo>
                    <a:pt x="741035" y="951482"/>
                  </a:lnTo>
                  <a:lnTo>
                    <a:pt x="748391" y="948595"/>
                  </a:lnTo>
                  <a:lnTo>
                    <a:pt x="756068" y="945708"/>
                  </a:lnTo>
                  <a:lnTo>
                    <a:pt x="763424" y="941858"/>
                  </a:lnTo>
                  <a:lnTo>
                    <a:pt x="770781" y="937687"/>
                  </a:lnTo>
                  <a:lnTo>
                    <a:pt x="778457" y="932875"/>
                  </a:lnTo>
                  <a:lnTo>
                    <a:pt x="785814" y="927100"/>
                  </a:lnTo>
                  <a:lnTo>
                    <a:pt x="785494" y="930950"/>
                  </a:lnTo>
                  <a:lnTo>
                    <a:pt x="784534" y="935121"/>
                  </a:lnTo>
                  <a:lnTo>
                    <a:pt x="783575" y="940895"/>
                  </a:lnTo>
                  <a:lnTo>
                    <a:pt x="781976" y="947633"/>
                  </a:lnTo>
                  <a:lnTo>
                    <a:pt x="779737" y="955332"/>
                  </a:lnTo>
                  <a:lnTo>
                    <a:pt x="776858" y="963673"/>
                  </a:lnTo>
                  <a:lnTo>
                    <a:pt x="773340" y="972015"/>
                  </a:lnTo>
                  <a:lnTo>
                    <a:pt x="771101" y="976506"/>
                  </a:lnTo>
                  <a:lnTo>
                    <a:pt x="768862" y="980356"/>
                  </a:lnTo>
                  <a:lnTo>
                    <a:pt x="766303" y="984527"/>
                  </a:lnTo>
                  <a:lnTo>
                    <a:pt x="763424" y="988697"/>
                  </a:lnTo>
                  <a:lnTo>
                    <a:pt x="760226" y="992547"/>
                  </a:lnTo>
                  <a:lnTo>
                    <a:pt x="756708" y="996397"/>
                  </a:lnTo>
                  <a:lnTo>
                    <a:pt x="753509" y="999926"/>
                  </a:lnTo>
                  <a:lnTo>
                    <a:pt x="749351" y="1003455"/>
                  </a:lnTo>
                  <a:lnTo>
                    <a:pt x="744873" y="1006663"/>
                  </a:lnTo>
                  <a:lnTo>
                    <a:pt x="740715" y="1009551"/>
                  </a:lnTo>
                  <a:lnTo>
                    <a:pt x="735917" y="1012117"/>
                  </a:lnTo>
                  <a:lnTo>
                    <a:pt x="730480" y="1014363"/>
                  </a:lnTo>
                  <a:lnTo>
                    <a:pt x="727056" y="1015575"/>
                  </a:lnTo>
                  <a:lnTo>
                    <a:pt x="744132" y="1123077"/>
                  </a:lnTo>
                  <a:lnTo>
                    <a:pt x="876255" y="864324"/>
                  </a:lnTo>
                  <a:lnTo>
                    <a:pt x="884999" y="869319"/>
                  </a:lnTo>
                  <a:lnTo>
                    <a:pt x="893578" y="874719"/>
                  </a:lnTo>
                  <a:lnTo>
                    <a:pt x="902474" y="880119"/>
                  </a:lnTo>
                  <a:lnTo>
                    <a:pt x="911052" y="885837"/>
                  </a:lnTo>
                  <a:lnTo>
                    <a:pt x="919313" y="891555"/>
                  </a:lnTo>
                  <a:lnTo>
                    <a:pt x="927891" y="897591"/>
                  </a:lnTo>
                  <a:lnTo>
                    <a:pt x="936152" y="904261"/>
                  </a:lnTo>
                  <a:lnTo>
                    <a:pt x="944095" y="910932"/>
                  </a:lnTo>
                  <a:lnTo>
                    <a:pt x="951720" y="917921"/>
                  </a:lnTo>
                  <a:lnTo>
                    <a:pt x="959663" y="925227"/>
                  </a:lnTo>
                  <a:lnTo>
                    <a:pt x="967288" y="932533"/>
                  </a:lnTo>
                  <a:lnTo>
                    <a:pt x="974596" y="939839"/>
                  </a:lnTo>
                  <a:lnTo>
                    <a:pt x="981903" y="947462"/>
                  </a:lnTo>
                  <a:lnTo>
                    <a:pt x="988893" y="955404"/>
                  </a:lnTo>
                  <a:lnTo>
                    <a:pt x="995883" y="963981"/>
                  </a:lnTo>
                  <a:lnTo>
                    <a:pt x="1002873" y="972240"/>
                  </a:lnTo>
                  <a:lnTo>
                    <a:pt x="1009545" y="980816"/>
                  </a:lnTo>
                  <a:lnTo>
                    <a:pt x="1016217" y="989711"/>
                  </a:lnTo>
                  <a:lnTo>
                    <a:pt x="1022571" y="998605"/>
                  </a:lnTo>
                  <a:lnTo>
                    <a:pt x="1028926" y="1007499"/>
                  </a:lnTo>
                  <a:lnTo>
                    <a:pt x="1034962" y="1017029"/>
                  </a:lnTo>
                  <a:lnTo>
                    <a:pt x="1040999" y="1026241"/>
                  </a:lnTo>
                  <a:lnTo>
                    <a:pt x="1047036" y="1036088"/>
                  </a:lnTo>
                  <a:lnTo>
                    <a:pt x="1052755" y="1045618"/>
                  </a:lnTo>
                  <a:lnTo>
                    <a:pt x="1063875" y="1065630"/>
                  </a:lnTo>
                  <a:lnTo>
                    <a:pt x="1074042" y="1086278"/>
                  </a:lnTo>
                  <a:lnTo>
                    <a:pt x="1083891" y="1107561"/>
                  </a:lnTo>
                  <a:lnTo>
                    <a:pt x="1093105" y="1128844"/>
                  </a:lnTo>
                  <a:lnTo>
                    <a:pt x="1102001" y="1151080"/>
                  </a:lnTo>
                  <a:lnTo>
                    <a:pt x="1109944" y="1173633"/>
                  </a:lnTo>
                  <a:lnTo>
                    <a:pt x="1117569" y="1196504"/>
                  </a:lnTo>
                  <a:lnTo>
                    <a:pt x="1123454" y="1216025"/>
                  </a:lnTo>
                  <a:lnTo>
                    <a:pt x="739950" y="1216025"/>
                  </a:lnTo>
                  <a:lnTo>
                    <a:pt x="730569" y="1227551"/>
                  </a:lnTo>
                  <a:lnTo>
                    <a:pt x="721679" y="1237988"/>
                  </a:lnTo>
                  <a:lnTo>
                    <a:pt x="713424" y="1247161"/>
                  </a:lnTo>
                  <a:lnTo>
                    <a:pt x="710249" y="1250008"/>
                  </a:lnTo>
                  <a:lnTo>
                    <a:pt x="708027" y="1252222"/>
                  </a:lnTo>
                  <a:lnTo>
                    <a:pt x="706757" y="1252538"/>
                  </a:lnTo>
                  <a:lnTo>
                    <a:pt x="706122" y="1252538"/>
                  </a:lnTo>
                  <a:lnTo>
                    <a:pt x="705804" y="1252222"/>
                  </a:lnTo>
                  <a:lnTo>
                    <a:pt x="705487" y="1251273"/>
                  </a:lnTo>
                  <a:lnTo>
                    <a:pt x="705487" y="1250008"/>
                  </a:lnTo>
                  <a:lnTo>
                    <a:pt x="704852" y="1248743"/>
                  </a:lnTo>
                  <a:lnTo>
                    <a:pt x="702947" y="1244947"/>
                  </a:lnTo>
                  <a:lnTo>
                    <a:pt x="699137" y="1240519"/>
                  </a:lnTo>
                  <a:lnTo>
                    <a:pt x="695009" y="1234825"/>
                  </a:lnTo>
                  <a:lnTo>
                    <a:pt x="683896" y="1222490"/>
                  </a:lnTo>
                  <a:lnTo>
                    <a:pt x="677716" y="1216025"/>
                  </a:lnTo>
                  <a:lnTo>
                    <a:pt x="273011" y="1216025"/>
                  </a:lnTo>
                  <a:lnTo>
                    <a:pt x="273390" y="1214293"/>
                  </a:lnTo>
                  <a:lnTo>
                    <a:pt x="279427" y="1190787"/>
                  </a:lnTo>
                  <a:lnTo>
                    <a:pt x="286099" y="1167598"/>
                  </a:lnTo>
                  <a:lnTo>
                    <a:pt x="293089" y="1145044"/>
                  </a:lnTo>
                  <a:lnTo>
                    <a:pt x="300714" y="1122808"/>
                  </a:lnTo>
                  <a:lnTo>
                    <a:pt x="305162" y="1112326"/>
                  </a:lnTo>
                  <a:lnTo>
                    <a:pt x="309610" y="1101525"/>
                  </a:lnTo>
                  <a:lnTo>
                    <a:pt x="313741" y="1090725"/>
                  </a:lnTo>
                  <a:lnTo>
                    <a:pt x="318506" y="1080560"/>
                  </a:lnTo>
                  <a:lnTo>
                    <a:pt x="323272" y="1070078"/>
                  </a:lnTo>
                  <a:lnTo>
                    <a:pt x="328356" y="1059913"/>
                  </a:lnTo>
                  <a:lnTo>
                    <a:pt x="333757" y="1049748"/>
                  </a:lnTo>
                  <a:lnTo>
                    <a:pt x="338840" y="1039900"/>
                  </a:lnTo>
                  <a:lnTo>
                    <a:pt x="344559" y="1030371"/>
                  </a:lnTo>
                  <a:lnTo>
                    <a:pt x="350278" y="1020523"/>
                  </a:lnTo>
                  <a:lnTo>
                    <a:pt x="356315" y="1011311"/>
                  </a:lnTo>
                  <a:lnTo>
                    <a:pt x="362352" y="1002417"/>
                  </a:lnTo>
                  <a:lnTo>
                    <a:pt x="368706" y="993205"/>
                  </a:lnTo>
                  <a:lnTo>
                    <a:pt x="375378" y="984311"/>
                  </a:lnTo>
                  <a:lnTo>
                    <a:pt x="382050" y="976051"/>
                  </a:lnTo>
                  <a:lnTo>
                    <a:pt x="389040" y="967157"/>
                  </a:lnTo>
                  <a:lnTo>
                    <a:pt x="396030" y="959216"/>
                  </a:lnTo>
                  <a:lnTo>
                    <a:pt x="403337" y="950957"/>
                  </a:lnTo>
                  <a:lnTo>
                    <a:pt x="411280" y="943015"/>
                  </a:lnTo>
                  <a:lnTo>
                    <a:pt x="418906" y="935392"/>
                  </a:lnTo>
                  <a:lnTo>
                    <a:pt x="426848" y="928085"/>
                  </a:lnTo>
                  <a:lnTo>
                    <a:pt x="435109" y="920779"/>
                  </a:lnTo>
                  <a:lnTo>
                    <a:pt x="443688" y="913791"/>
                  </a:lnTo>
                  <a:lnTo>
                    <a:pt x="452266" y="907120"/>
                  </a:lnTo>
                  <a:lnTo>
                    <a:pt x="461162" y="900767"/>
                  </a:lnTo>
                  <a:lnTo>
                    <a:pt x="470376" y="894414"/>
                  </a:lnTo>
                  <a:lnTo>
                    <a:pt x="479590" y="888379"/>
                  </a:lnTo>
                  <a:lnTo>
                    <a:pt x="489439" y="882661"/>
                  </a:lnTo>
                  <a:lnTo>
                    <a:pt x="498971" y="876943"/>
                  </a:lnTo>
                  <a:lnTo>
                    <a:pt x="509138" y="871543"/>
                  </a:lnTo>
                  <a:lnTo>
                    <a:pt x="519305" y="866778"/>
                  </a:lnTo>
                  <a:lnTo>
                    <a:pt x="530107" y="862013"/>
                  </a:lnTo>
                  <a:close/>
                  <a:moveTo>
                    <a:pt x="1144579" y="390525"/>
                  </a:moveTo>
                  <a:lnTo>
                    <a:pt x="1142358" y="390840"/>
                  </a:lnTo>
                  <a:lnTo>
                    <a:pt x="1140454" y="391155"/>
                  </a:lnTo>
                  <a:lnTo>
                    <a:pt x="1138233" y="391785"/>
                  </a:lnTo>
                  <a:lnTo>
                    <a:pt x="1135059" y="393676"/>
                  </a:lnTo>
                  <a:lnTo>
                    <a:pt x="1131569" y="396512"/>
                  </a:lnTo>
                  <a:lnTo>
                    <a:pt x="1129347" y="399347"/>
                  </a:lnTo>
                  <a:lnTo>
                    <a:pt x="1127443" y="403128"/>
                  </a:lnTo>
                  <a:lnTo>
                    <a:pt x="1126809" y="405019"/>
                  </a:lnTo>
                  <a:lnTo>
                    <a:pt x="1125857" y="406909"/>
                  </a:lnTo>
                  <a:lnTo>
                    <a:pt x="1125539" y="409115"/>
                  </a:lnTo>
                  <a:lnTo>
                    <a:pt x="1125539" y="411005"/>
                  </a:lnTo>
                  <a:lnTo>
                    <a:pt x="1125539" y="413211"/>
                  </a:lnTo>
                  <a:lnTo>
                    <a:pt x="1125857" y="415416"/>
                  </a:lnTo>
                  <a:lnTo>
                    <a:pt x="1126809" y="417307"/>
                  </a:lnTo>
                  <a:lnTo>
                    <a:pt x="1127443" y="419197"/>
                  </a:lnTo>
                  <a:lnTo>
                    <a:pt x="1129347" y="422978"/>
                  </a:lnTo>
                  <a:lnTo>
                    <a:pt x="1131569" y="425814"/>
                  </a:lnTo>
                  <a:lnTo>
                    <a:pt x="1135059" y="428649"/>
                  </a:lnTo>
                  <a:lnTo>
                    <a:pt x="1138233" y="430540"/>
                  </a:lnTo>
                  <a:lnTo>
                    <a:pt x="1140454" y="431170"/>
                  </a:lnTo>
                  <a:lnTo>
                    <a:pt x="1142358" y="431485"/>
                  </a:lnTo>
                  <a:lnTo>
                    <a:pt x="1144579" y="431800"/>
                  </a:lnTo>
                  <a:lnTo>
                    <a:pt x="1146801" y="431800"/>
                  </a:lnTo>
                  <a:lnTo>
                    <a:pt x="1714195" y="431800"/>
                  </a:lnTo>
                  <a:lnTo>
                    <a:pt x="1716416" y="431800"/>
                  </a:lnTo>
                  <a:lnTo>
                    <a:pt x="1718638" y="431485"/>
                  </a:lnTo>
                  <a:lnTo>
                    <a:pt x="1720542" y="431170"/>
                  </a:lnTo>
                  <a:lnTo>
                    <a:pt x="1722446" y="430540"/>
                  </a:lnTo>
                  <a:lnTo>
                    <a:pt x="1726254" y="428649"/>
                  </a:lnTo>
                  <a:lnTo>
                    <a:pt x="1729110" y="425814"/>
                  </a:lnTo>
                  <a:lnTo>
                    <a:pt x="1731966" y="422978"/>
                  </a:lnTo>
                  <a:lnTo>
                    <a:pt x="1733552" y="419197"/>
                  </a:lnTo>
                  <a:lnTo>
                    <a:pt x="1734504" y="417307"/>
                  </a:lnTo>
                  <a:lnTo>
                    <a:pt x="1734822" y="415416"/>
                  </a:lnTo>
                  <a:lnTo>
                    <a:pt x="1735139" y="413211"/>
                  </a:lnTo>
                  <a:lnTo>
                    <a:pt x="1735139" y="411005"/>
                  </a:lnTo>
                  <a:lnTo>
                    <a:pt x="1735139" y="409115"/>
                  </a:lnTo>
                  <a:lnTo>
                    <a:pt x="1734822" y="406909"/>
                  </a:lnTo>
                  <a:lnTo>
                    <a:pt x="1734504" y="405019"/>
                  </a:lnTo>
                  <a:lnTo>
                    <a:pt x="1733552" y="403128"/>
                  </a:lnTo>
                  <a:lnTo>
                    <a:pt x="1731966" y="399347"/>
                  </a:lnTo>
                  <a:lnTo>
                    <a:pt x="1729110" y="396512"/>
                  </a:lnTo>
                  <a:lnTo>
                    <a:pt x="1726254" y="393676"/>
                  </a:lnTo>
                  <a:lnTo>
                    <a:pt x="1722446" y="391785"/>
                  </a:lnTo>
                  <a:lnTo>
                    <a:pt x="1720542" y="391155"/>
                  </a:lnTo>
                  <a:lnTo>
                    <a:pt x="1718638" y="390840"/>
                  </a:lnTo>
                  <a:lnTo>
                    <a:pt x="1716416" y="390525"/>
                  </a:lnTo>
                  <a:lnTo>
                    <a:pt x="1714195" y="390525"/>
                  </a:lnTo>
                  <a:lnTo>
                    <a:pt x="1146801" y="390525"/>
                  </a:lnTo>
                  <a:lnTo>
                    <a:pt x="1144579" y="390525"/>
                  </a:lnTo>
                  <a:close/>
                  <a:moveTo>
                    <a:pt x="703263" y="365125"/>
                  </a:moveTo>
                  <a:lnTo>
                    <a:pt x="710259" y="365761"/>
                  </a:lnTo>
                  <a:lnTo>
                    <a:pt x="717572" y="366078"/>
                  </a:lnTo>
                  <a:lnTo>
                    <a:pt x="724885" y="367031"/>
                  </a:lnTo>
                  <a:lnTo>
                    <a:pt x="733153" y="368302"/>
                  </a:lnTo>
                  <a:lnTo>
                    <a:pt x="741420" y="369573"/>
                  </a:lnTo>
                  <a:lnTo>
                    <a:pt x="749687" y="371479"/>
                  </a:lnTo>
                  <a:lnTo>
                    <a:pt x="758590" y="373385"/>
                  </a:lnTo>
                  <a:lnTo>
                    <a:pt x="767175" y="375609"/>
                  </a:lnTo>
                  <a:lnTo>
                    <a:pt x="775761" y="378468"/>
                  </a:lnTo>
                  <a:lnTo>
                    <a:pt x="784664" y="381327"/>
                  </a:lnTo>
                  <a:lnTo>
                    <a:pt x="793567" y="384822"/>
                  </a:lnTo>
                  <a:lnTo>
                    <a:pt x="802152" y="388634"/>
                  </a:lnTo>
                  <a:lnTo>
                    <a:pt x="811055" y="392764"/>
                  </a:lnTo>
                  <a:lnTo>
                    <a:pt x="819323" y="397529"/>
                  </a:lnTo>
                  <a:lnTo>
                    <a:pt x="827590" y="402612"/>
                  </a:lnTo>
                  <a:lnTo>
                    <a:pt x="835857" y="407695"/>
                  </a:lnTo>
                  <a:lnTo>
                    <a:pt x="843489" y="413414"/>
                  </a:lnTo>
                  <a:lnTo>
                    <a:pt x="851120" y="419768"/>
                  </a:lnTo>
                  <a:lnTo>
                    <a:pt x="858115" y="426757"/>
                  </a:lnTo>
                  <a:lnTo>
                    <a:pt x="864793" y="434064"/>
                  </a:lnTo>
                  <a:lnTo>
                    <a:pt x="870834" y="442006"/>
                  </a:lnTo>
                  <a:lnTo>
                    <a:pt x="876557" y="450266"/>
                  </a:lnTo>
                  <a:lnTo>
                    <a:pt x="881645" y="458843"/>
                  </a:lnTo>
                  <a:lnTo>
                    <a:pt x="883871" y="463609"/>
                  </a:lnTo>
                  <a:lnTo>
                    <a:pt x="885779" y="468692"/>
                  </a:lnTo>
                  <a:lnTo>
                    <a:pt x="888004" y="473457"/>
                  </a:lnTo>
                  <a:lnTo>
                    <a:pt x="889912" y="478222"/>
                  </a:lnTo>
                  <a:lnTo>
                    <a:pt x="891502" y="483623"/>
                  </a:lnTo>
                  <a:lnTo>
                    <a:pt x="892774" y="489024"/>
                  </a:lnTo>
                  <a:lnTo>
                    <a:pt x="894364" y="494425"/>
                  </a:lnTo>
                  <a:lnTo>
                    <a:pt x="895318" y="500143"/>
                  </a:lnTo>
                  <a:lnTo>
                    <a:pt x="896272" y="506179"/>
                  </a:lnTo>
                  <a:lnTo>
                    <a:pt x="896908" y="511897"/>
                  </a:lnTo>
                  <a:lnTo>
                    <a:pt x="897226" y="517934"/>
                  </a:lnTo>
                  <a:lnTo>
                    <a:pt x="897544" y="523970"/>
                  </a:lnTo>
                  <a:lnTo>
                    <a:pt x="897544" y="530323"/>
                  </a:lnTo>
                  <a:lnTo>
                    <a:pt x="897544" y="536995"/>
                  </a:lnTo>
                  <a:lnTo>
                    <a:pt x="896908" y="543666"/>
                  </a:lnTo>
                  <a:lnTo>
                    <a:pt x="896272" y="550973"/>
                  </a:lnTo>
                  <a:lnTo>
                    <a:pt x="895636" y="557962"/>
                  </a:lnTo>
                  <a:lnTo>
                    <a:pt x="894364" y="565269"/>
                  </a:lnTo>
                  <a:lnTo>
                    <a:pt x="895318" y="565269"/>
                  </a:lnTo>
                  <a:lnTo>
                    <a:pt x="897862" y="566222"/>
                  </a:lnTo>
                  <a:lnTo>
                    <a:pt x="901677" y="568128"/>
                  </a:lnTo>
                  <a:lnTo>
                    <a:pt x="903903" y="569399"/>
                  </a:lnTo>
                  <a:lnTo>
                    <a:pt x="905811" y="571623"/>
                  </a:lnTo>
                  <a:lnTo>
                    <a:pt x="908355" y="573847"/>
                  </a:lnTo>
                  <a:lnTo>
                    <a:pt x="910262" y="576706"/>
                  </a:lnTo>
                  <a:lnTo>
                    <a:pt x="912170" y="579883"/>
                  </a:lnTo>
                  <a:lnTo>
                    <a:pt x="914078" y="583695"/>
                  </a:lnTo>
                  <a:lnTo>
                    <a:pt x="915668" y="587825"/>
                  </a:lnTo>
                  <a:lnTo>
                    <a:pt x="916622" y="592908"/>
                  </a:lnTo>
                  <a:lnTo>
                    <a:pt x="917576" y="598944"/>
                  </a:lnTo>
                  <a:lnTo>
                    <a:pt x="917576" y="605298"/>
                  </a:lnTo>
                  <a:lnTo>
                    <a:pt x="917258" y="618006"/>
                  </a:lnTo>
                  <a:lnTo>
                    <a:pt x="916622" y="628807"/>
                  </a:lnTo>
                  <a:lnTo>
                    <a:pt x="915032" y="638020"/>
                  </a:lnTo>
                  <a:lnTo>
                    <a:pt x="914078" y="642468"/>
                  </a:lnTo>
                  <a:lnTo>
                    <a:pt x="913124" y="645962"/>
                  </a:lnTo>
                  <a:lnTo>
                    <a:pt x="910262" y="652951"/>
                  </a:lnTo>
                  <a:lnTo>
                    <a:pt x="907401" y="658988"/>
                  </a:lnTo>
                  <a:lnTo>
                    <a:pt x="903903" y="664071"/>
                  </a:lnTo>
                  <a:lnTo>
                    <a:pt x="900723" y="668836"/>
                  </a:lnTo>
                  <a:lnTo>
                    <a:pt x="896590" y="673601"/>
                  </a:lnTo>
                  <a:lnTo>
                    <a:pt x="894682" y="676460"/>
                  </a:lnTo>
                  <a:lnTo>
                    <a:pt x="892456" y="679955"/>
                  </a:lnTo>
                  <a:lnTo>
                    <a:pt x="890866" y="684085"/>
                  </a:lnTo>
                  <a:lnTo>
                    <a:pt x="889276" y="689168"/>
                  </a:lnTo>
                  <a:lnTo>
                    <a:pt x="888004" y="694886"/>
                  </a:lnTo>
                  <a:lnTo>
                    <a:pt x="886733" y="701558"/>
                  </a:lnTo>
                  <a:lnTo>
                    <a:pt x="885461" y="708865"/>
                  </a:lnTo>
                  <a:lnTo>
                    <a:pt x="884189" y="716807"/>
                  </a:lnTo>
                  <a:lnTo>
                    <a:pt x="882599" y="725067"/>
                  </a:lnTo>
                  <a:lnTo>
                    <a:pt x="880055" y="733009"/>
                  </a:lnTo>
                  <a:lnTo>
                    <a:pt x="877511" y="740951"/>
                  </a:lnTo>
                  <a:lnTo>
                    <a:pt x="874650" y="749211"/>
                  </a:lnTo>
                  <a:lnTo>
                    <a:pt x="871152" y="757789"/>
                  </a:lnTo>
                  <a:lnTo>
                    <a:pt x="867972" y="766049"/>
                  </a:lnTo>
                  <a:lnTo>
                    <a:pt x="863839" y="774309"/>
                  </a:lnTo>
                  <a:lnTo>
                    <a:pt x="859387" y="782886"/>
                  </a:lnTo>
                  <a:lnTo>
                    <a:pt x="854617" y="790829"/>
                  </a:lnTo>
                  <a:lnTo>
                    <a:pt x="849848" y="799088"/>
                  </a:lnTo>
                  <a:lnTo>
                    <a:pt x="844760" y="806713"/>
                  </a:lnTo>
                  <a:lnTo>
                    <a:pt x="839037" y="814973"/>
                  </a:lnTo>
                  <a:lnTo>
                    <a:pt x="833313" y="822597"/>
                  </a:lnTo>
                  <a:lnTo>
                    <a:pt x="827272" y="829904"/>
                  </a:lnTo>
                  <a:lnTo>
                    <a:pt x="820913" y="837211"/>
                  </a:lnTo>
                  <a:lnTo>
                    <a:pt x="814553" y="844200"/>
                  </a:lnTo>
                  <a:lnTo>
                    <a:pt x="807876" y="850872"/>
                  </a:lnTo>
                  <a:lnTo>
                    <a:pt x="800880" y="857226"/>
                  </a:lnTo>
                  <a:lnTo>
                    <a:pt x="793567" y="863262"/>
                  </a:lnTo>
                  <a:lnTo>
                    <a:pt x="786254" y="868662"/>
                  </a:lnTo>
                  <a:lnTo>
                    <a:pt x="778940" y="874063"/>
                  </a:lnTo>
                  <a:lnTo>
                    <a:pt x="770673" y="878511"/>
                  </a:lnTo>
                  <a:lnTo>
                    <a:pt x="763042" y="882958"/>
                  </a:lnTo>
                  <a:lnTo>
                    <a:pt x="754775" y="887088"/>
                  </a:lnTo>
                  <a:lnTo>
                    <a:pt x="746825" y="890265"/>
                  </a:lnTo>
                  <a:lnTo>
                    <a:pt x="737922" y="893124"/>
                  </a:lnTo>
                  <a:lnTo>
                    <a:pt x="729655" y="895348"/>
                  </a:lnTo>
                  <a:lnTo>
                    <a:pt x="721070" y="896937"/>
                  </a:lnTo>
                  <a:lnTo>
                    <a:pt x="712166" y="897890"/>
                  </a:lnTo>
                  <a:lnTo>
                    <a:pt x="703263" y="898525"/>
                  </a:lnTo>
                  <a:lnTo>
                    <a:pt x="694360" y="897890"/>
                  </a:lnTo>
                  <a:lnTo>
                    <a:pt x="685457" y="896937"/>
                  </a:lnTo>
                  <a:lnTo>
                    <a:pt x="676872" y="895348"/>
                  </a:lnTo>
                  <a:lnTo>
                    <a:pt x="668604" y="893124"/>
                  </a:lnTo>
                  <a:lnTo>
                    <a:pt x="659701" y="890265"/>
                  </a:lnTo>
                  <a:lnTo>
                    <a:pt x="651752" y="887088"/>
                  </a:lnTo>
                  <a:lnTo>
                    <a:pt x="643803" y="882958"/>
                  </a:lnTo>
                  <a:lnTo>
                    <a:pt x="635853" y="878511"/>
                  </a:lnTo>
                  <a:lnTo>
                    <a:pt x="627904" y="874063"/>
                  </a:lnTo>
                  <a:lnTo>
                    <a:pt x="620273" y="868662"/>
                  </a:lnTo>
                  <a:lnTo>
                    <a:pt x="612959" y="863262"/>
                  </a:lnTo>
                  <a:lnTo>
                    <a:pt x="605646" y="857226"/>
                  </a:lnTo>
                  <a:lnTo>
                    <a:pt x="598651" y="850872"/>
                  </a:lnTo>
                  <a:lnTo>
                    <a:pt x="591973" y="844200"/>
                  </a:lnTo>
                  <a:lnTo>
                    <a:pt x="585614" y="837211"/>
                  </a:lnTo>
                  <a:lnTo>
                    <a:pt x="579255" y="829904"/>
                  </a:lnTo>
                  <a:lnTo>
                    <a:pt x="573213" y="822597"/>
                  </a:lnTo>
                  <a:lnTo>
                    <a:pt x="567490" y="814973"/>
                  </a:lnTo>
                  <a:lnTo>
                    <a:pt x="561766" y="806713"/>
                  </a:lnTo>
                  <a:lnTo>
                    <a:pt x="556679" y="799088"/>
                  </a:lnTo>
                  <a:lnTo>
                    <a:pt x="551591" y="790829"/>
                  </a:lnTo>
                  <a:lnTo>
                    <a:pt x="547139" y="782886"/>
                  </a:lnTo>
                  <a:lnTo>
                    <a:pt x="543006" y="774309"/>
                  </a:lnTo>
                  <a:lnTo>
                    <a:pt x="539190" y="766049"/>
                  </a:lnTo>
                  <a:lnTo>
                    <a:pt x="535375" y="757789"/>
                  </a:lnTo>
                  <a:lnTo>
                    <a:pt x="531877" y="749211"/>
                  </a:lnTo>
                  <a:lnTo>
                    <a:pt x="529015" y="740951"/>
                  </a:lnTo>
                  <a:lnTo>
                    <a:pt x="526471" y="733009"/>
                  </a:lnTo>
                  <a:lnTo>
                    <a:pt x="524246" y="725067"/>
                  </a:lnTo>
                  <a:lnTo>
                    <a:pt x="522338" y="716807"/>
                  </a:lnTo>
                  <a:lnTo>
                    <a:pt x="521066" y="708865"/>
                  </a:lnTo>
                  <a:lnTo>
                    <a:pt x="520112" y="701558"/>
                  </a:lnTo>
                  <a:lnTo>
                    <a:pt x="518840" y="694886"/>
                  </a:lnTo>
                  <a:lnTo>
                    <a:pt x="517568" y="689168"/>
                  </a:lnTo>
                  <a:lnTo>
                    <a:pt x="515978" y="684085"/>
                  </a:lnTo>
                  <a:lnTo>
                    <a:pt x="514070" y="679955"/>
                  </a:lnTo>
                  <a:lnTo>
                    <a:pt x="511845" y="676460"/>
                  </a:lnTo>
                  <a:lnTo>
                    <a:pt x="509937" y="673601"/>
                  </a:lnTo>
                  <a:lnTo>
                    <a:pt x="506121" y="668836"/>
                  </a:lnTo>
                  <a:lnTo>
                    <a:pt x="502624" y="664071"/>
                  </a:lnTo>
                  <a:lnTo>
                    <a:pt x="499126" y="658988"/>
                  </a:lnTo>
                  <a:lnTo>
                    <a:pt x="496264" y="652951"/>
                  </a:lnTo>
                  <a:lnTo>
                    <a:pt x="494992" y="649775"/>
                  </a:lnTo>
                  <a:lnTo>
                    <a:pt x="494038" y="645962"/>
                  </a:lnTo>
                  <a:lnTo>
                    <a:pt x="492448" y="642468"/>
                  </a:lnTo>
                  <a:lnTo>
                    <a:pt x="491495" y="638020"/>
                  </a:lnTo>
                  <a:lnTo>
                    <a:pt x="490223" y="628807"/>
                  </a:lnTo>
                  <a:lnTo>
                    <a:pt x="489269" y="618006"/>
                  </a:lnTo>
                  <a:lnTo>
                    <a:pt x="488951" y="605298"/>
                  </a:lnTo>
                  <a:lnTo>
                    <a:pt x="489269" y="598944"/>
                  </a:lnTo>
                  <a:lnTo>
                    <a:pt x="489905" y="592908"/>
                  </a:lnTo>
                  <a:lnTo>
                    <a:pt x="490859" y="587825"/>
                  </a:lnTo>
                  <a:lnTo>
                    <a:pt x="492448" y="583695"/>
                  </a:lnTo>
                  <a:lnTo>
                    <a:pt x="494356" y="579883"/>
                  </a:lnTo>
                  <a:lnTo>
                    <a:pt x="496264" y="576706"/>
                  </a:lnTo>
                  <a:lnTo>
                    <a:pt x="498172" y="573847"/>
                  </a:lnTo>
                  <a:lnTo>
                    <a:pt x="500716" y="571623"/>
                  </a:lnTo>
                  <a:lnTo>
                    <a:pt x="502624" y="569399"/>
                  </a:lnTo>
                  <a:lnTo>
                    <a:pt x="504849" y="568128"/>
                  </a:lnTo>
                  <a:lnTo>
                    <a:pt x="508665" y="566222"/>
                  </a:lnTo>
                  <a:lnTo>
                    <a:pt x="511209" y="565269"/>
                  </a:lnTo>
                  <a:lnTo>
                    <a:pt x="512163" y="565269"/>
                  </a:lnTo>
                  <a:lnTo>
                    <a:pt x="511209" y="557962"/>
                  </a:lnTo>
                  <a:lnTo>
                    <a:pt x="510255" y="550973"/>
                  </a:lnTo>
                  <a:lnTo>
                    <a:pt x="509619" y="543666"/>
                  </a:lnTo>
                  <a:lnTo>
                    <a:pt x="509301" y="536995"/>
                  </a:lnTo>
                  <a:lnTo>
                    <a:pt x="508983" y="530323"/>
                  </a:lnTo>
                  <a:lnTo>
                    <a:pt x="508983" y="523970"/>
                  </a:lnTo>
                  <a:lnTo>
                    <a:pt x="509301" y="517934"/>
                  </a:lnTo>
                  <a:lnTo>
                    <a:pt x="509619" y="511897"/>
                  </a:lnTo>
                  <a:lnTo>
                    <a:pt x="510573" y="506179"/>
                  </a:lnTo>
                  <a:lnTo>
                    <a:pt x="511209" y="500143"/>
                  </a:lnTo>
                  <a:lnTo>
                    <a:pt x="512163" y="494425"/>
                  </a:lnTo>
                  <a:lnTo>
                    <a:pt x="513752" y="489024"/>
                  </a:lnTo>
                  <a:lnTo>
                    <a:pt x="515342" y="483623"/>
                  </a:lnTo>
                  <a:lnTo>
                    <a:pt x="516932" y="478222"/>
                  </a:lnTo>
                  <a:lnTo>
                    <a:pt x="518522" y="473457"/>
                  </a:lnTo>
                  <a:lnTo>
                    <a:pt x="520748" y="468692"/>
                  </a:lnTo>
                  <a:lnTo>
                    <a:pt x="522656" y="463609"/>
                  </a:lnTo>
                  <a:lnTo>
                    <a:pt x="524881" y="458843"/>
                  </a:lnTo>
                  <a:lnTo>
                    <a:pt x="529969" y="450266"/>
                  </a:lnTo>
                  <a:lnTo>
                    <a:pt x="535692" y="442006"/>
                  </a:lnTo>
                  <a:lnTo>
                    <a:pt x="542052" y="434064"/>
                  </a:lnTo>
                  <a:lnTo>
                    <a:pt x="548729" y="426757"/>
                  </a:lnTo>
                  <a:lnTo>
                    <a:pt x="555725" y="419768"/>
                  </a:lnTo>
                  <a:lnTo>
                    <a:pt x="563038" y="413414"/>
                  </a:lnTo>
                  <a:lnTo>
                    <a:pt x="570669" y="407695"/>
                  </a:lnTo>
                  <a:lnTo>
                    <a:pt x="578937" y="402612"/>
                  </a:lnTo>
                  <a:lnTo>
                    <a:pt x="587204" y="397529"/>
                  </a:lnTo>
                  <a:lnTo>
                    <a:pt x="595471" y="392764"/>
                  </a:lnTo>
                  <a:lnTo>
                    <a:pt x="604374" y="388634"/>
                  </a:lnTo>
                  <a:lnTo>
                    <a:pt x="613277" y="384822"/>
                  </a:lnTo>
                  <a:lnTo>
                    <a:pt x="621863" y="381327"/>
                  </a:lnTo>
                  <a:lnTo>
                    <a:pt x="630766" y="378468"/>
                  </a:lnTo>
                  <a:lnTo>
                    <a:pt x="639669" y="375609"/>
                  </a:lnTo>
                  <a:lnTo>
                    <a:pt x="648254" y="373385"/>
                  </a:lnTo>
                  <a:lnTo>
                    <a:pt x="656839" y="371479"/>
                  </a:lnTo>
                  <a:lnTo>
                    <a:pt x="665425" y="369573"/>
                  </a:lnTo>
                  <a:lnTo>
                    <a:pt x="673374" y="368302"/>
                  </a:lnTo>
                  <a:lnTo>
                    <a:pt x="681641" y="367031"/>
                  </a:lnTo>
                  <a:lnTo>
                    <a:pt x="689273" y="366078"/>
                  </a:lnTo>
                  <a:lnTo>
                    <a:pt x="696268" y="365761"/>
                  </a:lnTo>
                  <a:lnTo>
                    <a:pt x="703263" y="365125"/>
                  </a:lnTo>
                  <a:close/>
                  <a:moveTo>
                    <a:pt x="1144579" y="274638"/>
                  </a:moveTo>
                  <a:lnTo>
                    <a:pt x="1142358" y="274951"/>
                  </a:lnTo>
                  <a:lnTo>
                    <a:pt x="1140454" y="275576"/>
                  </a:lnTo>
                  <a:lnTo>
                    <a:pt x="1138233" y="276202"/>
                  </a:lnTo>
                  <a:lnTo>
                    <a:pt x="1135059" y="278078"/>
                  </a:lnTo>
                  <a:lnTo>
                    <a:pt x="1131569" y="280892"/>
                  </a:lnTo>
                  <a:lnTo>
                    <a:pt x="1129347" y="283706"/>
                  </a:lnTo>
                  <a:lnTo>
                    <a:pt x="1127443" y="287458"/>
                  </a:lnTo>
                  <a:lnTo>
                    <a:pt x="1126809" y="289022"/>
                  </a:lnTo>
                  <a:lnTo>
                    <a:pt x="1125857" y="290898"/>
                  </a:lnTo>
                  <a:lnTo>
                    <a:pt x="1125539" y="293399"/>
                  </a:lnTo>
                  <a:lnTo>
                    <a:pt x="1125539" y="295276"/>
                  </a:lnTo>
                  <a:lnTo>
                    <a:pt x="1125539" y="297464"/>
                  </a:lnTo>
                  <a:lnTo>
                    <a:pt x="1125857" y="299653"/>
                  </a:lnTo>
                  <a:lnTo>
                    <a:pt x="1126809" y="301529"/>
                  </a:lnTo>
                  <a:lnTo>
                    <a:pt x="1127443" y="303406"/>
                  </a:lnTo>
                  <a:lnTo>
                    <a:pt x="1129347" y="306845"/>
                  </a:lnTo>
                  <a:lnTo>
                    <a:pt x="1131569" y="309972"/>
                  </a:lnTo>
                  <a:lnTo>
                    <a:pt x="1135059" y="312474"/>
                  </a:lnTo>
                  <a:lnTo>
                    <a:pt x="1138233" y="314350"/>
                  </a:lnTo>
                  <a:lnTo>
                    <a:pt x="1140454" y="314975"/>
                  </a:lnTo>
                  <a:lnTo>
                    <a:pt x="1142358" y="315600"/>
                  </a:lnTo>
                  <a:lnTo>
                    <a:pt x="1144579" y="315913"/>
                  </a:lnTo>
                  <a:lnTo>
                    <a:pt x="1146801" y="315913"/>
                  </a:lnTo>
                  <a:lnTo>
                    <a:pt x="1714195" y="315913"/>
                  </a:lnTo>
                  <a:lnTo>
                    <a:pt x="1716416" y="315913"/>
                  </a:lnTo>
                  <a:lnTo>
                    <a:pt x="1718638" y="315600"/>
                  </a:lnTo>
                  <a:lnTo>
                    <a:pt x="1720542" y="314975"/>
                  </a:lnTo>
                  <a:lnTo>
                    <a:pt x="1722446" y="314350"/>
                  </a:lnTo>
                  <a:lnTo>
                    <a:pt x="1726254" y="312474"/>
                  </a:lnTo>
                  <a:lnTo>
                    <a:pt x="1729110" y="309972"/>
                  </a:lnTo>
                  <a:lnTo>
                    <a:pt x="1731966" y="306845"/>
                  </a:lnTo>
                  <a:lnTo>
                    <a:pt x="1733552" y="303406"/>
                  </a:lnTo>
                  <a:lnTo>
                    <a:pt x="1734504" y="301529"/>
                  </a:lnTo>
                  <a:lnTo>
                    <a:pt x="1734822" y="299653"/>
                  </a:lnTo>
                  <a:lnTo>
                    <a:pt x="1735139" y="297464"/>
                  </a:lnTo>
                  <a:lnTo>
                    <a:pt x="1735139" y="295276"/>
                  </a:lnTo>
                  <a:lnTo>
                    <a:pt x="1735139" y="293399"/>
                  </a:lnTo>
                  <a:lnTo>
                    <a:pt x="1734822" y="290898"/>
                  </a:lnTo>
                  <a:lnTo>
                    <a:pt x="1734504" y="289022"/>
                  </a:lnTo>
                  <a:lnTo>
                    <a:pt x="1733552" y="287458"/>
                  </a:lnTo>
                  <a:lnTo>
                    <a:pt x="1731966" y="283706"/>
                  </a:lnTo>
                  <a:lnTo>
                    <a:pt x="1729110" y="280892"/>
                  </a:lnTo>
                  <a:lnTo>
                    <a:pt x="1726254" y="278078"/>
                  </a:lnTo>
                  <a:lnTo>
                    <a:pt x="1722446" y="276202"/>
                  </a:lnTo>
                  <a:lnTo>
                    <a:pt x="1720542" y="275576"/>
                  </a:lnTo>
                  <a:lnTo>
                    <a:pt x="1718638" y="274951"/>
                  </a:lnTo>
                  <a:lnTo>
                    <a:pt x="1716416" y="274638"/>
                  </a:lnTo>
                  <a:lnTo>
                    <a:pt x="1714195" y="274638"/>
                  </a:lnTo>
                  <a:lnTo>
                    <a:pt x="1146801" y="274638"/>
                  </a:lnTo>
                  <a:lnTo>
                    <a:pt x="1144579" y="274638"/>
                  </a:lnTo>
                  <a:close/>
                  <a:moveTo>
                    <a:pt x="1144589" y="153988"/>
                  </a:moveTo>
                  <a:lnTo>
                    <a:pt x="1142367" y="154301"/>
                  </a:lnTo>
                  <a:lnTo>
                    <a:pt x="1140462" y="154926"/>
                  </a:lnTo>
                  <a:lnTo>
                    <a:pt x="1138239" y="155552"/>
                  </a:lnTo>
                  <a:lnTo>
                    <a:pt x="1135064" y="157428"/>
                  </a:lnTo>
                  <a:lnTo>
                    <a:pt x="1131572" y="159929"/>
                  </a:lnTo>
                  <a:lnTo>
                    <a:pt x="1129349" y="163056"/>
                  </a:lnTo>
                  <a:lnTo>
                    <a:pt x="1127444" y="166808"/>
                  </a:lnTo>
                  <a:lnTo>
                    <a:pt x="1126809" y="168372"/>
                  </a:lnTo>
                  <a:lnTo>
                    <a:pt x="1125857" y="170248"/>
                  </a:lnTo>
                  <a:lnTo>
                    <a:pt x="1125539" y="172749"/>
                  </a:lnTo>
                  <a:lnTo>
                    <a:pt x="1125539" y="174626"/>
                  </a:lnTo>
                  <a:lnTo>
                    <a:pt x="1125539" y="176502"/>
                  </a:lnTo>
                  <a:lnTo>
                    <a:pt x="1125857" y="179003"/>
                  </a:lnTo>
                  <a:lnTo>
                    <a:pt x="1126809" y="180879"/>
                  </a:lnTo>
                  <a:lnTo>
                    <a:pt x="1127444" y="182756"/>
                  </a:lnTo>
                  <a:lnTo>
                    <a:pt x="1129349" y="186195"/>
                  </a:lnTo>
                  <a:lnTo>
                    <a:pt x="1131572" y="189322"/>
                  </a:lnTo>
                  <a:lnTo>
                    <a:pt x="1135064" y="191824"/>
                  </a:lnTo>
                  <a:lnTo>
                    <a:pt x="1138239" y="193700"/>
                  </a:lnTo>
                  <a:lnTo>
                    <a:pt x="1140462" y="194325"/>
                  </a:lnTo>
                  <a:lnTo>
                    <a:pt x="1142367" y="194950"/>
                  </a:lnTo>
                  <a:lnTo>
                    <a:pt x="1144589" y="195263"/>
                  </a:lnTo>
                  <a:lnTo>
                    <a:pt x="1146812" y="195263"/>
                  </a:lnTo>
                  <a:lnTo>
                    <a:pt x="1388430" y="195263"/>
                  </a:lnTo>
                  <a:lnTo>
                    <a:pt x="1390970" y="195263"/>
                  </a:lnTo>
                  <a:lnTo>
                    <a:pt x="1392875" y="194950"/>
                  </a:lnTo>
                  <a:lnTo>
                    <a:pt x="1394780" y="194325"/>
                  </a:lnTo>
                  <a:lnTo>
                    <a:pt x="1397002" y="193700"/>
                  </a:lnTo>
                  <a:lnTo>
                    <a:pt x="1400177" y="191824"/>
                  </a:lnTo>
                  <a:lnTo>
                    <a:pt x="1403670" y="189322"/>
                  </a:lnTo>
                  <a:lnTo>
                    <a:pt x="1405892" y="186195"/>
                  </a:lnTo>
                  <a:lnTo>
                    <a:pt x="1407797" y="182756"/>
                  </a:lnTo>
                  <a:lnTo>
                    <a:pt x="1408432" y="180879"/>
                  </a:lnTo>
                  <a:lnTo>
                    <a:pt x="1409067" y="179003"/>
                  </a:lnTo>
                  <a:lnTo>
                    <a:pt x="1409702" y="176502"/>
                  </a:lnTo>
                  <a:lnTo>
                    <a:pt x="1409702" y="174626"/>
                  </a:lnTo>
                  <a:lnTo>
                    <a:pt x="1409702" y="172749"/>
                  </a:lnTo>
                  <a:lnTo>
                    <a:pt x="1409067" y="170248"/>
                  </a:lnTo>
                  <a:lnTo>
                    <a:pt x="1408432" y="168372"/>
                  </a:lnTo>
                  <a:lnTo>
                    <a:pt x="1407797" y="166808"/>
                  </a:lnTo>
                  <a:lnTo>
                    <a:pt x="1405892" y="163056"/>
                  </a:lnTo>
                  <a:lnTo>
                    <a:pt x="1403670" y="159929"/>
                  </a:lnTo>
                  <a:lnTo>
                    <a:pt x="1400177" y="157428"/>
                  </a:lnTo>
                  <a:lnTo>
                    <a:pt x="1397002" y="155552"/>
                  </a:lnTo>
                  <a:lnTo>
                    <a:pt x="1394780" y="154926"/>
                  </a:lnTo>
                  <a:lnTo>
                    <a:pt x="1392875" y="154301"/>
                  </a:lnTo>
                  <a:lnTo>
                    <a:pt x="1390970" y="153988"/>
                  </a:lnTo>
                  <a:lnTo>
                    <a:pt x="1388430" y="153988"/>
                  </a:lnTo>
                  <a:lnTo>
                    <a:pt x="1146812" y="153988"/>
                  </a:lnTo>
                  <a:lnTo>
                    <a:pt x="1144589" y="153988"/>
                  </a:lnTo>
                  <a:close/>
                  <a:moveTo>
                    <a:pt x="1251081" y="0"/>
                  </a:moveTo>
                  <a:lnTo>
                    <a:pt x="1609598" y="0"/>
                  </a:lnTo>
                  <a:lnTo>
                    <a:pt x="1622923" y="318"/>
                  </a:lnTo>
                  <a:lnTo>
                    <a:pt x="1636248" y="1588"/>
                  </a:lnTo>
                  <a:lnTo>
                    <a:pt x="1649257" y="3495"/>
                  </a:lnTo>
                  <a:lnTo>
                    <a:pt x="1662265" y="5718"/>
                  </a:lnTo>
                  <a:lnTo>
                    <a:pt x="1674955" y="8260"/>
                  </a:lnTo>
                  <a:lnTo>
                    <a:pt x="1687329" y="12072"/>
                  </a:lnTo>
                  <a:lnTo>
                    <a:pt x="1699385" y="16202"/>
                  </a:lnTo>
                  <a:lnTo>
                    <a:pt x="1711125" y="20649"/>
                  </a:lnTo>
                  <a:lnTo>
                    <a:pt x="1722864" y="26050"/>
                  </a:lnTo>
                  <a:lnTo>
                    <a:pt x="1734285" y="32085"/>
                  </a:lnTo>
                  <a:lnTo>
                    <a:pt x="1745390" y="38439"/>
                  </a:lnTo>
                  <a:lnTo>
                    <a:pt x="1755543" y="45110"/>
                  </a:lnTo>
                  <a:lnTo>
                    <a:pt x="1766013" y="52417"/>
                  </a:lnTo>
                  <a:lnTo>
                    <a:pt x="1776165" y="60041"/>
                  </a:lnTo>
                  <a:lnTo>
                    <a:pt x="1785366" y="68618"/>
                  </a:lnTo>
                  <a:lnTo>
                    <a:pt x="1794567" y="77196"/>
                  </a:lnTo>
                  <a:lnTo>
                    <a:pt x="1803451" y="86726"/>
                  </a:lnTo>
                  <a:lnTo>
                    <a:pt x="1811700" y="95939"/>
                  </a:lnTo>
                  <a:lnTo>
                    <a:pt x="1819314" y="106104"/>
                  </a:lnTo>
                  <a:lnTo>
                    <a:pt x="1826611" y="116270"/>
                  </a:lnTo>
                  <a:lnTo>
                    <a:pt x="1833274" y="126753"/>
                  </a:lnTo>
                  <a:lnTo>
                    <a:pt x="1839620" y="137872"/>
                  </a:lnTo>
                  <a:lnTo>
                    <a:pt x="1845648" y="148991"/>
                  </a:lnTo>
                  <a:lnTo>
                    <a:pt x="1851041" y="160745"/>
                  </a:lnTo>
                  <a:lnTo>
                    <a:pt x="1855800" y="172817"/>
                  </a:lnTo>
                  <a:lnTo>
                    <a:pt x="1859925" y="184888"/>
                  </a:lnTo>
                  <a:lnTo>
                    <a:pt x="1863415" y="197278"/>
                  </a:lnTo>
                  <a:lnTo>
                    <a:pt x="1866270" y="209985"/>
                  </a:lnTo>
                  <a:lnTo>
                    <a:pt x="1868491" y="223010"/>
                  </a:lnTo>
                  <a:lnTo>
                    <a:pt x="1870078" y="236034"/>
                  </a:lnTo>
                  <a:lnTo>
                    <a:pt x="1871029" y="249377"/>
                  </a:lnTo>
                  <a:lnTo>
                    <a:pt x="1871664" y="262719"/>
                  </a:lnTo>
                  <a:lnTo>
                    <a:pt x="1871664" y="305924"/>
                  </a:lnTo>
                  <a:lnTo>
                    <a:pt x="1871029" y="319584"/>
                  </a:lnTo>
                  <a:lnTo>
                    <a:pt x="1870078" y="332608"/>
                  </a:lnTo>
                  <a:lnTo>
                    <a:pt x="1868491" y="345633"/>
                  </a:lnTo>
                  <a:lnTo>
                    <a:pt x="1866270" y="358658"/>
                  </a:lnTo>
                  <a:lnTo>
                    <a:pt x="1863415" y="371365"/>
                  </a:lnTo>
                  <a:lnTo>
                    <a:pt x="1859925" y="383755"/>
                  </a:lnTo>
                  <a:lnTo>
                    <a:pt x="1855800" y="396144"/>
                  </a:lnTo>
                  <a:lnTo>
                    <a:pt x="1851041" y="407580"/>
                  </a:lnTo>
                  <a:lnTo>
                    <a:pt x="1845648" y="419334"/>
                  </a:lnTo>
                  <a:lnTo>
                    <a:pt x="1839620" y="430771"/>
                  </a:lnTo>
                  <a:lnTo>
                    <a:pt x="1833274" y="441890"/>
                  </a:lnTo>
                  <a:lnTo>
                    <a:pt x="1826611" y="452373"/>
                  </a:lnTo>
                  <a:lnTo>
                    <a:pt x="1819314" y="462539"/>
                  </a:lnTo>
                  <a:lnTo>
                    <a:pt x="1811700" y="472387"/>
                  </a:lnTo>
                  <a:lnTo>
                    <a:pt x="1803451" y="482235"/>
                  </a:lnTo>
                  <a:lnTo>
                    <a:pt x="1794567" y="491130"/>
                  </a:lnTo>
                  <a:lnTo>
                    <a:pt x="1785366" y="500024"/>
                  </a:lnTo>
                  <a:lnTo>
                    <a:pt x="1776165" y="508284"/>
                  </a:lnTo>
                  <a:lnTo>
                    <a:pt x="1766013" y="515908"/>
                  </a:lnTo>
                  <a:lnTo>
                    <a:pt x="1755543" y="523215"/>
                  </a:lnTo>
                  <a:lnTo>
                    <a:pt x="1745390" y="530204"/>
                  </a:lnTo>
                  <a:lnTo>
                    <a:pt x="1734285" y="536557"/>
                  </a:lnTo>
                  <a:lnTo>
                    <a:pt x="1722864" y="542276"/>
                  </a:lnTo>
                  <a:lnTo>
                    <a:pt x="1711125" y="547676"/>
                  </a:lnTo>
                  <a:lnTo>
                    <a:pt x="1699385" y="552441"/>
                  </a:lnTo>
                  <a:lnTo>
                    <a:pt x="1687329" y="556571"/>
                  </a:lnTo>
                  <a:lnTo>
                    <a:pt x="1674955" y="560066"/>
                  </a:lnTo>
                  <a:lnTo>
                    <a:pt x="1662265" y="563242"/>
                  </a:lnTo>
                  <a:lnTo>
                    <a:pt x="1649257" y="565466"/>
                  </a:lnTo>
                  <a:lnTo>
                    <a:pt x="1636248" y="567054"/>
                  </a:lnTo>
                  <a:lnTo>
                    <a:pt x="1622923" y="568007"/>
                  </a:lnTo>
                  <a:lnTo>
                    <a:pt x="1609598" y="568325"/>
                  </a:lnTo>
                  <a:lnTo>
                    <a:pt x="1371924" y="568325"/>
                  </a:lnTo>
                  <a:lnTo>
                    <a:pt x="1367993" y="573160"/>
                  </a:lnTo>
                  <a:lnTo>
                    <a:pt x="1360352" y="581382"/>
                  </a:lnTo>
                  <a:lnTo>
                    <a:pt x="1352074" y="589921"/>
                  </a:lnTo>
                  <a:lnTo>
                    <a:pt x="1342841" y="598460"/>
                  </a:lnTo>
                  <a:lnTo>
                    <a:pt x="1333289" y="606682"/>
                  </a:lnTo>
                  <a:lnTo>
                    <a:pt x="1322782" y="615221"/>
                  </a:lnTo>
                  <a:lnTo>
                    <a:pt x="1311320" y="623127"/>
                  </a:lnTo>
                  <a:lnTo>
                    <a:pt x="1299222" y="630717"/>
                  </a:lnTo>
                  <a:lnTo>
                    <a:pt x="1286486" y="637991"/>
                  </a:lnTo>
                  <a:lnTo>
                    <a:pt x="1279800" y="641470"/>
                  </a:lnTo>
                  <a:lnTo>
                    <a:pt x="1272796" y="644632"/>
                  </a:lnTo>
                  <a:lnTo>
                    <a:pt x="1265791" y="648111"/>
                  </a:lnTo>
                  <a:lnTo>
                    <a:pt x="1258469" y="650957"/>
                  </a:lnTo>
                  <a:lnTo>
                    <a:pt x="1251146" y="654119"/>
                  </a:lnTo>
                  <a:lnTo>
                    <a:pt x="1243505" y="656649"/>
                  </a:lnTo>
                  <a:lnTo>
                    <a:pt x="1235545" y="658863"/>
                  </a:lnTo>
                  <a:lnTo>
                    <a:pt x="1227267" y="661393"/>
                  </a:lnTo>
                  <a:lnTo>
                    <a:pt x="1218989" y="663607"/>
                  </a:lnTo>
                  <a:lnTo>
                    <a:pt x="1210393" y="665188"/>
                  </a:lnTo>
                  <a:lnTo>
                    <a:pt x="1201478" y="667086"/>
                  </a:lnTo>
                  <a:lnTo>
                    <a:pt x="1192563" y="668351"/>
                  </a:lnTo>
                  <a:lnTo>
                    <a:pt x="1183012" y="669616"/>
                  </a:lnTo>
                  <a:lnTo>
                    <a:pt x="1173778" y="670564"/>
                  </a:lnTo>
                  <a:lnTo>
                    <a:pt x="1164227" y="671197"/>
                  </a:lnTo>
                  <a:lnTo>
                    <a:pt x="1154357" y="671513"/>
                  </a:lnTo>
                  <a:lnTo>
                    <a:pt x="1144169" y="671513"/>
                  </a:lnTo>
                  <a:lnTo>
                    <a:pt x="1133980" y="671197"/>
                  </a:lnTo>
                  <a:lnTo>
                    <a:pt x="1123155" y="670881"/>
                  </a:lnTo>
                  <a:lnTo>
                    <a:pt x="1112649" y="669932"/>
                  </a:lnTo>
                  <a:lnTo>
                    <a:pt x="1101505" y="668667"/>
                  </a:lnTo>
                  <a:lnTo>
                    <a:pt x="1090043" y="667402"/>
                  </a:lnTo>
                  <a:lnTo>
                    <a:pt x="1078581" y="665188"/>
                  </a:lnTo>
                  <a:lnTo>
                    <a:pt x="1066801" y="662974"/>
                  </a:lnTo>
                  <a:lnTo>
                    <a:pt x="1073806" y="661393"/>
                  </a:lnTo>
                  <a:lnTo>
                    <a:pt x="1081765" y="658863"/>
                  </a:lnTo>
                  <a:lnTo>
                    <a:pt x="1091635" y="655701"/>
                  </a:lnTo>
                  <a:lnTo>
                    <a:pt x="1103734" y="651273"/>
                  </a:lnTo>
                  <a:lnTo>
                    <a:pt x="1117424" y="645897"/>
                  </a:lnTo>
                  <a:lnTo>
                    <a:pt x="1132388" y="639256"/>
                  </a:lnTo>
                  <a:lnTo>
                    <a:pt x="1139711" y="635777"/>
                  </a:lnTo>
                  <a:lnTo>
                    <a:pt x="1147352" y="631666"/>
                  </a:lnTo>
                  <a:lnTo>
                    <a:pt x="1154994" y="627555"/>
                  </a:lnTo>
                  <a:lnTo>
                    <a:pt x="1162635" y="622811"/>
                  </a:lnTo>
                  <a:lnTo>
                    <a:pt x="1169958" y="617751"/>
                  </a:lnTo>
                  <a:lnTo>
                    <a:pt x="1177599" y="612375"/>
                  </a:lnTo>
                  <a:lnTo>
                    <a:pt x="1184922" y="606682"/>
                  </a:lnTo>
                  <a:lnTo>
                    <a:pt x="1191926" y="600673"/>
                  </a:lnTo>
                  <a:lnTo>
                    <a:pt x="1198612" y="594348"/>
                  </a:lnTo>
                  <a:lnTo>
                    <a:pt x="1204980" y="587707"/>
                  </a:lnTo>
                  <a:lnTo>
                    <a:pt x="1210711" y="580750"/>
                  </a:lnTo>
                  <a:lnTo>
                    <a:pt x="1216124" y="573476"/>
                  </a:lnTo>
                  <a:lnTo>
                    <a:pt x="1220469" y="566570"/>
                  </a:lnTo>
                  <a:lnTo>
                    <a:pt x="1211422" y="565466"/>
                  </a:lnTo>
                  <a:lnTo>
                    <a:pt x="1198731" y="563242"/>
                  </a:lnTo>
                  <a:lnTo>
                    <a:pt x="1186040" y="560066"/>
                  </a:lnTo>
                  <a:lnTo>
                    <a:pt x="1173349" y="556571"/>
                  </a:lnTo>
                  <a:lnTo>
                    <a:pt x="1161293" y="552441"/>
                  </a:lnTo>
                  <a:lnTo>
                    <a:pt x="1149236" y="547676"/>
                  </a:lnTo>
                  <a:lnTo>
                    <a:pt x="1137815" y="542276"/>
                  </a:lnTo>
                  <a:lnTo>
                    <a:pt x="1126710" y="536557"/>
                  </a:lnTo>
                  <a:lnTo>
                    <a:pt x="1115606" y="530204"/>
                  </a:lnTo>
                  <a:lnTo>
                    <a:pt x="1104818" y="523215"/>
                  </a:lnTo>
                  <a:lnTo>
                    <a:pt x="1094666" y="515908"/>
                  </a:lnTo>
                  <a:lnTo>
                    <a:pt x="1084513" y="508284"/>
                  </a:lnTo>
                  <a:lnTo>
                    <a:pt x="1075312" y="500024"/>
                  </a:lnTo>
                  <a:lnTo>
                    <a:pt x="1066111" y="491130"/>
                  </a:lnTo>
                  <a:lnTo>
                    <a:pt x="1057545" y="482235"/>
                  </a:lnTo>
                  <a:lnTo>
                    <a:pt x="1049296" y="472387"/>
                  </a:lnTo>
                  <a:lnTo>
                    <a:pt x="1041047" y="462539"/>
                  </a:lnTo>
                  <a:lnTo>
                    <a:pt x="1033750" y="452373"/>
                  </a:lnTo>
                  <a:lnTo>
                    <a:pt x="1027087" y="441890"/>
                  </a:lnTo>
                  <a:lnTo>
                    <a:pt x="1020741" y="430771"/>
                  </a:lnTo>
                  <a:lnTo>
                    <a:pt x="1015031" y="419334"/>
                  </a:lnTo>
                  <a:lnTo>
                    <a:pt x="1009637" y="407580"/>
                  </a:lnTo>
                  <a:lnTo>
                    <a:pt x="1005195" y="396144"/>
                  </a:lnTo>
                  <a:lnTo>
                    <a:pt x="1000753" y="383755"/>
                  </a:lnTo>
                  <a:lnTo>
                    <a:pt x="997581" y="371365"/>
                  </a:lnTo>
                  <a:lnTo>
                    <a:pt x="994408" y="358658"/>
                  </a:lnTo>
                  <a:lnTo>
                    <a:pt x="992187" y="345633"/>
                  </a:lnTo>
                  <a:lnTo>
                    <a:pt x="990283" y="332608"/>
                  </a:lnTo>
                  <a:lnTo>
                    <a:pt x="989332" y="319584"/>
                  </a:lnTo>
                  <a:lnTo>
                    <a:pt x="989014" y="305924"/>
                  </a:lnTo>
                  <a:lnTo>
                    <a:pt x="989014" y="262719"/>
                  </a:lnTo>
                  <a:lnTo>
                    <a:pt x="989332" y="249377"/>
                  </a:lnTo>
                  <a:lnTo>
                    <a:pt x="990283" y="236034"/>
                  </a:lnTo>
                  <a:lnTo>
                    <a:pt x="992187" y="223010"/>
                  </a:lnTo>
                  <a:lnTo>
                    <a:pt x="994408" y="209985"/>
                  </a:lnTo>
                  <a:lnTo>
                    <a:pt x="997581" y="197278"/>
                  </a:lnTo>
                  <a:lnTo>
                    <a:pt x="1000753" y="184888"/>
                  </a:lnTo>
                  <a:lnTo>
                    <a:pt x="1005195" y="172817"/>
                  </a:lnTo>
                  <a:lnTo>
                    <a:pt x="1009637" y="160745"/>
                  </a:lnTo>
                  <a:lnTo>
                    <a:pt x="1015031" y="148991"/>
                  </a:lnTo>
                  <a:lnTo>
                    <a:pt x="1020741" y="137872"/>
                  </a:lnTo>
                  <a:lnTo>
                    <a:pt x="1027087" y="126753"/>
                  </a:lnTo>
                  <a:lnTo>
                    <a:pt x="1033750" y="116270"/>
                  </a:lnTo>
                  <a:lnTo>
                    <a:pt x="1041047" y="106104"/>
                  </a:lnTo>
                  <a:lnTo>
                    <a:pt x="1049296" y="95939"/>
                  </a:lnTo>
                  <a:lnTo>
                    <a:pt x="1057545" y="86726"/>
                  </a:lnTo>
                  <a:lnTo>
                    <a:pt x="1066111" y="77196"/>
                  </a:lnTo>
                  <a:lnTo>
                    <a:pt x="1075312" y="68618"/>
                  </a:lnTo>
                  <a:lnTo>
                    <a:pt x="1084513" y="60041"/>
                  </a:lnTo>
                  <a:lnTo>
                    <a:pt x="1094666" y="52417"/>
                  </a:lnTo>
                  <a:lnTo>
                    <a:pt x="1104818" y="45110"/>
                  </a:lnTo>
                  <a:lnTo>
                    <a:pt x="1115606" y="38439"/>
                  </a:lnTo>
                  <a:lnTo>
                    <a:pt x="1126710" y="32085"/>
                  </a:lnTo>
                  <a:lnTo>
                    <a:pt x="1137815" y="26050"/>
                  </a:lnTo>
                  <a:lnTo>
                    <a:pt x="1149236" y="20649"/>
                  </a:lnTo>
                  <a:lnTo>
                    <a:pt x="1161293" y="16202"/>
                  </a:lnTo>
                  <a:lnTo>
                    <a:pt x="1173349" y="12072"/>
                  </a:lnTo>
                  <a:lnTo>
                    <a:pt x="1186040" y="8260"/>
                  </a:lnTo>
                  <a:lnTo>
                    <a:pt x="1198731" y="5718"/>
                  </a:lnTo>
                  <a:lnTo>
                    <a:pt x="1211422" y="3495"/>
                  </a:lnTo>
                  <a:lnTo>
                    <a:pt x="1224430" y="1588"/>
                  </a:lnTo>
                  <a:lnTo>
                    <a:pt x="1237755" y="318"/>
                  </a:lnTo>
                  <a:lnTo>
                    <a:pt x="1251081" y="0"/>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86" name="矩形 47">
              <a:extLst>
                <a:ext uri="{FF2B5EF4-FFF2-40B4-BE49-F238E27FC236}">
                  <a16:creationId xmlns:a16="http://schemas.microsoft.com/office/drawing/2014/main" xmlns="" id="{08DC2D14-11A4-4BF3-8B2E-A68F50BF0FD0}"/>
                </a:ext>
              </a:extLst>
            </p:cNvPr>
            <p:cNvSpPr>
              <a:spLocks noChangeArrowheads="1"/>
            </p:cNvSpPr>
            <p:nvPr/>
          </p:nvSpPr>
          <p:spPr bwMode="auto">
            <a:xfrm>
              <a:off x="467544" y="4300197"/>
              <a:ext cx="2376264" cy="1030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8925" eaLnBrk="0" hangingPunct="0">
                <a:defRPr sz="1400">
                  <a:solidFill>
                    <a:schemeClr val="tx1"/>
                  </a:solidFill>
                  <a:latin typeface="Arial" pitchFamily="34" charset="0"/>
                  <a:ea typeface="宋体" pitchFamily="2" charset="-122"/>
                </a:defRPr>
              </a:lvl2pPr>
              <a:lvl3pPr marL="1143000" indent="-231775" eaLnBrk="0" hangingPunct="0">
                <a:defRPr sz="1400">
                  <a:solidFill>
                    <a:schemeClr val="tx1"/>
                  </a:solidFill>
                  <a:latin typeface="Arial" pitchFamily="34" charset="0"/>
                  <a:ea typeface="宋体" pitchFamily="2" charset="-122"/>
                </a:defRPr>
              </a:lvl3pPr>
              <a:lvl4pPr marL="1600200" indent="-231775" eaLnBrk="0" hangingPunct="0">
                <a:defRPr sz="1400">
                  <a:solidFill>
                    <a:schemeClr val="tx1"/>
                  </a:solidFill>
                  <a:latin typeface="Arial" pitchFamily="34" charset="0"/>
                  <a:ea typeface="宋体" pitchFamily="2" charset="-122"/>
                </a:defRPr>
              </a:lvl4pPr>
              <a:lvl5pPr marL="2057400" indent="-231775" eaLnBrk="0" hangingPunct="0">
                <a:defRPr sz="1400">
                  <a:solidFill>
                    <a:schemeClr val="tx1"/>
                  </a:solidFill>
                  <a:latin typeface="Arial" pitchFamily="34" charset="0"/>
                  <a:ea typeface="宋体" pitchFamily="2" charset="-122"/>
                </a:defRPr>
              </a:lvl5pPr>
              <a:lvl6pPr marL="25146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just" defTabSz="457200" eaLnBrk="0" fontAlgn="auto" latinLnBrk="0" hangingPunct="0">
                <a:lnSpc>
                  <a:spcPct val="140000"/>
                </a:lnSpc>
                <a:spcBef>
                  <a:spcPts val="0"/>
                </a:spcBef>
                <a:spcAft>
                  <a:spcPts val="0"/>
                </a:spcAft>
                <a:buClrTx/>
                <a:buSzTx/>
                <a:buFontTx/>
                <a:buNone/>
                <a:tabLst/>
                <a:defRPr/>
              </a:pP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建立师资教学评估制度，为教师综合素质进行量化考评，</a:t>
              </a:r>
              <a:r>
                <a:rPr kumimoji="0" lang="zh-CN" altLang="zh-CN"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加强对教师教育教学工作的管理和质量监控，</a:t>
              </a: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提升教师责任感，提高教学质量</a:t>
              </a:r>
            </a:p>
          </p:txBody>
        </p:sp>
      </p:grpSp>
      <p:sp>
        <p:nvSpPr>
          <p:cNvPr id="107" name="TextBox 51">
            <a:extLst>
              <a:ext uri="{FF2B5EF4-FFF2-40B4-BE49-F238E27FC236}">
                <a16:creationId xmlns:a16="http://schemas.microsoft.com/office/drawing/2014/main" xmlns="" id="{B8E6572D-BBAA-49AB-BD1B-468D7DB19CA8}"/>
              </a:ext>
            </a:extLst>
          </p:cNvPr>
          <p:cNvSpPr txBox="1"/>
          <p:nvPr/>
        </p:nvSpPr>
        <p:spPr>
          <a:xfrm>
            <a:off x="1170467" y="1433864"/>
            <a:ext cx="10109923" cy="1089529"/>
          </a:xfrm>
          <a:prstGeom prst="rect">
            <a:avLst/>
          </a:prstGeom>
          <a:noFill/>
        </p:spPr>
        <p:txBody>
          <a:bodyPr wrap="square" rtlCol="0">
            <a:spAutoFit/>
          </a:bodyPr>
          <a:lstStyle/>
          <a:p>
            <a:pPr>
              <a:lnSpc>
                <a:spcPct val="150000"/>
              </a:lnSpc>
            </a:pPr>
            <a:r>
              <a:rPr lang="zh-CN" altLang="en-US" sz="1440" dirty="0" smtClean="0">
                <a:solidFill>
                  <a:prstClr val="black"/>
                </a:solidFill>
                <a:latin typeface="微软雅黑" pitchFamily="34" charset="-122"/>
                <a:ea typeface="微软雅黑" pitchFamily="34" charset="-122"/>
              </a:rPr>
              <a:t>        国</a:t>
            </a:r>
            <a:r>
              <a:rPr lang="zh-CN" altLang="en-US" sz="1440" dirty="0">
                <a:solidFill>
                  <a:prstClr val="black"/>
                </a:solidFill>
                <a:latin typeface="微软雅黑" pitchFamily="34" charset="-122"/>
                <a:ea typeface="微软雅黑" pitchFamily="34" charset="-122"/>
              </a:rPr>
              <a:t>泰安将协助学校通过</a:t>
            </a:r>
            <a:r>
              <a:rPr lang="zh-CN" altLang="en-US" sz="1440" b="1" dirty="0">
                <a:solidFill>
                  <a:srgbClr val="FF0000"/>
                </a:solidFill>
                <a:latin typeface="微软雅黑" pitchFamily="34" charset="-122"/>
                <a:ea typeface="微软雅黑" pitchFamily="34" charset="-122"/>
              </a:rPr>
              <a:t>完善创业师资培训体系，构建创业导师联盟，健全双创导师评价机制、科研成果转化与收益分配机制</a:t>
            </a:r>
            <a:r>
              <a:rPr lang="zh-CN" altLang="en-US" sz="1440" dirty="0">
                <a:solidFill>
                  <a:prstClr val="black"/>
                </a:solidFill>
                <a:latin typeface="微软雅黑" pitchFamily="34" charset="-122"/>
                <a:ea typeface="微软雅黑" pitchFamily="34" charset="-122"/>
              </a:rPr>
              <a:t>等进一步激发学校教师参与创新创业的积极性和主动性。国泰安启创</a:t>
            </a:r>
            <a:r>
              <a:rPr lang="en-US" altLang="zh-CN" sz="1440" dirty="0">
                <a:solidFill>
                  <a:prstClr val="black"/>
                </a:solidFill>
                <a:latin typeface="微软雅黑" pitchFamily="34" charset="-122"/>
                <a:ea typeface="微软雅黑" pitchFamily="34" charset="-122"/>
              </a:rPr>
              <a:t>·</a:t>
            </a:r>
            <a:r>
              <a:rPr lang="zh-CN" altLang="en-US" sz="1440" dirty="0">
                <a:solidFill>
                  <a:prstClr val="black"/>
                </a:solidFill>
                <a:latin typeface="微软雅黑" pitchFamily="34" charset="-122"/>
                <a:ea typeface="微软雅黑" pitchFamily="34" charset="-122"/>
              </a:rPr>
              <a:t>创新创业骨干教师培训项目是目前内地唯一将创新创业师资培训输出到海外（台湾）高校的双创师培项目。</a:t>
            </a:r>
          </a:p>
        </p:txBody>
      </p:sp>
      <p:sp>
        <p:nvSpPr>
          <p:cNvPr id="53" name="矩形 52"/>
          <p:cNvSpPr/>
          <p:nvPr/>
        </p:nvSpPr>
        <p:spPr>
          <a:xfrm>
            <a:off x="307480" y="765878"/>
            <a:ext cx="3058851" cy="400110"/>
          </a:xfrm>
          <a:prstGeom prst="rect">
            <a:avLst/>
          </a:prstGeom>
        </p:spPr>
        <p:txBody>
          <a:bodyPr wrap="none">
            <a:spAutoFit/>
          </a:bodyPr>
          <a:lstStyle/>
          <a:p>
            <a:r>
              <a:rPr lang="en-US" altLang="zh-CN" sz="2000" b="1" dirty="0" smtClean="0">
                <a:solidFill>
                  <a:srgbClr val="C00000"/>
                </a:solidFill>
                <a:latin typeface="微软雅黑" pitchFamily="34" charset="-122"/>
                <a:ea typeface="微软雅黑" pitchFamily="34" charset="-122"/>
              </a:rPr>
              <a:t>3. </a:t>
            </a:r>
            <a:r>
              <a:rPr lang="zh-CN" altLang="en-US" sz="2000" b="1" dirty="0" smtClean="0">
                <a:solidFill>
                  <a:srgbClr val="C00000"/>
                </a:solidFill>
                <a:latin typeface="微软雅黑" pitchFamily="34" charset="-122"/>
                <a:ea typeface="微软雅黑" pitchFamily="34" charset="-122"/>
              </a:rPr>
              <a:t>加强双创师资队伍建设</a:t>
            </a:r>
            <a:endParaRPr lang="zh-CN" altLang="en-US" sz="20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65270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1">
            <a:extLst>
              <a:ext uri="{FF2B5EF4-FFF2-40B4-BE49-F238E27FC236}">
                <a16:creationId xmlns:a16="http://schemas.microsoft.com/office/drawing/2014/main" xmlns="" id="{C82BA498-EA20-4791-984B-7ED3C1EC1487}"/>
              </a:ext>
            </a:extLst>
          </p:cNvPr>
          <p:cNvGrpSpPr/>
          <p:nvPr/>
        </p:nvGrpSpPr>
        <p:grpSpPr>
          <a:xfrm>
            <a:off x="1249308" y="1506343"/>
            <a:ext cx="9849927" cy="4857512"/>
            <a:chOff x="755576" y="1541618"/>
            <a:chExt cx="7632848" cy="3764155"/>
          </a:xfrm>
        </p:grpSpPr>
        <p:grpSp>
          <p:nvGrpSpPr>
            <p:cNvPr id="3" name="组合 42">
              <a:extLst>
                <a:ext uri="{FF2B5EF4-FFF2-40B4-BE49-F238E27FC236}">
                  <a16:creationId xmlns:a16="http://schemas.microsoft.com/office/drawing/2014/main" xmlns="" id="{5DDD850A-F77D-4BFB-A336-3ACE93FE988D}"/>
                </a:ext>
              </a:extLst>
            </p:cNvPr>
            <p:cNvGrpSpPr/>
            <p:nvPr/>
          </p:nvGrpSpPr>
          <p:grpSpPr>
            <a:xfrm>
              <a:off x="755576" y="1541619"/>
              <a:ext cx="7632848" cy="3764154"/>
              <a:chOff x="459258" y="1041573"/>
              <a:chExt cx="8485119" cy="4052984"/>
            </a:xfrm>
          </p:grpSpPr>
          <p:sp>
            <p:nvSpPr>
              <p:cNvPr id="49" name="矩形 42">
                <a:extLst>
                  <a:ext uri="{FF2B5EF4-FFF2-40B4-BE49-F238E27FC236}">
                    <a16:creationId xmlns:a16="http://schemas.microsoft.com/office/drawing/2014/main" xmlns="" id="{2B3338CD-DC6D-41AC-A19B-164A591D16A2}"/>
                  </a:ext>
                </a:extLst>
              </p:cNvPr>
              <p:cNvSpPr>
                <a:spLocks noChangeArrowheads="1"/>
              </p:cNvSpPr>
              <p:nvPr/>
            </p:nvSpPr>
            <p:spPr bwMode="auto">
              <a:xfrm>
                <a:off x="8187773" y="3169749"/>
                <a:ext cx="756604" cy="192480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1920" b="1" kern="0" dirty="0">
                    <a:solidFill>
                      <a:srgbClr val="FFFFFF"/>
                    </a:solidFill>
                    <a:latin typeface="微软雅黑" pitchFamily="34" charset="-122"/>
                    <a:ea typeface="微软雅黑" pitchFamily="34" charset="-122"/>
                    <a:sym typeface="微软雅黑" pitchFamily="34" charset="-122"/>
                  </a:rPr>
                  <a:t>4.VR</a:t>
                </a:r>
                <a:r>
                  <a:rPr lang="zh-CN" altLang="en-US" sz="1920" b="1" kern="0" dirty="0">
                    <a:solidFill>
                      <a:srgbClr val="FFFFFF"/>
                    </a:solidFill>
                    <a:latin typeface="微软雅黑" pitchFamily="34" charset="-122"/>
                    <a:ea typeface="微软雅黑" pitchFamily="34" charset="-122"/>
                    <a:sym typeface="微软雅黑" pitchFamily="34" charset="-122"/>
                  </a:rPr>
                  <a:t>创新教育应用</a:t>
                </a:r>
                <a:endParaRPr lang="zh-CN" altLang="zh-CN" sz="1920" b="1" kern="0" dirty="0">
                  <a:solidFill>
                    <a:srgbClr val="FFFFFF"/>
                  </a:solidFill>
                  <a:latin typeface="微软雅黑" pitchFamily="34" charset="-122"/>
                  <a:ea typeface="微软雅黑" pitchFamily="34" charset="-122"/>
                  <a:sym typeface="微软雅黑" pitchFamily="34" charset="-122"/>
                </a:endParaRPr>
              </a:p>
            </p:txBody>
          </p:sp>
          <p:sp>
            <p:nvSpPr>
              <p:cNvPr id="50" name="矩形 37">
                <a:extLst>
                  <a:ext uri="{FF2B5EF4-FFF2-40B4-BE49-F238E27FC236}">
                    <a16:creationId xmlns:a16="http://schemas.microsoft.com/office/drawing/2014/main" xmlns="" id="{F1B40BFF-E60F-44D8-859F-2A9107B664E6}"/>
                  </a:ext>
                </a:extLst>
              </p:cNvPr>
              <p:cNvSpPr>
                <a:spLocks noChangeArrowheads="1"/>
              </p:cNvSpPr>
              <p:nvPr/>
            </p:nvSpPr>
            <p:spPr bwMode="auto">
              <a:xfrm>
                <a:off x="3695488" y="3169749"/>
                <a:ext cx="4327447" cy="1924808"/>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016" kern="0">
                  <a:solidFill>
                    <a:srgbClr val="FFFFFF"/>
                  </a:solidFill>
                  <a:latin typeface="微软雅黑" pitchFamily="34" charset="-122"/>
                  <a:ea typeface="微软雅黑" pitchFamily="34" charset="-122"/>
                  <a:sym typeface="微软雅黑" pitchFamily="34" charset="-122"/>
                </a:endParaRPr>
              </a:p>
            </p:txBody>
          </p:sp>
          <p:sp>
            <p:nvSpPr>
              <p:cNvPr id="51" name="矩形 1">
                <a:extLst>
                  <a:ext uri="{FF2B5EF4-FFF2-40B4-BE49-F238E27FC236}">
                    <a16:creationId xmlns:a16="http://schemas.microsoft.com/office/drawing/2014/main" xmlns="" id="{7F91B471-9A7E-4907-8669-937DDF0B3C4C}"/>
                  </a:ext>
                </a:extLst>
              </p:cNvPr>
              <p:cNvSpPr>
                <a:spLocks noChangeArrowheads="1"/>
              </p:cNvSpPr>
              <p:nvPr/>
            </p:nvSpPr>
            <p:spPr bwMode="auto">
              <a:xfrm>
                <a:off x="459259" y="1041573"/>
                <a:ext cx="2321399" cy="200103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016" kern="0">
                  <a:solidFill>
                    <a:srgbClr val="FF8607"/>
                  </a:solidFill>
                  <a:latin typeface="微软雅黑" pitchFamily="34" charset="-122"/>
                  <a:ea typeface="微软雅黑" pitchFamily="34" charset="-122"/>
                  <a:sym typeface="微软雅黑" pitchFamily="34" charset="-122"/>
                </a:endParaRPr>
              </a:p>
            </p:txBody>
          </p:sp>
          <p:grpSp>
            <p:nvGrpSpPr>
              <p:cNvPr id="4" name="Group 20">
                <a:extLst>
                  <a:ext uri="{FF2B5EF4-FFF2-40B4-BE49-F238E27FC236}">
                    <a16:creationId xmlns:a16="http://schemas.microsoft.com/office/drawing/2014/main" xmlns="" id="{20B611BE-64C9-4E3B-B797-591486FB1B2E}"/>
                  </a:ext>
                </a:extLst>
              </p:cNvPr>
              <p:cNvGrpSpPr>
                <a:grpSpLocks/>
              </p:cNvGrpSpPr>
              <p:nvPr/>
            </p:nvGrpSpPr>
            <p:grpSpPr bwMode="auto">
              <a:xfrm>
                <a:off x="3762506" y="3289548"/>
                <a:ext cx="2096704" cy="1734515"/>
                <a:chOff x="-3284" y="62501"/>
                <a:chExt cx="2275204" cy="1428687"/>
              </a:xfrm>
            </p:grpSpPr>
            <p:sp>
              <p:nvSpPr>
                <p:cNvPr id="60" name="矩形 56">
                  <a:extLst>
                    <a:ext uri="{FF2B5EF4-FFF2-40B4-BE49-F238E27FC236}">
                      <a16:creationId xmlns:a16="http://schemas.microsoft.com/office/drawing/2014/main" xmlns="" id="{F9C42119-BC72-452C-9E50-B7B77443A29E}"/>
                    </a:ext>
                  </a:extLst>
                </p:cNvPr>
                <p:cNvSpPr>
                  <a:spLocks noChangeArrowheads="1"/>
                </p:cNvSpPr>
                <p:nvPr/>
              </p:nvSpPr>
              <p:spPr bwMode="auto">
                <a:xfrm>
                  <a:off x="0" y="62501"/>
                  <a:ext cx="2125338" cy="28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920" b="1" kern="0" dirty="0">
                      <a:solidFill>
                        <a:srgbClr val="FFFFFF"/>
                      </a:solidFill>
                      <a:latin typeface="微软雅黑" pitchFamily="34" charset="-122"/>
                      <a:ea typeface="微软雅黑" pitchFamily="34" charset="-122"/>
                    </a:rPr>
                    <a:t>2. </a:t>
                  </a:r>
                  <a:r>
                    <a:rPr lang="zh-CN" altLang="en-US" sz="1920" b="1" kern="0" dirty="0">
                      <a:solidFill>
                        <a:srgbClr val="FFFFFF"/>
                      </a:solidFill>
                      <a:latin typeface="微软雅黑" pitchFamily="34" charset="-122"/>
                      <a:ea typeface="微软雅黑" pitchFamily="34" charset="-122"/>
                    </a:rPr>
                    <a:t>配套软性资源</a:t>
                  </a:r>
                  <a:endParaRPr lang="en-US" altLang="zh-CN" sz="1920" b="1" kern="0" dirty="0">
                    <a:solidFill>
                      <a:srgbClr val="FFFFFF"/>
                    </a:solidFill>
                    <a:latin typeface="微软雅黑" pitchFamily="34" charset="-122"/>
                    <a:ea typeface="微软雅黑" pitchFamily="34" charset="-122"/>
                  </a:endParaRPr>
                </a:p>
              </p:txBody>
            </p:sp>
            <p:sp>
              <p:nvSpPr>
                <p:cNvPr id="61" name="矩形 57">
                  <a:extLst>
                    <a:ext uri="{FF2B5EF4-FFF2-40B4-BE49-F238E27FC236}">
                      <a16:creationId xmlns:a16="http://schemas.microsoft.com/office/drawing/2014/main" xmlns="" id="{1BA64DC1-1367-4479-B709-F6294BE74671}"/>
                    </a:ext>
                  </a:extLst>
                </p:cNvPr>
                <p:cNvSpPr>
                  <a:spLocks noChangeArrowheads="1"/>
                </p:cNvSpPr>
                <p:nvPr/>
              </p:nvSpPr>
              <p:spPr bwMode="auto">
                <a:xfrm>
                  <a:off x="-3284" y="359059"/>
                  <a:ext cx="2275204" cy="113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920"/>
                    </a:lnSpc>
                  </a:pPr>
                  <a:r>
                    <a:rPr lang="zh-CN" altLang="en-US" sz="1320" b="1" kern="0" dirty="0">
                      <a:solidFill>
                        <a:srgbClr val="FFFFFF"/>
                      </a:solidFill>
                      <a:latin typeface="微软雅黑" pitchFamily="34" charset="-122"/>
                      <a:ea typeface="微软雅黑" pitchFamily="34" charset="-122"/>
                      <a:sym typeface="微软雅黑" pitchFamily="34" charset="-122"/>
                    </a:rPr>
                    <a:t>实训课程活动：</a:t>
                  </a:r>
                  <a:r>
                    <a:rPr lang="zh-CN" altLang="en-US" sz="1260" kern="0" dirty="0">
                      <a:solidFill>
                        <a:srgbClr val="FFFFFF"/>
                      </a:solidFill>
                      <a:latin typeface="微软雅黑" pitchFamily="34" charset="-122"/>
                      <a:ea typeface="微软雅黑" pitchFamily="34" charset="-122"/>
                      <a:sym typeface="微软雅黑" pitchFamily="34" charset="-122"/>
                    </a:rPr>
                    <a:t>同理心地图、情景故事、头脑风暴、六顶思考帽、</a:t>
                  </a:r>
                  <a:r>
                    <a:rPr lang="en-US" altLang="zh-CN" sz="1260" kern="0" dirty="0">
                      <a:solidFill>
                        <a:srgbClr val="FFFFFF"/>
                      </a:solidFill>
                      <a:latin typeface="微软雅黑" pitchFamily="34" charset="-122"/>
                      <a:ea typeface="微软雅黑" pitchFamily="34" charset="-122"/>
                      <a:sym typeface="微软雅黑" pitchFamily="34" charset="-122"/>
                    </a:rPr>
                    <a:t>6M</a:t>
                  </a:r>
                  <a:r>
                    <a:rPr lang="zh-CN" altLang="en-US" sz="1260" kern="0" dirty="0">
                      <a:solidFill>
                        <a:srgbClr val="FFFFFF"/>
                      </a:solidFill>
                      <a:latin typeface="微软雅黑" pitchFamily="34" charset="-122"/>
                      <a:ea typeface="微软雅黑" pitchFamily="34" charset="-122"/>
                      <a:sym typeface="微软雅黑" pitchFamily="34" charset="-122"/>
                    </a:rPr>
                    <a:t>法则、思维导图训练、世界咖啡馆</a:t>
                  </a:r>
                  <a:endParaRPr lang="en-US" altLang="zh-CN" sz="1260" kern="0" dirty="0">
                    <a:solidFill>
                      <a:srgbClr val="FFFFFF"/>
                    </a:solidFill>
                    <a:latin typeface="微软雅黑" pitchFamily="34" charset="-122"/>
                    <a:ea typeface="微软雅黑" pitchFamily="34" charset="-122"/>
                    <a:sym typeface="微软雅黑" pitchFamily="34" charset="-122"/>
                  </a:endParaRPr>
                </a:p>
                <a:p>
                  <a:pPr>
                    <a:lnSpc>
                      <a:spcPts val="1920"/>
                    </a:lnSpc>
                  </a:pPr>
                  <a:r>
                    <a:rPr lang="zh-CN" altLang="en-US" sz="1260" b="1" kern="0" dirty="0">
                      <a:solidFill>
                        <a:srgbClr val="FFFFFF"/>
                      </a:solidFill>
                      <a:latin typeface="微软雅黑" pitchFamily="34" charset="-122"/>
                      <a:ea typeface="微软雅黑" pitchFamily="34" charset="-122"/>
                      <a:sym typeface="微软雅黑" pitchFamily="34" charset="-122"/>
                    </a:rPr>
                    <a:t>创新启蒙游戏：</a:t>
                  </a:r>
                  <a:r>
                    <a:rPr lang="zh-CN" altLang="en-US" sz="1260" kern="0" dirty="0">
                      <a:solidFill>
                        <a:srgbClr val="FFFFFF"/>
                      </a:solidFill>
                      <a:latin typeface="微软雅黑" pitchFamily="34" charset="-122"/>
                      <a:ea typeface="微软雅黑" pitchFamily="34" charset="-122"/>
                      <a:sym typeface="微软雅黑" pitchFamily="34" charset="-122"/>
                    </a:rPr>
                    <a:t>创意多米诺、毕加索接力等</a:t>
                  </a:r>
                </a:p>
              </p:txBody>
            </p:sp>
          </p:grpSp>
          <p:pic>
            <p:nvPicPr>
              <p:cNvPr id="53" name="Picture 2">
                <a:extLst>
                  <a:ext uri="{FF2B5EF4-FFF2-40B4-BE49-F238E27FC236}">
                    <a16:creationId xmlns:a16="http://schemas.microsoft.com/office/drawing/2014/main" xmlns="" id="{2F9856EB-E004-4DDB-8B3D-6532344B3E2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229" b="21809"/>
              <a:stretch/>
            </p:blipFill>
            <p:spPr bwMode="auto">
              <a:xfrm>
                <a:off x="459258" y="3183073"/>
                <a:ext cx="3084051" cy="1911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6">
                <a:extLst>
                  <a:ext uri="{FF2B5EF4-FFF2-40B4-BE49-F238E27FC236}">
                    <a16:creationId xmlns:a16="http://schemas.microsoft.com/office/drawing/2014/main" xmlns="" id="{2504BB28-A2CD-4B14-BB66-EB9C04C3DE9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69"/>
              <a:stretch/>
            </p:blipFill>
            <p:spPr bwMode="auto">
              <a:xfrm>
                <a:off x="2979872" y="1041573"/>
                <a:ext cx="2863421" cy="200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5" name="直接连接符 54">
                <a:extLst>
                  <a:ext uri="{FF2B5EF4-FFF2-40B4-BE49-F238E27FC236}">
                    <a16:creationId xmlns:a16="http://schemas.microsoft.com/office/drawing/2014/main" xmlns="" id="{B9A3BC97-B27F-4817-B83E-1B20C9660256}"/>
                  </a:ext>
                </a:extLst>
              </p:cNvPr>
              <p:cNvCxnSpPr/>
              <p:nvPr/>
            </p:nvCxnSpPr>
            <p:spPr bwMode="auto">
              <a:xfrm>
                <a:off x="5902542" y="3169749"/>
                <a:ext cx="0" cy="1924808"/>
              </a:xfrm>
              <a:prstGeom prst="line">
                <a:avLst/>
              </a:prstGeom>
              <a:ln w="76200">
                <a:solidFill>
                  <a:schemeClr val="bg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56" name="矩形 56">
                <a:extLst>
                  <a:ext uri="{FF2B5EF4-FFF2-40B4-BE49-F238E27FC236}">
                    <a16:creationId xmlns:a16="http://schemas.microsoft.com/office/drawing/2014/main" xmlns="" id="{232CCF69-A1B6-4B60-8265-8B575FE4CB34}"/>
                  </a:ext>
                </a:extLst>
              </p:cNvPr>
              <p:cNvSpPr>
                <a:spLocks noChangeArrowheads="1"/>
              </p:cNvSpPr>
              <p:nvPr/>
            </p:nvSpPr>
            <p:spPr bwMode="auto">
              <a:xfrm>
                <a:off x="5742445" y="3289548"/>
                <a:ext cx="2200441" cy="3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920" b="1" kern="0" dirty="0">
                    <a:solidFill>
                      <a:srgbClr val="FFFFFF"/>
                    </a:solidFill>
                    <a:latin typeface="微软雅黑" pitchFamily="34" charset="-122"/>
                    <a:ea typeface="微软雅黑" pitchFamily="34" charset="-122"/>
                  </a:rPr>
                  <a:t>3. </a:t>
                </a:r>
                <a:r>
                  <a:rPr lang="zh-CN" altLang="en-US" sz="1920" b="1" kern="0" dirty="0">
                    <a:solidFill>
                      <a:srgbClr val="FFFFFF"/>
                    </a:solidFill>
                    <a:latin typeface="微软雅黑" pitchFamily="34" charset="-122"/>
                    <a:ea typeface="微软雅黑" pitchFamily="34" charset="-122"/>
                  </a:rPr>
                  <a:t>创新教具</a:t>
                </a:r>
                <a:endParaRPr lang="en-US" altLang="zh-CN" sz="1920" b="1" kern="0" dirty="0">
                  <a:solidFill>
                    <a:srgbClr val="FFFFFF"/>
                  </a:solidFill>
                  <a:latin typeface="微软雅黑" pitchFamily="34" charset="-122"/>
                  <a:ea typeface="微软雅黑" pitchFamily="34" charset="-122"/>
                </a:endParaRPr>
              </a:p>
            </p:txBody>
          </p:sp>
          <p:sp>
            <p:nvSpPr>
              <p:cNvPr id="57" name="矩形 57">
                <a:extLst>
                  <a:ext uri="{FF2B5EF4-FFF2-40B4-BE49-F238E27FC236}">
                    <a16:creationId xmlns:a16="http://schemas.microsoft.com/office/drawing/2014/main" xmlns="" id="{0CC34989-8203-4144-908B-ABFE6E0B5A94}"/>
                  </a:ext>
                </a:extLst>
              </p:cNvPr>
              <p:cNvSpPr>
                <a:spLocks noChangeArrowheads="1"/>
              </p:cNvSpPr>
              <p:nvPr/>
            </p:nvSpPr>
            <p:spPr bwMode="auto">
              <a:xfrm>
                <a:off x="6097880" y="3649588"/>
                <a:ext cx="1958599" cy="137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05740" indent="-205740">
                  <a:lnSpc>
                    <a:spcPts val="1920"/>
                  </a:lnSpc>
                  <a:buFont typeface="Arial" pitchFamily="34" charset="0"/>
                  <a:buChar char="•"/>
                </a:pPr>
                <a:r>
                  <a:rPr lang="zh-CN" altLang="en-US" sz="1320" kern="0" dirty="0">
                    <a:solidFill>
                      <a:srgbClr val="FFFFFF"/>
                    </a:solidFill>
                    <a:latin typeface="微软雅黑" pitchFamily="34" charset="-122"/>
                    <a:ea typeface="微软雅黑" pitchFamily="34" charset="-122"/>
                    <a:sym typeface="微软雅黑" pitchFamily="34" charset="-122"/>
                  </a:rPr>
                  <a:t>解题类益智教具</a:t>
                </a:r>
                <a:endParaRPr lang="en-US" altLang="zh-CN" sz="1320" kern="0" dirty="0">
                  <a:solidFill>
                    <a:srgbClr val="FFFFFF"/>
                  </a:solidFill>
                  <a:latin typeface="微软雅黑" pitchFamily="34" charset="-122"/>
                  <a:ea typeface="微软雅黑" pitchFamily="34" charset="-122"/>
                  <a:sym typeface="微软雅黑" pitchFamily="34" charset="-122"/>
                </a:endParaRPr>
              </a:p>
              <a:p>
                <a:pPr marL="205740" indent="-205740">
                  <a:lnSpc>
                    <a:spcPts val="1920"/>
                  </a:lnSpc>
                  <a:buFont typeface="Arial" pitchFamily="34" charset="0"/>
                  <a:buChar char="•"/>
                </a:pPr>
                <a:r>
                  <a:rPr lang="zh-CN" altLang="en-US" sz="1320" kern="0" dirty="0">
                    <a:solidFill>
                      <a:srgbClr val="FFFFFF"/>
                    </a:solidFill>
                    <a:latin typeface="微软雅黑" pitchFamily="34" charset="-122"/>
                    <a:ea typeface="微软雅黑" pitchFamily="34" charset="-122"/>
                    <a:sym typeface="微软雅黑" pitchFamily="34" charset="-122"/>
                  </a:rPr>
                  <a:t>创新设计套件</a:t>
                </a:r>
                <a:endParaRPr lang="en-US" altLang="zh-CN" sz="1320" kern="0" dirty="0">
                  <a:solidFill>
                    <a:srgbClr val="FFFFFF"/>
                  </a:solidFill>
                  <a:latin typeface="微软雅黑" pitchFamily="34" charset="-122"/>
                  <a:ea typeface="微软雅黑" pitchFamily="34" charset="-122"/>
                  <a:sym typeface="微软雅黑" pitchFamily="34" charset="-122"/>
                </a:endParaRPr>
              </a:p>
              <a:p>
                <a:pPr marL="205740" indent="-205740">
                  <a:lnSpc>
                    <a:spcPts val="1920"/>
                  </a:lnSpc>
                  <a:buFont typeface="Arial" pitchFamily="34" charset="0"/>
                  <a:buChar char="•"/>
                </a:pPr>
                <a:r>
                  <a:rPr lang="zh-CN" altLang="en-US" sz="1320" kern="0" dirty="0">
                    <a:solidFill>
                      <a:srgbClr val="FFFFFF"/>
                    </a:solidFill>
                    <a:latin typeface="微软雅黑" pitchFamily="34" charset="-122"/>
                    <a:ea typeface="微软雅黑" pitchFamily="34" charset="-122"/>
                    <a:sym typeface="微软雅黑" pitchFamily="34" charset="-122"/>
                  </a:rPr>
                  <a:t>迷你四轴飞行器</a:t>
                </a:r>
              </a:p>
              <a:p>
                <a:pPr marL="205740" indent="-205740">
                  <a:lnSpc>
                    <a:spcPts val="1920"/>
                  </a:lnSpc>
                  <a:buFont typeface="Arial" pitchFamily="34" charset="0"/>
                  <a:buChar char="•"/>
                </a:pPr>
                <a:r>
                  <a:rPr lang="zh-CN" altLang="en-US" sz="1320" kern="0" dirty="0">
                    <a:solidFill>
                      <a:srgbClr val="FFFFFF"/>
                    </a:solidFill>
                    <a:latin typeface="微软雅黑" pitchFamily="34" charset="-122"/>
                    <a:ea typeface="微软雅黑" pitchFamily="34" charset="-122"/>
                    <a:sym typeface="微软雅黑" pitchFamily="34" charset="-122"/>
                  </a:rPr>
                  <a:t>新奇摆设制作</a:t>
                </a:r>
                <a:endParaRPr lang="en-US" altLang="zh-CN" sz="1320" kern="0" dirty="0">
                  <a:solidFill>
                    <a:srgbClr val="FFFFFF"/>
                  </a:solidFill>
                  <a:latin typeface="微软雅黑" pitchFamily="34" charset="-122"/>
                  <a:ea typeface="微软雅黑" pitchFamily="34" charset="-122"/>
                  <a:sym typeface="微软雅黑" pitchFamily="34" charset="-122"/>
                </a:endParaRPr>
              </a:p>
              <a:p>
                <a:pPr marL="205740" indent="-205740">
                  <a:lnSpc>
                    <a:spcPts val="1920"/>
                  </a:lnSpc>
                  <a:buFont typeface="Arial" pitchFamily="34" charset="0"/>
                  <a:buChar char="•"/>
                </a:pPr>
                <a:r>
                  <a:rPr lang="zh-CN" altLang="en-US" sz="1320" kern="0" dirty="0">
                    <a:solidFill>
                      <a:srgbClr val="FFFFFF"/>
                    </a:solidFill>
                    <a:latin typeface="微软雅黑" pitchFamily="34" charset="-122"/>
                    <a:ea typeface="微软雅黑" pitchFamily="34" charset="-122"/>
                    <a:sym typeface="微软雅黑" pitchFamily="34" charset="-122"/>
                  </a:rPr>
                  <a:t>创新思维书籍</a:t>
                </a:r>
                <a:endParaRPr lang="en-US" altLang="zh-CN" sz="1320" kern="0" dirty="0">
                  <a:solidFill>
                    <a:srgbClr val="FFFFFF"/>
                  </a:solidFill>
                  <a:latin typeface="微软雅黑" pitchFamily="34" charset="-122"/>
                  <a:ea typeface="微软雅黑" pitchFamily="34" charset="-122"/>
                  <a:sym typeface="微软雅黑" pitchFamily="34" charset="-122"/>
                </a:endParaRPr>
              </a:p>
              <a:p>
                <a:pPr marL="205740" indent="-205740">
                  <a:lnSpc>
                    <a:spcPts val="1920"/>
                  </a:lnSpc>
                  <a:buFont typeface="Arial" pitchFamily="34" charset="0"/>
                  <a:buChar char="•"/>
                </a:pPr>
                <a:r>
                  <a:rPr lang="en-US" altLang="zh-CN" sz="1320" kern="0" dirty="0">
                    <a:solidFill>
                      <a:srgbClr val="FFFFFF"/>
                    </a:solidFill>
                    <a:latin typeface="微软雅黑" pitchFamily="34" charset="-122"/>
                    <a:ea typeface="微软雅黑" pitchFamily="34" charset="-122"/>
                    <a:sym typeface="微软雅黑" pitchFamily="34" charset="-122"/>
                  </a:rPr>
                  <a:t>……</a:t>
                </a:r>
              </a:p>
            </p:txBody>
          </p:sp>
          <p:sp>
            <p:nvSpPr>
              <p:cNvPr id="58" name="矩形 57">
                <a:extLst>
                  <a:ext uri="{FF2B5EF4-FFF2-40B4-BE49-F238E27FC236}">
                    <a16:creationId xmlns:a16="http://schemas.microsoft.com/office/drawing/2014/main" xmlns="" id="{ADDFE367-2703-4602-9132-D235642439D3}"/>
                  </a:ext>
                </a:extLst>
              </p:cNvPr>
              <p:cNvSpPr/>
              <p:nvPr/>
            </p:nvSpPr>
            <p:spPr>
              <a:xfrm>
                <a:off x="459260" y="1528025"/>
                <a:ext cx="2321398" cy="1144226"/>
              </a:xfrm>
              <a:prstGeom prst="rect">
                <a:avLst/>
              </a:prstGeom>
            </p:spPr>
            <p:txBody>
              <a:bodyPr wrap="square">
                <a:spAutoFit/>
              </a:bodyPr>
              <a:lstStyle/>
              <a:p>
                <a:pPr marL="209550" indent="-209550" fontAlgn="base">
                  <a:lnSpc>
                    <a:spcPct val="150000"/>
                  </a:lnSpc>
                  <a:spcBef>
                    <a:spcPct val="0"/>
                  </a:spcBef>
                  <a:spcAft>
                    <a:spcPct val="0"/>
                  </a:spcAft>
                  <a:buFont typeface="Arial" pitchFamily="34" charset="0"/>
                  <a:buChar char="•"/>
                </a:pPr>
                <a:r>
                  <a:rPr lang="zh-CN" altLang="en-US" sz="1320" dirty="0">
                    <a:solidFill>
                      <a:srgbClr val="FFFFFF"/>
                    </a:solidFill>
                    <a:latin typeface="微软雅黑" panose="020B0503020204020204" pitchFamily="34" charset="-122"/>
                    <a:ea typeface="微软雅黑" panose="020B0503020204020204" pitchFamily="34" charset="-122"/>
                  </a:rPr>
                  <a:t>核心创新创业软件</a:t>
                </a:r>
                <a:r>
                  <a:rPr lang="en-US" altLang="zh-CN" sz="1320" dirty="0">
                    <a:solidFill>
                      <a:srgbClr val="FFFFFF"/>
                    </a:solidFill>
                    <a:latin typeface="微软雅黑" panose="020B0503020204020204" pitchFamily="34" charset="-122"/>
                    <a:ea typeface="微软雅黑" panose="020B0503020204020204" pitchFamily="34" charset="-122"/>
                  </a:rPr>
                  <a:t>13+</a:t>
                </a:r>
                <a:r>
                  <a:rPr lang="zh-CN" altLang="en-US" sz="1320" dirty="0">
                    <a:solidFill>
                      <a:srgbClr val="FFFFFF"/>
                    </a:solidFill>
                    <a:latin typeface="微软雅黑" panose="020B0503020204020204" pitchFamily="34" charset="-122"/>
                    <a:ea typeface="微软雅黑" panose="020B0503020204020204" pitchFamily="34" charset="-122"/>
                  </a:rPr>
                  <a:t>款</a:t>
                </a:r>
                <a:endParaRPr lang="en-US" altLang="zh-CN" sz="1320" dirty="0">
                  <a:solidFill>
                    <a:srgbClr val="FFFFFF"/>
                  </a:solidFill>
                  <a:latin typeface="微软雅黑" panose="020B0503020204020204" pitchFamily="34" charset="-122"/>
                  <a:ea typeface="微软雅黑" panose="020B0503020204020204" pitchFamily="34" charset="-122"/>
                </a:endParaRPr>
              </a:p>
              <a:p>
                <a:pPr marL="209550" indent="-209550" fontAlgn="base">
                  <a:lnSpc>
                    <a:spcPct val="150000"/>
                  </a:lnSpc>
                  <a:spcBef>
                    <a:spcPct val="0"/>
                  </a:spcBef>
                  <a:spcAft>
                    <a:spcPct val="0"/>
                  </a:spcAft>
                  <a:buFont typeface="Arial" pitchFamily="34" charset="0"/>
                  <a:buChar char="•"/>
                </a:pPr>
                <a:r>
                  <a:rPr lang="zh-CN" altLang="en-US" sz="1320" dirty="0">
                    <a:solidFill>
                      <a:srgbClr val="FFFFFF"/>
                    </a:solidFill>
                    <a:latin typeface="微软雅黑" panose="020B0503020204020204" pitchFamily="34" charset="-122"/>
                    <a:ea typeface="微软雅黑" panose="020B0503020204020204" pitchFamily="34" charset="-122"/>
                  </a:rPr>
                  <a:t>满足完整创业流程实训演练</a:t>
                </a:r>
                <a:endParaRPr lang="en-US" altLang="zh-CN" sz="1320" dirty="0">
                  <a:solidFill>
                    <a:srgbClr val="FFFFFF"/>
                  </a:solidFill>
                  <a:latin typeface="微软雅黑" panose="020B0503020204020204" pitchFamily="34" charset="-122"/>
                  <a:ea typeface="微软雅黑" panose="020B0503020204020204" pitchFamily="34" charset="-122"/>
                </a:endParaRPr>
              </a:p>
              <a:p>
                <a:pPr marL="209550" indent="-209550" fontAlgn="base">
                  <a:lnSpc>
                    <a:spcPct val="150000"/>
                  </a:lnSpc>
                  <a:spcBef>
                    <a:spcPct val="0"/>
                  </a:spcBef>
                  <a:spcAft>
                    <a:spcPct val="0"/>
                  </a:spcAft>
                  <a:buFont typeface="Arial" pitchFamily="34" charset="0"/>
                  <a:buChar char="•"/>
                </a:pPr>
                <a:r>
                  <a:rPr lang="zh-CN" altLang="en-US" sz="1320" dirty="0">
                    <a:solidFill>
                      <a:srgbClr val="FFFFFF"/>
                    </a:solidFill>
                    <a:latin typeface="微软雅黑" panose="020B0503020204020204" pitchFamily="34" charset="-122"/>
                    <a:ea typeface="微软雅黑" panose="020B0503020204020204" pitchFamily="34" charset="-122"/>
                  </a:rPr>
                  <a:t>灵活设计搭配，培养学生的创业技能</a:t>
                </a:r>
              </a:p>
            </p:txBody>
          </p:sp>
          <p:sp>
            <p:nvSpPr>
              <p:cNvPr id="59" name="矩形 56">
                <a:extLst>
                  <a:ext uri="{FF2B5EF4-FFF2-40B4-BE49-F238E27FC236}">
                    <a16:creationId xmlns:a16="http://schemas.microsoft.com/office/drawing/2014/main" xmlns="" id="{3B76CDD2-B5EB-4A97-B1AC-F29DC7E8CDA1}"/>
                  </a:ext>
                </a:extLst>
              </p:cNvPr>
              <p:cNvSpPr>
                <a:spLocks noChangeArrowheads="1"/>
              </p:cNvSpPr>
              <p:nvPr/>
            </p:nvSpPr>
            <p:spPr bwMode="auto">
              <a:xfrm>
                <a:off x="537166" y="1109309"/>
                <a:ext cx="1958596" cy="3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920" b="1" kern="0" dirty="0">
                    <a:solidFill>
                      <a:srgbClr val="FFFFFF"/>
                    </a:solidFill>
                    <a:latin typeface="微软雅黑" pitchFamily="34" charset="-122"/>
                    <a:ea typeface="微软雅黑" pitchFamily="34" charset="-122"/>
                  </a:rPr>
                  <a:t>1. </a:t>
                </a:r>
                <a:r>
                  <a:rPr lang="zh-CN" altLang="en-US" sz="1920" b="1" kern="0" dirty="0">
                    <a:solidFill>
                      <a:srgbClr val="FFFFFF"/>
                    </a:solidFill>
                    <a:latin typeface="微软雅黑" pitchFamily="34" charset="-122"/>
                    <a:ea typeface="微软雅黑" pitchFamily="34" charset="-122"/>
                  </a:rPr>
                  <a:t>配套实训软件</a:t>
                </a:r>
                <a:endParaRPr lang="en-US" altLang="zh-CN" sz="1920" b="1" kern="0" dirty="0">
                  <a:solidFill>
                    <a:srgbClr val="FFFFFF"/>
                  </a:solidFill>
                  <a:latin typeface="微软雅黑" pitchFamily="34" charset="-122"/>
                  <a:ea typeface="微软雅黑" pitchFamily="34" charset="-122"/>
                </a:endParaRPr>
              </a:p>
            </p:txBody>
          </p:sp>
        </p:grpSp>
        <p:grpSp>
          <p:nvGrpSpPr>
            <p:cNvPr id="5" name="组合 43">
              <a:extLst>
                <a:ext uri="{FF2B5EF4-FFF2-40B4-BE49-F238E27FC236}">
                  <a16:creationId xmlns:a16="http://schemas.microsoft.com/office/drawing/2014/main" xmlns="" id="{6CC9B395-4455-4432-A642-CA7CAABB7D32}"/>
                </a:ext>
              </a:extLst>
            </p:cNvPr>
            <p:cNvGrpSpPr/>
            <p:nvPr/>
          </p:nvGrpSpPr>
          <p:grpSpPr>
            <a:xfrm>
              <a:off x="5707417" y="1541618"/>
              <a:ext cx="2681007" cy="1858434"/>
              <a:chOff x="5707417" y="1541618"/>
              <a:chExt cx="2681007" cy="1858434"/>
            </a:xfrm>
          </p:grpSpPr>
          <p:pic>
            <p:nvPicPr>
              <p:cNvPr id="45" name="图片 44" descr="http://paper.taizhou.com.cn/tzsb/res/1/3/2015-02/13/15/res01_attpic_brief.jpg">
                <a:extLst>
                  <a:ext uri="{FF2B5EF4-FFF2-40B4-BE49-F238E27FC236}">
                    <a16:creationId xmlns:a16="http://schemas.microsoft.com/office/drawing/2014/main" xmlns="" id="{C7B8BD8D-C76A-43B1-8B84-F640890A0FB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417" y="1541618"/>
                <a:ext cx="1368152" cy="908181"/>
              </a:xfrm>
              <a:prstGeom prst="rect">
                <a:avLst/>
              </a:prstGeom>
              <a:ln>
                <a:noFill/>
              </a:ln>
              <a:effectLst>
                <a:outerShdw blurRad="292100" dist="139700" dir="2700000" algn="tl" rotWithShape="0">
                  <a:srgbClr val="333333">
                    <a:alpha val="65000"/>
                  </a:srgbClr>
                </a:outerShdw>
              </a:effectLst>
            </p:spPr>
          </p:pic>
          <p:pic>
            <p:nvPicPr>
              <p:cNvPr id="46" name="图片 45" descr="http://img5.imgtn.bdimg.com/it/u=739911681,2132679056&amp;fm=21&amp;gp=0.jpg">
                <a:extLst>
                  <a:ext uri="{FF2B5EF4-FFF2-40B4-BE49-F238E27FC236}">
                    <a16:creationId xmlns:a16="http://schemas.microsoft.com/office/drawing/2014/main" xmlns="" id="{0B619C81-0A69-42A5-BD98-D7E31641A34D}"/>
                  </a:ext>
                </a:extLst>
              </p:cNvPr>
              <p:cNvPicPr/>
              <p:nvPr/>
            </p:nvPicPr>
            <p:blipFill rotWithShape="1">
              <a:blip r:embed="rId5" cstate="print">
                <a:extLst>
                  <a:ext uri="{28A0092B-C50C-407E-A947-70E740481C1C}">
                    <a14:useLocalDpi xmlns:a14="http://schemas.microsoft.com/office/drawing/2010/main" val="0"/>
                  </a:ext>
                </a:extLst>
              </a:blip>
              <a:srcRect b="10231"/>
              <a:stretch/>
            </p:blipFill>
            <p:spPr bwMode="auto">
              <a:xfrm>
                <a:off x="7135046" y="1541619"/>
                <a:ext cx="1253378" cy="912213"/>
              </a:xfrm>
              <a:prstGeom prst="rect">
                <a:avLst/>
              </a:prstGeom>
              <a:ln>
                <a:noFill/>
              </a:ln>
              <a:effectLst>
                <a:outerShdw blurRad="292100" dist="139700" dir="2700000" algn="tl" rotWithShape="0">
                  <a:srgbClr val="333333">
                    <a:alpha val="65000"/>
                  </a:srgbClr>
                </a:outerShdw>
              </a:effectLst>
            </p:spPr>
          </p:pic>
          <p:pic>
            <p:nvPicPr>
              <p:cNvPr id="47" name="图片 46" descr="http://img4.duitang.com/uploads/blog/201402/17/20140217194221_nSxy4.thumb.600_0.jpeg">
                <a:extLst>
                  <a:ext uri="{FF2B5EF4-FFF2-40B4-BE49-F238E27FC236}">
                    <a16:creationId xmlns:a16="http://schemas.microsoft.com/office/drawing/2014/main" xmlns="" id="{7157E704-EC58-4173-9276-1B7F600A9B93}"/>
                  </a:ext>
                </a:extLst>
              </p:cNvPr>
              <p:cNvPicPr/>
              <p:nvPr/>
            </p:nvPicPr>
            <p:blipFill rotWithShape="1">
              <a:blip r:embed="rId6" cstate="print">
                <a:extLst>
                  <a:ext uri="{28A0092B-C50C-407E-A947-70E740481C1C}">
                    <a14:useLocalDpi xmlns:a14="http://schemas.microsoft.com/office/drawing/2010/main" val="0"/>
                  </a:ext>
                </a:extLst>
              </a:blip>
              <a:srcRect l="9694"/>
              <a:stretch/>
            </p:blipFill>
            <p:spPr bwMode="auto">
              <a:xfrm>
                <a:off x="7135046" y="2516316"/>
                <a:ext cx="1253378" cy="883735"/>
              </a:xfrm>
              <a:prstGeom prst="rect">
                <a:avLst/>
              </a:prstGeom>
              <a:ln>
                <a:noFill/>
              </a:ln>
              <a:effectLst>
                <a:outerShdw blurRad="292100" dist="139700" dir="2700000" algn="tl" rotWithShape="0">
                  <a:srgbClr val="333333">
                    <a:alpha val="65000"/>
                  </a:srgbClr>
                </a:outerShdw>
              </a:effectLst>
            </p:spPr>
          </p:pic>
          <p:pic>
            <p:nvPicPr>
              <p:cNvPr id="48" name="图片 47" descr="http://img4q.duitang.com/uploads/item/201212/26/20121226181448_5HvWc.thumb.700_0.jpeg">
                <a:extLst>
                  <a:ext uri="{FF2B5EF4-FFF2-40B4-BE49-F238E27FC236}">
                    <a16:creationId xmlns:a16="http://schemas.microsoft.com/office/drawing/2014/main" xmlns="" id="{2632C209-60F8-43CB-9679-7F2297B12FE1}"/>
                  </a:ext>
                </a:extLst>
              </p:cNvPr>
              <p:cNvPicPr/>
              <p:nvPr/>
            </p:nvPicPr>
            <p:blipFill rotWithShape="1">
              <a:blip r:embed="rId7" cstate="print">
                <a:extLst>
                  <a:ext uri="{28A0092B-C50C-407E-A947-70E740481C1C}">
                    <a14:useLocalDpi xmlns:a14="http://schemas.microsoft.com/office/drawing/2010/main" val="0"/>
                  </a:ext>
                </a:extLst>
              </a:blip>
              <a:srcRect t="8686" b="1"/>
              <a:stretch/>
            </p:blipFill>
            <p:spPr bwMode="auto">
              <a:xfrm>
                <a:off x="5707417" y="2516317"/>
                <a:ext cx="1368152" cy="883735"/>
              </a:xfrm>
              <a:prstGeom prst="rect">
                <a:avLst/>
              </a:prstGeom>
              <a:ln>
                <a:noFill/>
              </a:ln>
              <a:effectLst>
                <a:outerShdw blurRad="292100" dist="139700" dir="2700000" algn="tl" rotWithShape="0">
                  <a:srgbClr val="333333">
                    <a:alpha val="65000"/>
                  </a:srgbClr>
                </a:outerShdw>
              </a:effectLst>
            </p:spPr>
          </p:pic>
        </p:grpSp>
      </p:grpSp>
      <p:sp>
        <p:nvSpPr>
          <p:cNvPr id="23" name="矩形 22"/>
          <p:cNvSpPr/>
          <p:nvPr/>
        </p:nvSpPr>
        <p:spPr>
          <a:xfrm>
            <a:off x="251812" y="720570"/>
            <a:ext cx="3812188" cy="400110"/>
          </a:xfrm>
          <a:prstGeom prst="rect">
            <a:avLst/>
          </a:prstGeom>
        </p:spPr>
        <p:txBody>
          <a:bodyPr wrap="square">
            <a:spAutoFit/>
          </a:bodyPr>
          <a:lstStyle/>
          <a:p>
            <a:r>
              <a:rPr lang="en-US" altLang="zh-CN" sz="2000" b="1" dirty="0" smtClean="0">
                <a:solidFill>
                  <a:srgbClr val="C00000"/>
                </a:solidFill>
                <a:latin typeface="微软雅黑" pitchFamily="34" charset="-122"/>
                <a:ea typeface="微软雅黑" pitchFamily="34" charset="-122"/>
              </a:rPr>
              <a:t>4. </a:t>
            </a:r>
            <a:r>
              <a:rPr lang="zh-CN" altLang="en-US" sz="2000" b="1" dirty="0" smtClean="0">
                <a:solidFill>
                  <a:srgbClr val="C00000"/>
                </a:solidFill>
                <a:latin typeface="微软雅黑" pitchFamily="34" charset="-122"/>
                <a:ea typeface="微软雅黑" pitchFamily="34" charset="-122"/>
              </a:rPr>
              <a:t>共同开发双创软件教学资源</a:t>
            </a:r>
            <a:endParaRPr lang="zh-CN" altLang="en-US" sz="20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1131834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05</a:t>
            </a:r>
            <a:endParaRPr lang="zh-CN" altLang="en-US" sz="1600" b="1" dirty="0">
              <a:solidFill>
                <a:prstClr val="white"/>
              </a:solidFill>
            </a:endParaRPr>
          </a:p>
        </p:txBody>
      </p:sp>
      <p:cxnSp>
        <p:nvCxnSpPr>
          <p:cNvPr id="32" name="直接连接符 31"/>
          <p:cNvCxnSpPr/>
          <p:nvPr/>
        </p:nvCxnSpPr>
        <p:spPr>
          <a:xfrm>
            <a:off x="1895782" y="404813"/>
            <a:ext cx="71374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1"/>
          <p:cNvSpPr txBox="1"/>
          <p:nvPr/>
        </p:nvSpPr>
        <p:spPr>
          <a:xfrm>
            <a:off x="2407778" y="1400515"/>
            <a:ext cx="7955422" cy="507831"/>
          </a:xfrm>
          <a:prstGeom prst="rect">
            <a:avLst/>
          </a:prstGeom>
          <a:noFill/>
        </p:spPr>
        <p:txBody>
          <a:bodyPr wrap="square" rtlCol="0">
            <a:spAutoFit/>
          </a:bodyPr>
          <a:lstStyle/>
          <a:p>
            <a:pPr>
              <a:lnSpc>
                <a:spcPct val="150000"/>
              </a:lnSpc>
            </a:pPr>
            <a:r>
              <a:rPr lang="zh-CN" altLang="en-US" b="1" dirty="0">
                <a:solidFill>
                  <a:schemeClr val="accent5"/>
                </a:solidFill>
                <a:latin typeface="微软雅黑" panose="020B0503020204020204" pitchFamily="34" charset="-122"/>
                <a:ea typeface="微软雅黑" panose="020B0503020204020204" pitchFamily="34" charset="-122"/>
              </a:rPr>
              <a:t>对</a:t>
            </a:r>
            <a:r>
              <a:rPr lang="zh-CN" altLang="en-US" b="1" dirty="0" smtClean="0">
                <a:solidFill>
                  <a:schemeClr val="accent5"/>
                </a:solidFill>
                <a:latin typeface="微软雅黑" panose="020B0503020204020204" pitchFamily="34" charset="-122"/>
                <a:ea typeface="微软雅黑" panose="020B0503020204020204" pitchFamily="34" charset="-122"/>
              </a:rPr>
              <a:t>标骨干（特色）专业（群）建设标准要求，查</a:t>
            </a:r>
            <a:r>
              <a:rPr lang="zh-CN" altLang="en-US" b="1" dirty="0">
                <a:solidFill>
                  <a:schemeClr val="accent5"/>
                </a:solidFill>
                <a:latin typeface="微软雅黑" panose="020B0503020204020204" pitchFamily="34" charset="-122"/>
                <a:ea typeface="微软雅黑" panose="020B0503020204020204" pitchFamily="34" charset="-122"/>
              </a:rPr>
              <a:t>漏补缺，做实基础性</a:t>
            </a:r>
            <a:r>
              <a:rPr lang="zh-CN" altLang="en-US" b="1" dirty="0" smtClean="0">
                <a:solidFill>
                  <a:schemeClr val="accent5"/>
                </a:solidFill>
                <a:latin typeface="微软雅黑" panose="020B0503020204020204" pitchFamily="34" charset="-122"/>
                <a:ea typeface="微软雅黑" panose="020B0503020204020204" pitchFamily="34" charset="-122"/>
              </a:rPr>
              <a:t>工作。</a:t>
            </a:r>
            <a:endParaRPr lang="zh-CN" altLang="en-US" b="1" spc="50" dirty="0">
              <a:ln w="0"/>
              <a:solidFill>
                <a:schemeClr val="accent1">
                  <a:lumMod val="50000"/>
                </a:schemeClr>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endParaRPr>
          </a:p>
        </p:txBody>
      </p:sp>
      <p:grpSp>
        <p:nvGrpSpPr>
          <p:cNvPr id="3" name="组合 40">
            <a:extLst>
              <a:ext uri="{FF2B5EF4-FFF2-40B4-BE49-F238E27FC236}">
                <a16:creationId xmlns:a16="http://schemas.microsoft.com/office/drawing/2014/main" xmlns="" id="{035F39A5-E164-4E42-91A6-0076E8D1710F}"/>
              </a:ext>
            </a:extLst>
          </p:cNvPr>
          <p:cNvGrpSpPr/>
          <p:nvPr/>
        </p:nvGrpSpPr>
        <p:grpSpPr>
          <a:xfrm>
            <a:off x="3552825" y="2228851"/>
            <a:ext cx="5000625" cy="4061336"/>
            <a:chOff x="-6074" y="12590"/>
            <a:chExt cx="2519680" cy="2507089"/>
          </a:xfrm>
        </p:grpSpPr>
        <p:grpSp>
          <p:nvGrpSpPr>
            <p:cNvPr id="4" name="组合 41">
              <a:extLst>
                <a:ext uri="{FF2B5EF4-FFF2-40B4-BE49-F238E27FC236}">
                  <a16:creationId xmlns:a16="http://schemas.microsoft.com/office/drawing/2014/main" xmlns="" id="{CC358AD2-5F25-4C05-A536-A45D00320577}"/>
                </a:ext>
              </a:extLst>
            </p:cNvPr>
            <p:cNvGrpSpPr>
              <a:grpSpLocks/>
            </p:cNvGrpSpPr>
            <p:nvPr/>
          </p:nvGrpSpPr>
          <p:grpSpPr>
            <a:xfrm>
              <a:off x="-6074" y="12590"/>
              <a:ext cx="2519680" cy="2507089"/>
              <a:chOff x="-5396" y="11470"/>
              <a:chExt cx="2238375" cy="2284055"/>
            </a:xfrm>
          </p:grpSpPr>
          <p:sp>
            <p:nvSpPr>
              <p:cNvPr id="44" name="六边形 43">
                <a:extLst>
                  <a:ext uri="{FF2B5EF4-FFF2-40B4-BE49-F238E27FC236}">
                    <a16:creationId xmlns:a16="http://schemas.microsoft.com/office/drawing/2014/main" xmlns="" id="{0A92C85C-D73B-4A8B-9BDA-DDCE423794A7}"/>
                  </a:ext>
                </a:extLst>
              </p:cNvPr>
              <p:cNvSpPr/>
              <p:nvPr/>
            </p:nvSpPr>
            <p:spPr>
              <a:xfrm>
                <a:off x="699454" y="11470"/>
                <a:ext cx="847725" cy="742950"/>
              </a:xfrm>
              <a:prstGeom prst="hexag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2000"/>
                  </a:lnSpc>
                  <a:spcAft>
                    <a:spcPts val="0"/>
                  </a:spcAft>
                </a:pPr>
                <a:r>
                  <a:rPr lang="zh-CN" altLang="en-US" b="1" dirty="0" smtClean="0">
                    <a:effectLst/>
                    <a:latin typeface="微软雅黑" panose="020B0503020204020204" pitchFamily="34" charset="-122"/>
                    <a:ea typeface="微软雅黑" panose="020B0503020204020204" pitchFamily="34" charset="-122"/>
                    <a:cs typeface="宋体"/>
                  </a:rPr>
                  <a:t>专业建设网站平台</a:t>
                </a:r>
                <a:endParaRPr lang="zh-CN" b="1" dirty="0">
                  <a:effectLst/>
                  <a:latin typeface="微软雅黑" panose="020B0503020204020204" pitchFamily="34" charset="-122"/>
                  <a:ea typeface="微软雅黑" panose="020B0503020204020204" pitchFamily="34" charset="-122"/>
                  <a:cs typeface="宋体"/>
                </a:endParaRPr>
              </a:p>
            </p:txBody>
          </p:sp>
          <p:sp>
            <p:nvSpPr>
              <p:cNvPr id="46" name="六边形 45">
                <a:extLst>
                  <a:ext uri="{FF2B5EF4-FFF2-40B4-BE49-F238E27FC236}">
                    <a16:creationId xmlns:a16="http://schemas.microsoft.com/office/drawing/2014/main" xmlns="" id="{DF3A2A97-1FF4-4E22-BFEE-804FAB111006}"/>
                  </a:ext>
                </a:extLst>
              </p:cNvPr>
              <p:cNvSpPr/>
              <p:nvPr/>
            </p:nvSpPr>
            <p:spPr>
              <a:xfrm>
                <a:off x="1385254" y="396260"/>
                <a:ext cx="847725" cy="742950"/>
              </a:xfrm>
              <a:prstGeom prst="hexagon">
                <a:avLst/>
              </a:prstGeom>
              <a:solidFill>
                <a:srgbClr val="FAA0CF"/>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altLang="en-US" b="1" dirty="0" smtClean="0">
                    <a:solidFill>
                      <a:srgbClr val="000000"/>
                    </a:solidFill>
                    <a:latin typeface="微软雅黑" panose="020B0503020204020204" pitchFamily="34" charset="-122"/>
                    <a:ea typeface="微软雅黑" panose="020B0503020204020204" pitchFamily="34" charset="-122"/>
                    <a:cs typeface="Times New Roman"/>
                  </a:rPr>
                  <a:t>专业申报</a:t>
                </a:r>
                <a:endParaRPr lang="en-US" altLang="zh-CN" b="1" dirty="0">
                  <a:solidFill>
                    <a:srgbClr val="000000"/>
                  </a:solidFill>
                  <a:latin typeface="微软雅黑" panose="020B0503020204020204" pitchFamily="34" charset="-122"/>
                  <a:ea typeface="微软雅黑" panose="020B0503020204020204" pitchFamily="34" charset="-122"/>
                  <a:cs typeface="Times New Roman"/>
                </a:endParaRPr>
              </a:p>
              <a:p>
                <a:pPr algn="ctr">
                  <a:spcAft>
                    <a:spcPts val="0"/>
                  </a:spcAft>
                </a:pPr>
                <a:r>
                  <a:rPr lang="zh-CN" altLang="en-US" b="1" dirty="0">
                    <a:solidFill>
                      <a:srgbClr val="000000"/>
                    </a:solidFill>
                    <a:latin typeface="微软雅黑" panose="020B0503020204020204" pitchFamily="34" charset="-122"/>
                    <a:ea typeface="微软雅黑" panose="020B0503020204020204" pitchFamily="34" charset="-122"/>
                    <a:cs typeface="Times New Roman"/>
                  </a:rPr>
                  <a:t>项目材料</a:t>
                </a:r>
                <a:endParaRPr lang="zh-CN" b="1" dirty="0">
                  <a:solidFill>
                    <a:srgbClr val="000000"/>
                  </a:solidFill>
                  <a:latin typeface="微软雅黑" panose="020B0503020204020204" pitchFamily="34" charset="-122"/>
                  <a:ea typeface="微软雅黑" panose="020B0503020204020204" pitchFamily="34" charset="-122"/>
                  <a:cs typeface="Times New Roman"/>
                </a:endParaRPr>
              </a:p>
            </p:txBody>
          </p:sp>
          <p:sp>
            <p:nvSpPr>
              <p:cNvPr id="47" name="六边形 46">
                <a:extLst>
                  <a:ext uri="{FF2B5EF4-FFF2-40B4-BE49-F238E27FC236}">
                    <a16:creationId xmlns:a16="http://schemas.microsoft.com/office/drawing/2014/main" xmlns="" id="{8BF33DF6-663F-4527-A07A-0D7EB9F8A8D8}"/>
                  </a:ext>
                </a:extLst>
              </p:cNvPr>
              <p:cNvSpPr/>
              <p:nvPr/>
            </p:nvSpPr>
            <p:spPr>
              <a:xfrm>
                <a:off x="9525" y="390525"/>
                <a:ext cx="847725" cy="742950"/>
              </a:xfrm>
              <a:prstGeom prst="hexagon">
                <a:avLst/>
              </a:prstGeom>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altLang="en-US" b="1" dirty="0" smtClean="0">
                    <a:solidFill>
                      <a:srgbClr val="000000"/>
                    </a:solidFill>
                    <a:effectLst/>
                    <a:latin typeface="微软雅黑" panose="020B0503020204020204" pitchFamily="34" charset="-122"/>
                    <a:ea typeface="微软雅黑" panose="020B0503020204020204" pitchFamily="34" charset="-122"/>
                    <a:cs typeface="Times New Roman"/>
                  </a:rPr>
                  <a:t>专业</a:t>
                </a:r>
                <a:r>
                  <a:rPr lang="zh-CN" b="1" dirty="0" smtClean="0">
                    <a:solidFill>
                      <a:srgbClr val="000000"/>
                    </a:solidFill>
                    <a:effectLst/>
                    <a:latin typeface="微软雅黑" panose="020B0503020204020204" pitchFamily="34" charset="-122"/>
                    <a:ea typeface="微软雅黑" panose="020B0503020204020204" pitchFamily="34" charset="-122"/>
                    <a:cs typeface="Times New Roman"/>
                  </a:rPr>
                  <a:t>人才培养数据采集</a:t>
                </a:r>
                <a:r>
                  <a:rPr lang="en-US" b="1" dirty="0">
                    <a:solidFill>
                      <a:srgbClr val="000000"/>
                    </a:solidFill>
                    <a:effectLst/>
                    <a:latin typeface="微软雅黑" panose="020B0503020204020204" pitchFamily="34" charset="-122"/>
                    <a:ea typeface="微软雅黑" panose="020B0503020204020204" pitchFamily="34" charset="-122"/>
                    <a:cs typeface="Times New Roman"/>
                  </a:rPr>
                  <a:t> </a:t>
                </a:r>
                <a:endParaRPr lang="zh-CN" b="1" dirty="0">
                  <a:effectLst/>
                  <a:latin typeface="微软雅黑" panose="020B0503020204020204" pitchFamily="34" charset="-122"/>
                  <a:ea typeface="微软雅黑" panose="020B0503020204020204" pitchFamily="34" charset="-122"/>
                  <a:cs typeface="宋体"/>
                </a:endParaRPr>
              </a:p>
            </p:txBody>
          </p:sp>
          <p:sp>
            <p:nvSpPr>
              <p:cNvPr id="48" name="六边形 47">
                <a:extLst>
                  <a:ext uri="{FF2B5EF4-FFF2-40B4-BE49-F238E27FC236}">
                    <a16:creationId xmlns:a16="http://schemas.microsoft.com/office/drawing/2014/main" xmlns="" id="{1337CAC4-8B99-4078-9D59-6621339FF665}"/>
                  </a:ext>
                </a:extLst>
              </p:cNvPr>
              <p:cNvSpPr/>
              <p:nvPr/>
            </p:nvSpPr>
            <p:spPr>
              <a:xfrm>
                <a:off x="1382392" y="1165840"/>
                <a:ext cx="847725" cy="742950"/>
              </a:xfrm>
              <a:prstGeom prst="hexagon">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dirty="0" smtClean="0">
                    <a:solidFill>
                      <a:srgbClr val="000000"/>
                    </a:solidFill>
                    <a:latin typeface="微软雅黑" panose="020B0503020204020204" pitchFamily="34" charset="-122"/>
                    <a:ea typeface="微软雅黑" panose="020B0503020204020204" pitchFamily="34" charset="-122"/>
                    <a:cs typeface="Times New Roman"/>
                  </a:rPr>
                  <a:t>查阅</a:t>
                </a:r>
                <a:r>
                  <a:rPr lang="zh-CN" altLang="en-US" b="1" dirty="0" smtClean="0">
                    <a:solidFill>
                      <a:srgbClr val="000000"/>
                    </a:solidFill>
                    <a:latin typeface="微软雅黑" panose="020B0503020204020204" pitchFamily="34" charset="-122"/>
                    <a:ea typeface="微软雅黑" panose="020B0503020204020204" pitchFamily="34" charset="-122"/>
                    <a:cs typeface="Times New Roman"/>
                  </a:rPr>
                  <a:t>历史</a:t>
                </a:r>
                <a:endParaRPr lang="en-US" altLang="zh-CN" b="1" dirty="0" smtClean="0">
                  <a:solidFill>
                    <a:srgbClr val="000000"/>
                  </a:solidFill>
                  <a:latin typeface="微软雅黑" panose="020B0503020204020204" pitchFamily="34" charset="-122"/>
                  <a:ea typeface="微软雅黑" panose="020B0503020204020204" pitchFamily="34" charset="-122"/>
                  <a:cs typeface="Times New Roman"/>
                </a:endParaRPr>
              </a:p>
              <a:p>
                <a:pPr algn="ctr"/>
                <a:r>
                  <a:rPr lang="zh-CN" altLang="en-US" b="1" dirty="0" smtClean="0">
                    <a:solidFill>
                      <a:srgbClr val="000000"/>
                    </a:solidFill>
                    <a:latin typeface="微软雅黑" panose="020B0503020204020204" pitchFamily="34" charset="-122"/>
                    <a:ea typeface="微软雅黑" panose="020B0503020204020204" pitchFamily="34" charset="-122"/>
                    <a:cs typeface="Times New Roman"/>
                  </a:rPr>
                  <a:t>基础资料</a:t>
                </a:r>
                <a:endParaRPr lang="zh-CN" b="1" dirty="0">
                  <a:solidFill>
                    <a:srgbClr val="000000"/>
                  </a:solidFill>
                  <a:latin typeface="微软雅黑" panose="020B0503020204020204" pitchFamily="34" charset="-122"/>
                  <a:ea typeface="微软雅黑" panose="020B0503020204020204" pitchFamily="34" charset="-122"/>
                  <a:cs typeface="Times New Roman"/>
                </a:endParaRPr>
              </a:p>
            </p:txBody>
          </p:sp>
          <p:sp>
            <p:nvSpPr>
              <p:cNvPr id="49" name="六边形 48">
                <a:extLst>
                  <a:ext uri="{FF2B5EF4-FFF2-40B4-BE49-F238E27FC236}">
                    <a16:creationId xmlns:a16="http://schemas.microsoft.com/office/drawing/2014/main" xmlns="" id="{14208EFB-C636-4868-A8E8-D5B302916604}"/>
                  </a:ext>
                </a:extLst>
              </p:cNvPr>
              <p:cNvSpPr/>
              <p:nvPr/>
            </p:nvSpPr>
            <p:spPr>
              <a:xfrm>
                <a:off x="685800" y="1552575"/>
                <a:ext cx="847725" cy="742950"/>
              </a:xfrm>
              <a:prstGeom prst="hexagon">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altLang="en-US" b="1" dirty="0" smtClean="0">
                    <a:solidFill>
                      <a:srgbClr val="000000"/>
                    </a:solidFill>
                    <a:latin typeface="微软雅黑" panose="020B0503020204020204" pitchFamily="34" charset="-122"/>
                    <a:ea typeface="微软雅黑" panose="020B0503020204020204" pitchFamily="34" charset="-122"/>
                    <a:cs typeface="Times New Roman"/>
                  </a:rPr>
                  <a:t>就业竞争力数据</a:t>
                </a:r>
                <a:r>
                  <a:rPr lang="zh-CN" b="1" dirty="0" smtClean="0">
                    <a:solidFill>
                      <a:srgbClr val="000000"/>
                    </a:solidFill>
                    <a:latin typeface="微软雅黑" panose="020B0503020204020204" pitchFamily="34" charset="-122"/>
                    <a:ea typeface="微软雅黑" panose="020B0503020204020204" pitchFamily="34" charset="-122"/>
                    <a:cs typeface="Times New Roman"/>
                  </a:rPr>
                  <a:t>采集</a:t>
                </a:r>
                <a:endParaRPr lang="zh-CN" b="1" dirty="0">
                  <a:solidFill>
                    <a:srgbClr val="000000"/>
                  </a:solidFill>
                  <a:latin typeface="微软雅黑" panose="020B0503020204020204" pitchFamily="34" charset="-122"/>
                  <a:ea typeface="微软雅黑" panose="020B0503020204020204" pitchFamily="34" charset="-122"/>
                  <a:cs typeface="Times New Roman"/>
                </a:endParaRPr>
              </a:p>
            </p:txBody>
          </p:sp>
          <p:sp>
            <p:nvSpPr>
              <p:cNvPr id="55" name="六边形 54">
                <a:extLst>
                  <a:ext uri="{FF2B5EF4-FFF2-40B4-BE49-F238E27FC236}">
                    <a16:creationId xmlns:a16="http://schemas.microsoft.com/office/drawing/2014/main" xmlns="" id="{20497C11-F71B-4889-A1B7-B33E7E95FD0E}"/>
                  </a:ext>
                </a:extLst>
              </p:cNvPr>
              <p:cNvSpPr/>
              <p:nvPr/>
            </p:nvSpPr>
            <p:spPr>
              <a:xfrm>
                <a:off x="-5396" y="1165840"/>
                <a:ext cx="847725" cy="742950"/>
              </a:xfrm>
              <a:prstGeom prst="hexagon">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b="1" dirty="0" smtClean="0">
                    <a:solidFill>
                      <a:srgbClr val="000000"/>
                    </a:solidFill>
                    <a:latin typeface="微软雅黑" panose="020B0503020204020204" pitchFamily="34" charset="-122"/>
                    <a:ea typeface="微软雅黑" panose="020B0503020204020204" pitchFamily="34" charset="-122"/>
                    <a:cs typeface="Times New Roman"/>
                  </a:rPr>
                  <a:t>专业教学</a:t>
                </a:r>
                <a:endParaRPr lang="en-US" altLang="zh-CN" b="1" dirty="0" smtClean="0">
                  <a:solidFill>
                    <a:srgbClr val="000000"/>
                  </a:solidFill>
                  <a:latin typeface="微软雅黑" panose="020B0503020204020204" pitchFamily="34" charset="-122"/>
                  <a:ea typeface="微软雅黑" panose="020B0503020204020204" pitchFamily="34" charset="-122"/>
                  <a:cs typeface="Times New Roman"/>
                </a:endParaRPr>
              </a:p>
              <a:p>
                <a:pPr algn="ctr"/>
                <a:r>
                  <a:rPr lang="zh-CN" b="1" dirty="0" smtClean="0">
                    <a:solidFill>
                      <a:srgbClr val="000000"/>
                    </a:solidFill>
                    <a:latin typeface="微软雅黑" panose="020B0503020204020204" pitchFamily="34" charset="-122"/>
                    <a:ea typeface="微软雅黑" panose="020B0503020204020204" pitchFamily="34" charset="-122"/>
                    <a:cs typeface="Times New Roman"/>
                  </a:rPr>
                  <a:t>质量年报</a:t>
                </a:r>
                <a:endParaRPr lang="zh-CN" b="1" dirty="0">
                  <a:solidFill>
                    <a:srgbClr val="000000"/>
                  </a:solidFill>
                  <a:latin typeface="微软雅黑" panose="020B0503020204020204" pitchFamily="34" charset="-122"/>
                  <a:ea typeface="微软雅黑" panose="020B0503020204020204" pitchFamily="34" charset="-122"/>
                  <a:cs typeface="Times New Roman"/>
                </a:endParaRPr>
              </a:p>
            </p:txBody>
          </p:sp>
        </p:grpSp>
        <p:sp>
          <p:nvSpPr>
            <p:cNvPr id="43" name="六边形 42">
              <a:extLst>
                <a:ext uri="{FF2B5EF4-FFF2-40B4-BE49-F238E27FC236}">
                  <a16:creationId xmlns:a16="http://schemas.microsoft.com/office/drawing/2014/main" xmlns="" id="{2256D69C-3009-4322-B985-E5EA5D553F0E}"/>
                </a:ext>
              </a:extLst>
            </p:cNvPr>
            <p:cNvSpPr>
              <a:spLocks/>
            </p:cNvSpPr>
            <p:nvPr/>
          </p:nvSpPr>
          <p:spPr>
            <a:xfrm>
              <a:off x="782726" y="855878"/>
              <a:ext cx="953770" cy="815340"/>
            </a:xfrm>
            <a:prstGeom prst="hexagon">
              <a:avLst/>
            </a:prstGeom>
            <a:solidFill>
              <a:srgbClr val="4F81BD">
                <a:lumMod val="40000"/>
                <a:lumOff val="60000"/>
              </a:srgbClr>
            </a:solidFill>
            <a:ln w="9525" cap="flat" cmpd="sng" algn="ctr">
              <a:noFill/>
              <a:prstDash val="solid"/>
            </a:ln>
            <a:effectLst>
              <a:outerShdw blurRad="40000" dist="23000" dir="5400000" rotWithShape="0">
                <a:srgbClr val="000000">
                  <a:alpha val="35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2000" b="1" dirty="0">
                  <a:solidFill>
                    <a:srgbClr val="FF0000"/>
                  </a:solidFill>
                  <a:effectLst/>
                  <a:latin typeface="微软雅黑" panose="020B0503020204020204" pitchFamily="34" charset="-122"/>
                  <a:ea typeface="微软雅黑" panose="020B0503020204020204" pitchFamily="34" charset="-122"/>
                  <a:cs typeface="Times New Roman"/>
                </a:rPr>
                <a:t>数据</a:t>
              </a:r>
              <a:endParaRPr lang="zh-CN" sz="2000" b="1" dirty="0">
                <a:solidFill>
                  <a:srgbClr val="FF0000"/>
                </a:solidFill>
                <a:effectLst/>
                <a:latin typeface="微软雅黑" panose="020B0503020204020204" pitchFamily="34" charset="-122"/>
                <a:ea typeface="微软雅黑" panose="020B0503020204020204" pitchFamily="34" charset="-122"/>
                <a:cs typeface="宋体"/>
              </a:endParaRPr>
            </a:p>
            <a:p>
              <a:pPr algn="ctr">
                <a:spcAft>
                  <a:spcPts val="0"/>
                </a:spcAft>
              </a:pPr>
              <a:r>
                <a:rPr lang="zh-CN" sz="2000" b="1" dirty="0">
                  <a:solidFill>
                    <a:srgbClr val="FF0000"/>
                  </a:solidFill>
                  <a:effectLst/>
                  <a:latin typeface="微软雅黑" panose="020B0503020204020204" pitchFamily="34" charset="-122"/>
                  <a:ea typeface="微软雅黑" panose="020B0503020204020204" pitchFamily="34" charset="-122"/>
                  <a:cs typeface="Times New Roman"/>
                </a:rPr>
                <a:t>来源</a:t>
              </a:r>
              <a:endParaRPr lang="zh-CN" sz="2000" b="1" dirty="0">
                <a:solidFill>
                  <a:srgbClr val="FF0000"/>
                </a:solidFill>
                <a:effectLst/>
                <a:latin typeface="微软雅黑" panose="020B0503020204020204" pitchFamily="34" charset="-122"/>
                <a:ea typeface="微软雅黑" panose="020B0503020204020204" pitchFamily="34" charset="-122"/>
                <a:cs typeface="宋体"/>
              </a:endParaRPr>
            </a:p>
          </p:txBody>
        </p:sp>
      </p:grpSp>
      <p:grpSp>
        <p:nvGrpSpPr>
          <p:cNvPr id="5" name="组合 18"/>
          <p:cNvGrpSpPr/>
          <p:nvPr/>
        </p:nvGrpSpPr>
        <p:grpSpPr>
          <a:xfrm>
            <a:off x="140769" y="590116"/>
            <a:ext cx="2825716" cy="525213"/>
            <a:chOff x="1302159" y="1901599"/>
            <a:chExt cx="2414856" cy="591868"/>
          </a:xfrm>
        </p:grpSpPr>
        <p:sp>
          <p:nvSpPr>
            <p:cNvPr id="20" name="矩形 19"/>
            <p:cNvSpPr/>
            <p:nvPr/>
          </p:nvSpPr>
          <p:spPr>
            <a:xfrm>
              <a:off x="1355792" y="1985474"/>
              <a:ext cx="2361223" cy="5079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TextBox 20"/>
            <p:cNvSpPr txBox="1"/>
            <p:nvPr/>
          </p:nvSpPr>
          <p:spPr>
            <a:xfrm>
              <a:off x="1302159" y="1901599"/>
              <a:ext cx="2293065" cy="572464"/>
            </a:xfrm>
            <a:prstGeom prst="rect">
              <a:avLst/>
            </a:prstGeom>
            <a:noFill/>
          </p:spPr>
          <p:txBody>
            <a:bodyPr wrap="square" rtlCol="0">
              <a:spAutoFit/>
            </a:bodyPr>
            <a:lstStyle/>
            <a:p>
              <a:pPr>
                <a:lnSpc>
                  <a:spcPct val="130000"/>
                </a:lnSpc>
              </a:pPr>
              <a:r>
                <a:rPr lang="zh-CN" altLang="en-US" sz="2400" b="1" dirty="0" smtClean="0">
                  <a:solidFill>
                    <a:schemeClr val="bg1"/>
                  </a:solidFill>
                  <a:latin typeface="微软雅黑" panose="020B0503020204020204" pitchFamily="34" charset="-122"/>
                  <a:ea typeface="微软雅黑" panose="020B0503020204020204" pitchFamily="34" charset="-122"/>
                </a:rPr>
                <a:t>（一）对标找差距</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3" name="文本占位符 20"/>
          <p:cNvSpPr txBox="1">
            <a:spLocks/>
          </p:cNvSpPr>
          <p:nvPr/>
        </p:nvSpPr>
        <p:spPr>
          <a:xfrm>
            <a:off x="8976091" y="175103"/>
            <a:ext cx="2772949"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四、项目行动计划</a:t>
            </a:r>
            <a:endParaRPr lang="zh-CN" altLang="en-US" b="1" dirty="0">
              <a:solidFill>
                <a:prstClr val="black"/>
              </a:solidFill>
            </a:endParaRPr>
          </a:p>
        </p:txBody>
      </p:sp>
    </p:spTree>
    <p:extLst>
      <p:ext uri="{BB962C8B-B14F-4D97-AF65-F5344CB8AC3E}">
        <p14:creationId xmlns:p14="http://schemas.microsoft.com/office/powerpoint/2010/main" val="3078393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05</a:t>
            </a:r>
            <a:endParaRPr lang="zh-CN" altLang="en-US" sz="1600" b="1" dirty="0">
              <a:solidFill>
                <a:prstClr val="white"/>
              </a:solidFill>
            </a:endParaRPr>
          </a:p>
        </p:txBody>
      </p:sp>
      <p:cxnSp>
        <p:nvCxnSpPr>
          <p:cNvPr id="32" name="直接连接符 31"/>
          <p:cNvCxnSpPr/>
          <p:nvPr/>
        </p:nvCxnSpPr>
        <p:spPr>
          <a:xfrm flipV="1">
            <a:off x="1768415" y="404813"/>
            <a:ext cx="9823510" cy="42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49"/>
          <p:cNvGrpSpPr/>
          <p:nvPr/>
        </p:nvGrpSpPr>
        <p:grpSpPr>
          <a:xfrm>
            <a:off x="715926" y="2050248"/>
            <a:ext cx="10536384" cy="3173235"/>
            <a:chOff x="140542" y="1777380"/>
            <a:chExt cx="8895954" cy="2679188"/>
          </a:xfrm>
        </p:grpSpPr>
        <p:sp>
          <p:nvSpPr>
            <p:cNvPr id="51" name="右箭头 47"/>
            <p:cNvSpPr>
              <a:spLocks noChangeArrowheads="1"/>
            </p:cNvSpPr>
            <p:nvPr/>
          </p:nvSpPr>
          <p:spPr bwMode="auto">
            <a:xfrm>
              <a:off x="155577" y="3001516"/>
              <a:ext cx="7728791" cy="416719"/>
            </a:xfrm>
            <a:prstGeom prst="rightArrow">
              <a:avLst>
                <a:gd name="adj1" fmla="val 50000"/>
                <a:gd name="adj2" fmla="val 49963"/>
              </a:avLst>
            </a:prstGeom>
            <a:solidFill>
              <a:srgbClr val="4F81BD"/>
            </a:solidFill>
            <a:ln w="12700">
              <a:solidFill>
                <a:srgbClr val="DCDCDC"/>
              </a:solidFill>
              <a:miter lim="800000"/>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52" name="Line 58"/>
            <p:cNvSpPr>
              <a:spLocks noChangeShapeType="1"/>
            </p:cNvSpPr>
            <p:nvPr/>
          </p:nvSpPr>
          <p:spPr bwMode="auto">
            <a:xfrm>
              <a:off x="1358901" y="3645338"/>
              <a:ext cx="0" cy="2791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Line 59"/>
            <p:cNvSpPr>
              <a:spLocks noChangeShapeType="1"/>
            </p:cNvSpPr>
            <p:nvPr/>
          </p:nvSpPr>
          <p:spPr bwMode="auto">
            <a:xfrm flipH="1">
              <a:off x="603252" y="3932411"/>
              <a:ext cx="1495425" cy="0"/>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Line 65"/>
            <p:cNvSpPr>
              <a:spLocks noChangeShapeType="1"/>
            </p:cNvSpPr>
            <p:nvPr/>
          </p:nvSpPr>
          <p:spPr bwMode="auto">
            <a:xfrm>
              <a:off x="6742484" y="2448099"/>
              <a:ext cx="0" cy="27913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Line 66"/>
            <p:cNvSpPr>
              <a:spLocks noChangeShapeType="1"/>
            </p:cNvSpPr>
            <p:nvPr/>
          </p:nvSpPr>
          <p:spPr bwMode="auto">
            <a:xfrm flipH="1">
              <a:off x="5847134" y="2436192"/>
              <a:ext cx="1631950" cy="0"/>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Line 68"/>
            <p:cNvSpPr>
              <a:spLocks noChangeShapeType="1"/>
            </p:cNvSpPr>
            <p:nvPr/>
          </p:nvSpPr>
          <p:spPr bwMode="auto">
            <a:xfrm>
              <a:off x="3094335" y="2450745"/>
              <a:ext cx="0" cy="27913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Line 69"/>
            <p:cNvSpPr>
              <a:spLocks noChangeShapeType="1"/>
            </p:cNvSpPr>
            <p:nvPr/>
          </p:nvSpPr>
          <p:spPr bwMode="auto">
            <a:xfrm flipH="1">
              <a:off x="2170410" y="2436192"/>
              <a:ext cx="1771650" cy="0"/>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Line 71"/>
            <p:cNvSpPr>
              <a:spLocks noChangeShapeType="1"/>
            </p:cNvSpPr>
            <p:nvPr/>
          </p:nvSpPr>
          <p:spPr bwMode="auto">
            <a:xfrm>
              <a:off x="4926979" y="3645338"/>
              <a:ext cx="0" cy="2791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Line 72"/>
            <p:cNvSpPr>
              <a:spLocks noChangeShapeType="1"/>
            </p:cNvSpPr>
            <p:nvPr/>
          </p:nvSpPr>
          <p:spPr bwMode="auto">
            <a:xfrm flipH="1">
              <a:off x="4115766" y="3924474"/>
              <a:ext cx="1587500" cy="0"/>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Oval 11"/>
            <p:cNvSpPr>
              <a:spLocks noChangeArrowheads="1"/>
            </p:cNvSpPr>
            <p:nvPr/>
          </p:nvSpPr>
          <p:spPr bwMode="auto">
            <a:xfrm>
              <a:off x="777876" y="2731203"/>
              <a:ext cx="1155700" cy="951177"/>
            </a:xfrm>
            <a:prstGeom prst="ellipse">
              <a:avLst/>
            </a:prstGeom>
            <a:solidFill>
              <a:srgbClr val="4F81BD"/>
            </a:solidFill>
            <a:ln w="5715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endParaRPr kumimoji="0" lang="zh-CN" altLang="zh-CN" sz="1400" b="0" i="0" u="none" strike="noStrike" kern="0" cap="none" spc="0" normalizeH="0" baseline="0" noProof="0">
                <a:ln>
                  <a:noFill/>
                </a:ln>
                <a:solidFill>
                  <a:srgbClr val="000000"/>
                </a:solidFill>
                <a:effectLst/>
                <a:uLnTx/>
                <a:uFillTx/>
                <a:latin typeface="微软雅黑" pitchFamily="34" charset="-122"/>
                <a:ea typeface="微软雅黑" pitchFamily="34" charset="-122"/>
              </a:endParaRPr>
            </a:p>
          </p:txBody>
        </p:sp>
        <p:sp>
          <p:nvSpPr>
            <p:cNvPr id="62" name="Oval 16"/>
            <p:cNvSpPr>
              <a:spLocks noChangeArrowheads="1"/>
            </p:cNvSpPr>
            <p:nvPr/>
          </p:nvSpPr>
          <p:spPr bwMode="auto">
            <a:xfrm>
              <a:off x="2524422" y="2731203"/>
              <a:ext cx="1155700" cy="951177"/>
            </a:xfrm>
            <a:prstGeom prst="ellipse">
              <a:avLst/>
            </a:prstGeom>
            <a:solidFill>
              <a:srgbClr val="4F81BD"/>
            </a:solidFill>
            <a:ln w="5715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微软雅黑" pitchFamily="34" charset="-122"/>
                <a:ea typeface="微软雅黑" pitchFamily="34" charset="-122"/>
              </a:endParaRPr>
            </a:p>
          </p:txBody>
        </p:sp>
        <p:sp>
          <p:nvSpPr>
            <p:cNvPr id="63" name="Oval 21"/>
            <p:cNvSpPr>
              <a:spLocks noChangeArrowheads="1"/>
            </p:cNvSpPr>
            <p:nvPr/>
          </p:nvSpPr>
          <p:spPr bwMode="auto">
            <a:xfrm>
              <a:off x="4341192" y="2731203"/>
              <a:ext cx="1154113" cy="951177"/>
            </a:xfrm>
            <a:prstGeom prst="ellipse">
              <a:avLst/>
            </a:prstGeom>
            <a:solidFill>
              <a:srgbClr val="4F81BD"/>
            </a:solidFill>
            <a:ln w="5715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微软雅黑" pitchFamily="34" charset="-122"/>
                <a:ea typeface="微软雅黑" pitchFamily="34" charset="-122"/>
              </a:endParaRPr>
            </a:p>
          </p:txBody>
        </p:sp>
        <p:sp>
          <p:nvSpPr>
            <p:cNvPr id="64" name="Oval 11"/>
            <p:cNvSpPr>
              <a:spLocks noChangeArrowheads="1"/>
            </p:cNvSpPr>
            <p:nvPr/>
          </p:nvSpPr>
          <p:spPr bwMode="auto">
            <a:xfrm>
              <a:off x="6199559" y="2731203"/>
              <a:ext cx="1155700" cy="951177"/>
            </a:xfrm>
            <a:prstGeom prst="ellipse">
              <a:avLst/>
            </a:prstGeom>
            <a:solidFill>
              <a:srgbClr val="4F81BD"/>
            </a:solidFill>
            <a:ln w="5715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endParaRPr kumimoji="0" lang="zh-CN" altLang="zh-CN" sz="1400" b="0" i="0" u="none" strike="noStrike" kern="0" cap="none" spc="0" normalizeH="0" baseline="0" noProof="0">
                <a:ln>
                  <a:noFill/>
                </a:ln>
                <a:solidFill>
                  <a:srgbClr val="000000"/>
                </a:solidFill>
                <a:effectLst/>
                <a:uLnTx/>
                <a:uFillTx/>
                <a:latin typeface="微软雅黑" pitchFamily="34" charset="-122"/>
                <a:ea typeface="微软雅黑" pitchFamily="34" charset="-122"/>
              </a:endParaRPr>
            </a:p>
          </p:txBody>
        </p:sp>
        <p:sp>
          <p:nvSpPr>
            <p:cNvPr id="65" name="TextBox 35"/>
            <p:cNvSpPr txBox="1">
              <a:spLocks noChangeArrowheads="1"/>
            </p:cNvSpPr>
            <p:nvPr/>
          </p:nvSpPr>
          <p:spPr bwMode="auto">
            <a:xfrm>
              <a:off x="140542" y="3988370"/>
              <a:ext cx="2526213" cy="45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sz="15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eaLnBrk="0" fontAlgn="base" hangingPunct="0">
                <a:spcAft>
                  <a:spcPct val="0"/>
                </a:spcAft>
                <a:defRPr sz="1300">
                  <a:solidFill>
                    <a:schemeClr val="tx1"/>
                  </a:solidFill>
                  <a:latin typeface="Calibri" pitchFamily="34" charset="0"/>
                  <a:ea typeface="宋体" pitchFamily="2" charset="-122"/>
                </a:defRPr>
              </a:lvl6pPr>
              <a:lvl7pPr marL="2971800" indent="-228600" eaLnBrk="0" fontAlgn="base" hangingPunct="0">
                <a:spcAft>
                  <a:spcPct val="0"/>
                </a:spcAft>
                <a:defRPr sz="1300">
                  <a:solidFill>
                    <a:schemeClr val="tx1"/>
                  </a:solidFill>
                  <a:latin typeface="Calibri" pitchFamily="34" charset="0"/>
                  <a:ea typeface="宋体" pitchFamily="2" charset="-122"/>
                </a:defRPr>
              </a:lvl7pPr>
              <a:lvl8pPr marL="3429000" indent="-228600" eaLnBrk="0" fontAlgn="base" hangingPunct="0">
                <a:spcAft>
                  <a:spcPct val="0"/>
                </a:spcAft>
                <a:defRPr sz="1300">
                  <a:solidFill>
                    <a:schemeClr val="tx1"/>
                  </a:solidFill>
                  <a:latin typeface="Calibri" pitchFamily="34" charset="0"/>
                  <a:ea typeface="宋体" pitchFamily="2" charset="-122"/>
                </a:defRPr>
              </a:lvl8pPr>
              <a:lvl9pPr marL="3886200" indent="-228600" eaLnBrk="0" fontAlgn="base" hangingPunct="0">
                <a:spcAft>
                  <a:spcPct val="0"/>
                </a:spcAft>
                <a:defRPr sz="1300">
                  <a:solidFill>
                    <a:schemeClr val="tx1"/>
                  </a:solidFill>
                  <a:latin typeface="Calibri" pitchFamily="34" charset="0"/>
                  <a:ea typeface="宋体" pitchFamily="2" charset="-122"/>
                </a:defRPr>
              </a:lvl9pPr>
            </a:lstStyle>
            <a:p>
              <a:pPr marL="0" marR="0" lvl="0" indent="0" algn="ctr" defTabSz="914400" eaLnBrk="1" fontAlgn="auto" latinLnBrk="0" hangingPunct="1">
                <a:lnSpc>
                  <a:spcPct val="90000"/>
                </a:lnSpc>
                <a:spcBef>
                  <a:spcPts val="0"/>
                </a:spcBef>
                <a:spcAft>
                  <a:spcPts val="0"/>
                </a:spcAft>
                <a:buClrTx/>
                <a:buSzTx/>
                <a:buFont typeface="Wingdings" pitchFamily="2" charset="2"/>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专业标准</a:t>
              </a:r>
              <a:r>
                <a:rPr kumimoji="0" lang="zh-CN" altLang="en-US" sz="16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a:t>
              </a:r>
              <a:r>
                <a:rPr kumimoji="0" lang="zh-CN" altLang="en-US"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一流专业、</a:t>
              </a:r>
              <a:endParaRPr kumimoji="0" lang="en-US"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90000"/>
                </a:lnSpc>
                <a:spcBef>
                  <a:spcPts val="0"/>
                </a:spcBef>
                <a:spcAft>
                  <a:spcPts val="0"/>
                </a:spcAft>
                <a:buClrTx/>
                <a:buSzTx/>
                <a:buFont typeface="Wingdings" pitchFamily="2" charset="2"/>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国家标准（行业标准）。</a:t>
              </a:r>
              <a:endParaRPr kumimoji="0" lang="zh-CN" altLang="en-US" sz="16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66" name="Text Box 39"/>
            <p:cNvSpPr txBox="1">
              <a:spLocks noChangeArrowheads="1"/>
            </p:cNvSpPr>
            <p:nvPr/>
          </p:nvSpPr>
          <p:spPr bwMode="auto">
            <a:xfrm>
              <a:off x="938214" y="2871433"/>
              <a:ext cx="866775" cy="54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sz="15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eaLnBrk="0" fontAlgn="base" hangingPunct="0">
                <a:spcAft>
                  <a:spcPct val="0"/>
                </a:spcAft>
                <a:defRPr sz="1300">
                  <a:solidFill>
                    <a:schemeClr val="tx1"/>
                  </a:solidFill>
                  <a:latin typeface="Calibri" pitchFamily="34" charset="0"/>
                  <a:ea typeface="宋体" pitchFamily="2" charset="-122"/>
                </a:defRPr>
              </a:lvl6pPr>
              <a:lvl7pPr marL="2971800" indent="-228600" eaLnBrk="0" fontAlgn="base" hangingPunct="0">
                <a:spcAft>
                  <a:spcPct val="0"/>
                </a:spcAft>
                <a:defRPr sz="1300">
                  <a:solidFill>
                    <a:schemeClr val="tx1"/>
                  </a:solidFill>
                  <a:latin typeface="Calibri" pitchFamily="34" charset="0"/>
                  <a:ea typeface="宋体" pitchFamily="2" charset="-122"/>
                </a:defRPr>
              </a:lvl7pPr>
              <a:lvl8pPr marL="3429000" indent="-228600" eaLnBrk="0" fontAlgn="base" hangingPunct="0">
                <a:spcAft>
                  <a:spcPct val="0"/>
                </a:spcAft>
                <a:defRPr sz="1300">
                  <a:solidFill>
                    <a:schemeClr val="tx1"/>
                  </a:solidFill>
                  <a:latin typeface="Calibri" pitchFamily="34" charset="0"/>
                  <a:ea typeface="宋体" pitchFamily="2" charset="-122"/>
                </a:defRPr>
              </a:lvl8pPr>
              <a:lvl9pPr marL="3886200" indent="-228600" eaLnBrk="0" fontAlgn="base" hangingPunct="0">
                <a:spcAft>
                  <a:spcPct val="0"/>
                </a:spcAft>
                <a:defRPr sz="1300">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 typeface="Wingdings" pitchFamily="2" charset="2"/>
                <a:buNone/>
                <a:tabLst/>
                <a:defRPr/>
              </a:pPr>
              <a:r>
                <a:rPr kumimoji="0" lang="zh-CN" altLang="en-US"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标杆专业选择</a:t>
              </a:r>
              <a:endParaRPr kumimoji="0" lang="zh-CN" altLang="en-US" sz="18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67" name="Text Box 39"/>
            <p:cNvSpPr txBox="1">
              <a:spLocks noChangeArrowheads="1"/>
            </p:cNvSpPr>
            <p:nvPr/>
          </p:nvSpPr>
          <p:spPr bwMode="auto">
            <a:xfrm>
              <a:off x="2665710" y="2871433"/>
              <a:ext cx="868362" cy="54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sz="15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eaLnBrk="0" fontAlgn="base" hangingPunct="0">
                <a:spcAft>
                  <a:spcPct val="0"/>
                </a:spcAft>
                <a:defRPr sz="1300">
                  <a:solidFill>
                    <a:schemeClr val="tx1"/>
                  </a:solidFill>
                  <a:latin typeface="Calibri" pitchFamily="34" charset="0"/>
                  <a:ea typeface="宋体" pitchFamily="2" charset="-122"/>
                </a:defRPr>
              </a:lvl6pPr>
              <a:lvl7pPr marL="2971800" indent="-228600" eaLnBrk="0" fontAlgn="base" hangingPunct="0">
                <a:spcAft>
                  <a:spcPct val="0"/>
                </a:spcAft>
                <a:defRPr sz="1300">
                  <a:solidFill>
                    <a:schemeClr val="tx1"/>
                  </a:solidFill>
                  <a:latin typeface="Calibri" pitchFamily="34" charset="0"/>
                  <a:ea typeface="宋体" pitchFamily="2" charset="-122"/>
                </a:defRPr>
              </a:lvl7pPr>
              <a:lvl8pPr marL="3429000" indent="-228600" eaLnBrk="0" fontAlgn="base" hangingPunct="0">
                <a:spcAft>
                  <a:spcPct val="0"/>
                </a:spcAft>
                <a:defRPr sz="1300">
                  <a:solidFill>
                    <a:schemeClr val="tx1"/>
                  </a:solidFill>
                  <a:latin typeface="Calibri" pitchFamily="34" charset="0"/>
                  <a:ea typeface="宋体" pitchFamily="2" charset="-122"/>
                </a:defRPr>
              </a:lvl8pPr>
              <a:lvl9pPr marL="3886200" indent="-228600" eaLnBrk="0" fontAlgn="base" hangingPunct="0">
                <a:spcAft>
                  <a:spcPct val="0"/>
                </a:spcAft>
                <a:defRPr sz="1300">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 typeface="Wingdings" pitchFamily="2" charset="2"/>
                <a:buNone/>
                <a:tabLst/>
                <a:defRPr/>
              </a:pPr>
              <a:r>
                <a:rPr kumimoji="0" lang="zh-CN" altLang="en-US"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对标调研分析</a:t>
              </a:r>
              <a:endParaRPr kumimoji="0" lang="zh-CN" altLang="en-US" sz="18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68" name="Text Box 39"/>
            <p:cNvSpPr txBox="1">
              <a:spLocks noChangeArrowheads="1"/>
            </p:cNvSpPr>
            <p:nvPr/>
          </p:nvSpPr>
          <p:spPr bwMode="auto">
            <a:xfrm>
              <a:off x="4466604" y="2871433"/>
              <a:ext cx="868362" cy="545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sz="15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eaLnBrk="0" fontAlgn="base" hangingPunct="0">
                <a:spcAft>
                  <a:spcPct val="0"/>
                </a:spcAft>
                <a:defRPr sz="1300">
                  <a:solidFill>
                    <a:schemeClr val="tx1"/>
                  </a:solidFill>
                  <a:latin typeface="Calibri" pitchFamily="34" charset="0"/>
                  <a:ea typeface="宋体" pitchFamily="2" charset="-122"/>
                </a:defRPr>
              </a:lvl6pPr>
              <a:lvl7pPr marL="2971800" indent="-228600" eaLnBrk="0" fontAlgn="base" hangingPunct="0">
                <a:spcAft>
                  <a:spcPct val="0"/>
                </a:spcAft>
                <a:defRPr sz="1300">
                  <a:solidFill>
                    <a:schemeClr val="tx1"/>
                  </a:solidFill>
                  <a:latin typeface="Calibri" pitchFamily="34" charset="0"/>
                  <a:ea typeface="宋体" pitchFamily="2" charset="-122"/>
                </a:defRPr>
              </a:lvl7pPr>
              <a:lvl8pPr marL="3429000" indent="-228600" eaLnBrk="0" fontAlgn="base" hangingPunct="0">
                <a:spcAft>
                  <a:spcPct val="0"/>
                </a:spcAft>
                <a:defRPr sz="1300">
                  <a:solidFill>
                    <a:schemeClr val="tx1"/>
                  </a:solidFill>
                  <a:latin typeface="Calibri" pitchFamily="34" charset="0"/>
                  <a:ea typeface="宋体" pitchFamily="2" charset="-122"/>
                </a:defRPr>
              </a:lvl8pPr>
              <a:lvl9pPr marL="3886200" indent="-228600" eaLnBrk="0" fontAlgn="base" hangingPunct="0">
                <a:spcAft>
                  <a:spcPct val="0"/>
                </a:spcAft>
                <a:defRPr sz="1300">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 typeface="Wingdings" pitchFamily="2" charset="2"/>
                <a:buNone/>
                <a:tabLst/>
                <a:defRPr/>
              </a:pPr>
              <a:r>
                <a:rPr kumimoji="0" lang="en-US" altLang="zh-CN"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SWOT</a:t>
              </a:r>
              <a:r>
                <a:rPr kumimoji="0" lang="zh-CN" altLang="en-US"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诊断</a:t>
              </a:r>
              <a:endParaRPr kumimoji="0" lang="zh-CN" altLang="en-US" sz="18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69" name="Text Box 39"/>
            <p:cNvSpPr txBox="1">
              <a:spLocks noChangeArrowheads="1"/>
            </p:cNvSpPr>
            <p:nvPr/>
          </p:nvSpPr>
          <p:spPr bwMode="auto">
            <a:xfrm>
              <a:off x="6353547" y="2871433"/>
              <a:ext cx="866775" cy="54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sz="1500">
                  <a:solidFill>
                    <a:schemeClr val="tx1"/>
                  </a:solidFill>
                  <a:latin typeface="Calibri" pitchFamily="34" charset="0"/>
                  <a:ea typeface="宋体" pitchFamily="2" charset="-122"/>
                </a:defRPr>
              </a:lvl3pPr>
              <a:lvl4pPr marL="1600200" indent="-228600">
                <a:defRPr sz="1300">
                  <a:solidFill>
                    <a:schemeClr val="tx1"/>
                  </a:solidFill>
                  <a:latin typeface="Calibri" pitchFamily="34" charset="0"/>
                  <a:ea typeface="宋体" pitchFamily="2" charset="-122"/>
                </a:defRPr>
              </a:lvl4pPr>
              <a:lvl5pPr marL="2057400" indent="-228600">
                <a:defRPr sz="1300">
                  <a:solidFill>
                    <a:schemeClr val="tx1"/>
                  </a:solidFill>
                  <a:latin typeface="Calibri" pitchFamily="34" charset="0"/>
                  <a:ea typeface="宋体" pitchFamily="2" charset="-122"/>
                </a:defRPr>
              </a:lvl5pPr>
              <a:lvl6pPr marL="2514600" indent="-228600" eaLnBrk="0" fontAlgn="base" hangingPunct="0">
                <a:spcAft>
                  <a:spcPct val="0"/>
                </a:spcAft>
                <a:defRPr sz="1300">
                  <a:solidFill>
                    <a:schemeClr val="tx1"/>
                  </a:solidFill>
                  <a:latin typeface="Calibri" pitchFamily="34" charset="0"/>
                  <a:ea typeface="宋体" pitchFamily="2" charset="-122"/>
                </a:defRPr>
              </a:lvl6pPr>
              <a:lvl7pPr marL="2971800" indent="-228600" eaLnBrk="0" fontAlgn="base" hangingPunct="0">
                <a:spcAft>
                  <a:spcPct val="0"/>
                </a:spcAft>
                <a:defRPr sz="1300">
                  <a:solidFill>
                    <a:schemeClr val="tx1"/>
                  </a:solidFill>
                  <a:latin typeface="Calibri" pitchFamily="34" charset="0"/>
                  <a:ea typeface="宋体" pitchFamily="2" charset="-122"/>
                </a:defRPr>
              </a:lvl7pPr>
              <a:lvl8pPr marL="3429000" indent="-228600" eaLnBrk="0" fontAlgn="base" hangingPunct="0">
                <a:spcAft>
                  <a:spcPct val="0"/>
                </a:spcAft>
                <a:defRPr sz="1300">
                  <a:solidFill>
                    <a:schemeClr val="tx1"/>
                  </a:solidFill>
                  <a:latin typeface="Calibri" pitchFamily="34" charset="0"/>
                  <a:ea typeface="宋体" pitchFamily="2" charset="-122"/>
                </a:defRPr>
              </a:lvl8pPr>
              <a:lvl9pPr marL="3886200" indent="-228600" eaLnBrk="0" fontAlgn="base" hangingPunct="0">
                <a:spcAft>
                  <a:spcPct val="0"/>
                </a:spcAft>
                <a:defRPr sz="1300">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 typeface="Wingdings" pitchFamily="2" charset="2"/>
                <a:buNone/>
                <a:tabLst/>
                <a:defRPr/>
              </a:pPr>
              <a:r>
                <a:rPr kumimoji="0" lang="zh-CN" altLang="en-US"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建设方案优化</a:t>
              </a:r>
              <a:endParaRPr kumimoji="0" lang="zh-CN" altLang="en-US" sz="18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70" name="TextBox 44"/>
            <p:cNvSpPr txBox="1"/>
            <p:nvPr/>
          </p:nvSpPr>
          <p:spPr>
            <a:xfrm>
              <a:off x="3491880" y="3962838"/>
              <a:ext cx="3048812" cy="493730"/>
            </a:xfrm>
            <a:prstGeom prst="rect">
              <a:avLst/>
            </a:prstGeom>
            <a:noFill/>
            <a:ln w="9525">
              <a:noFill/>
            </a:ln>
          </p:spPr>
          <p:txBody>
            <a:bodyPr wrap="square">
              <a:spAutoFit/>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2000" b="0" i="0" u="none" kern="1200" baseline="0">
                  <a:solidFill>
                    <a:srgbClr val="000000"/>
                  </a:solidFill>
                  <a:latin typeface="Calibri" panose="020F0502020204030204" pitchFamily="34" charset="0"/>
                  <a:ea typeface="黑体" panose="02010609060101010101" pitchFamily="2" charset="-122"/>
                </a:defRPr>
              </a:lvl1pPr>
              <a:lvl2pPr marL="742950" lvl="1" indent="-285750" algn="l" defTabSz="914400" eaLnBrk="0" fontAlgn="base" latinLnBrk="0" hangingPunct="0">
                <a:lnSpc>
                  <a:spcPct val="100000"/>
                </a:lnSpc>
                <a:spcBef>
                  <a:spcPct val="20000"/>
                </a:spcBef>
                <a:spcAft>
                  <a:spcPct val="0"/>
                </a:spcAft>
                <a:buFont typeface="Wingdings" panose="05000000000000000000" pitchFamily="2" charset="2"/>
                <a:buChar char="n"/>
                <a:defRPr sz="2800" b="0" i="0" u="none" kern="1200" baseline="0">
                  <a:solidFill>
                    <a:srgbClr val="000000"/>
                  </a:solidFill>
                  <a:latin typeface="Calibri" panose="020F0502020204030204" pitchFamily="34" charset="0"/>
                  <a:ea typeface="黑体" panose="02010609060101010101" pitchFamily="2" charset="-122"/>
                  <a:cs typeface="+mn-ea"/>
                </a:defRPr>
              </a:lvl2pPr>
              <a:lvl3pPr marL="1143000" lvl="2" indent="-228600" algn="l" defTabSz="914400" eaLnBrk="0" fontAlgn="base" latinLnBrk="0" hangingPunct="0">
                <a:lnSpc>
                  <a:spcPct val="100000"/>
                </a:lnSpc>
                <a:spcBef>
                  <a:spcPct val="20000"/>
                </a:spcBef>
                <a:spcAft>
                  <a:spcPct val="0"/>
                </a:spcAft>
                <a:buFont typeface="Wingdings" panose="05000000000000000000" pitchFamily="2" charset="2"/>
                <a:buChar char="u"/>
                <a:defRPr sz="1600" b="0" i="0" u="none" kern="1200" baseline="0">
                  <a:solidFill>
                    <a:srgbClr val="000000"/>
                  </a:solidFill>
                  <a:latin typeface="Calibri" panose="020F0502020204030204" pitchFamily="34" charset="0"/>
                  <a:ea typeface="黑体" panose="02010609060101010101" pitchFamily="2" charset="-122"/>
                  <a:cs typeface="+mn-ea"/>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400" b="0" i="0" u="none" kern="1200" baseline="0">
                  <a:solidFill>
                    <a:srgbClr val="000000"/>
                  </a:solidFill>
                  <a:latin typeface="Calibri" panose="020F0502020204030204" pitchFamily="34" charset="0"/>
                  <a:ea typeface="黑体" panose="02010609060101010101" pitchFamily="2" charset="-122"/>
                  <a:cs typeface="+mn-ea"/>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400" b="0" i="0" u="none" kern="1200" baseline="0">
                  <a:solidFill>
                    <a:srgbClr val="000000"/>
                  </a:solidFill>
                  <a:latin typeface="Calibri" panose="020F0502020204030204" pitchFamily="34" charset="0"/>
                  <a:ea typeface="黑体" panose="02010609060101010101" pitchFamily="2" charset="-122"/>
                  <a:cs typeface="+mn-ea"/>
                </a:defRPr>
              </a:lvl5pPr>
            </a:lstStyle>
            <a:p>
              <a:pPr marL="0" marR="0" lvl="0" indent="-342900" defTabSz="91440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rPr>
                <a:t>整合全国知名专家团队出具专业建设的</a:t>
              </a: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rPr>
                <a:t>诊断报告，提出整体解决方</a:t>
              </a: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rPr>
                <a:t>案</a:t>
              </a:r>
              <a:r>
                <a:rPr lang="zh-CN" altLang="en-US" sz="1600" kern="0" dirty="0" smtClean="0">
                  <a:latin typeface="Arial" panose="020B0604020202020204" pitchFamily="34" charset="0"/>
                  <a:ea typeface="微软雅黑" panose="020B0503020204020204" pitchFamily="34" charset="-122"/>
                </a:rPr>
                <a:t>。</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ea"/>
              </a:endParaRPr>
            </a:p>
          </p:txBody>
        </p:sp>
        <p:sp>
          <p:nvSpPr>
            <p:cNvPr id="71" name="TextBox 45"/>
            <p:cNvSpPr txBox="1"/>
            <p:nvPr/>
          </p:nvSpPr>
          <p:spPr>
            <a:xfrm>
              <a:off x="5220072" y="1777380"/>
              <a:ext cx="2786063" cy="535308"/>
            </a:xfrm>
            <a:prstGeom prst="rect">
              <a:avLst/>
            </a:prstGeom>
            <a:noFill/>
            <a:ln w="9525">
              <a:noFill/>
            </a:ln>
          </p:spPr>
          <p:txBody>
            <a:bodyPr>
              <a:spAutoFit/>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2000" b="0" i="0" u="none" kern="1200" baseline="0">
                  <a:solidFill>
                    <a:srgbClr val="000000"/>
                  </a:solidFill>
                  <a:latin typeface="Calibri" panose="020F0502020204030204" pitchFamily="34" charset="0"/>
                  <a:ea typeface="黑体" panose="02010609060101010101" pitchFamily="2" charset="-122"/>
                </a:defRPr>
              </a:lvl1pPr>
              <a:lvl2pPr marL="742950" lvl="1" indent="-285750" algn="l" defTabSz="914400" eaLnBrk="0" fontAlgn="base" latinLnBrk="0" hangingPunct="0">
                <a:lnSpc>
                  <a:spcPct val="100000"/>
                </a:lnSpc>
                <a:spcBef>
                  <a:spcPct val="20000"/>
                </a:spcBef>
                <a:spcAft>
                  <a:spcPct val="0"/>
                </a:spcAft>
                <a:buFont typeface="Wingdings" panose="05000000000000000000" pitchFamily="2" charset="2"/>
                <a:buChar char="n"/>
                <a:defRPr sz="2800" b="0" i="0" u="none" kern="1200" baseline="0">
                  <a:solidFill>
                    <a:srgbClr val="000000"/>
                  </a:solidFill>
                  <a:latin typeface="Calibri" panose="020F0502020204030204" pitchFamily="34" charset="0"/>
                  <a:ea typeface="黑体" panose="02010609060101010101" pitchFamily="2" charset="-122"/>
                  <a:cs typeface="+mn-ea"/>
                </a:defRPr>
              </a:lvl2pPr>
              <a:lvl3pPr marL="1143000" lvl="2" indent="-228600" algn="l" defTabSz="914400" eaLnBrk="0" fontAlgn="base" latinLnBrk="0" hangingPunct="0">
                <a:lnSpc>
                  <a:spcPct val="100000"/>
                </a:lnSpc>
                <a:spcBef>
                  <a:spcPct val="20000"/>
                </a:spcBef>
                <a:spcAft>
                  <a:spcPct val="0"/>
                </a:spcAft>
                <a:buFont typeface="Wingdings" panose="05000000000000000000" pitchFamily="2" charset="2"/>
                <a:buChar char="u"/>
                <a:defRPr sz="1600" b="0" i="0" u="none" kern="1200" baseline="0">
                  <a:solidFill>
                    <a:srgbClr val="000000"/>
                  </a:solidFill>
                  <a:latin typeface="Calibri" panose="020F0502020204030204" pitchFamily="34" charset="0"/>
                  <a:ea typeface="黑体" panose="02010609060101010101" pitchFamily="2" charset="-122"/>
                  <a:cs typeface="+mn-ea"/>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400" b="0" i="0" u="none" kern="1200" baseline="0">
                  <a:solidFill>
                    <a:srgbClr val="000000"/>
                  </a:solidFill>
                  <a:latin typeface="Calibri" panose="020F0502020204030204" pitchFamily="34" charset="0"/>
                  <a:ea typeface="黑体" panose="02010609060101010101" pitchFamily="2" charset="-122"/>
                  <a:cs typeface="+mn-ea"/>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400" b="0" i="0" u="none" kern="1200" baseline="0">
                  <a:solidFill>
                    <a:srgbClr val="000000"/>
                  </a:solidFill>
                  <a:latin typeface="Calibri" panose="020F0502020204030204" pitchFamily="34" charset="0"/>
                  <a:ea typeface="黑体" panose="02010609060101010101" pitchFamily="2" charset="-122"/>
                  <a:cs typeface="+mn-ea"/>
                </a:defRPr>
              </a:lvl5pPr>
            </a:lstStyle>
            <a:p>
              <a:pPr marL="0" marR="0" lvl="0" indent="-342900" algn="ctr" defTabSz="91440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rPr>
                <a:t>国</a:t>
              </a: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rPr>
                <a:t>泰安强有力</a:t>
              </a: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rPr>
                <a:t>的执行团队</a:t>
              </a: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rPr>
                <a:t>，</a:t>
              </a:r>
              <a:endParaRPr kumimoji="0" lang="en-US" altLang="zh-CN"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342900" algn="ctr" defTabSz="91440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rPr>
                <a:t>具</a:t>
              </a: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rPr>
                <a:t>体落实每一项建设服</a:t>
              </a: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rPr>
                <a:t>务。</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ea"/>
              </a:endParaRPr>
            </a:p>
          </p:txBody>
        </p:sp>
        <p:sp>
          <p:nvSpPr>
            <p:cNvPr id="72" name="TextBox 46"/>
            <p:cNvSpPr txBox="1"/>
            <p:nvPr/>
          </p:nvSpPr>
          <p:spPr>
            <a:xfrm>
              <a:off x="1403648" y="1777380"/>
              <a:ext cx="3332163" cy="535308"/>
            </a:xfrm>
            <a:prstGeom prst="rect">
              <a:avLst/>
            </a:prstGeom>
            <a:noFill/>
            <a:ln w="9525">
              <a:noFill/>
            </a:ln>
          </p:spPr>
          <p:txBody>
            <a:bodyPr>
              <a:spAutoFit/>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2000" b="0" i="0" u="none" kern="1200" baseline="0">
                  <a:solidFill>
                    <a:srgbClr val="000000"/>
                  </a:solidFill>
                  <a:latin typeface="Calibri" panose="020F0502020204030204" pitchFamily="34" charset="0"/>
                  <a:ea typeface="黑体" panose="02010609060101010101" pitchFamily="2" charset="-122"/>
                </a:defRPr>
              </a:lvl1pPr>
              <a:lvl2pPr marL="742950" lvl="1" indent="-285750" algn="l" defTabSz="914400" eaLnBrk="0" fontAlgn="base" latinLnBrk="0" hangingPunct="0">
                <a:lnSpc>
                  <a:spcPct val="100000"/>
                </a:lnSpc>
                <a:spcBef>
                  <a:spcPct val="20000"/>
                </a:spcBef>
                <a:spcAft>
                  <a:spcPct val="0"/>
                </a:spcAft>
                <a:buFont typeface="Wingdings" panose="05000000000000000000" pitchFamily="2" charset="2"/>
                <a:buChar char="n"/>
                <a:defRPr sz="2800" b="0" i="0" u="none" kern="1200" baseline="0">
                  <a:solidFill>
                    <a:srgbClr val="000000"/>
                  </a:solidFill>
                  <a:latin typeface="Calibri" panose="020F0502020204030204" pitchFamily="34" charset="0"/>
                  <a:ea typeface="黑体" panose="02010609060101010101" pitchFamily="2" charset="-122"/>
                  <a:cs typeface="+mn-ea"/>
                </a:defRPr>
              </a:lvl2pPr>
              <a:lvl3pPr marL="1143000" lvl="2" indent="-228600" algn="l" defTabSz="914400" eaLnBrk="0" fontAlgn="base" latinLnBrk="0" hangingPunct="0">
                <a:lnSpc>
                  <a:spcPct val="100000"/>
                </a:lnSpc>
                <a:spcBef>
                  <a:spcPct val="20000"/>
                </a:spcBef>
                <a:spcAft>
                  <a:spcPct val="0"/>
                </a:spcAft>
                <a:buFont typeface="Wingdings" panose="05000000000000000000" pitchFamily="2" charset="2"/>
                <a:buChar char="u"/>
                <a:defRPr sz="1600" b="0" i="0" u="none" kern="1200" baseline="0">
                  <a:solidFill>
                    <a:srgbClr val="000000"/>
                  </a:solidFill>
                  <a:latin typeface="Calibri" panose="020F0502020204030204" pitchFamily="34" charset="0"/>
                  <a:ea typeface="黑体" panose="02010609060101010101" pitchFamily="2" charset="-122"/>
                  <a:cs typeface="+mn-ea"/>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400" b="0" i="0" u="none" kern="1200" baseline="0">
                  <a:solidFill>
                    <a:srgbClr val="000000"/>
                  </a:solidFill>
                  <a:latin typeface="Calibri" panose="020F0502020204030204" pitchFamily="34" charset="0"/>
                  <a:ea typeface="黑体" panose="02010609060101010101" pitchFamily="2" charset="-122"/>
                  <a:cs typeface="+mn-ea"/>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400" b="0" i="0" u="none" kern="1200" baseline="0">
                  <a:solidFill>
                    <a:srgbClr val="000000"/>
                  </a:solidFill>
                  <a:latin typeface="Calibri" panose="020F0502020204030204" pitchFamily="34" charset="0"/>
                  <a:ea typeface="黑体" panose="02010609060101010101" pitchFamily="2" charset="-122"/>
                  <a:cs typeface="+mn-ea"/>
                </a:defRPr>
              </a:lvl5pPr>
            </a:lstStyle>
            <a:p>
              <a:pPr marL="0" marR="0" lvl="0" indent="-342900" algn="ctr" defTabSz="91440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rPr>
                <a:t>全方位</a:t>
              </a: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rPr>
                <a:t>对比，找出各</a:t>
              </a: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rPr>
                <a:t>个</a:t>
              </a:r>
              <a:endParaRPr kumimoji="0" lang="en-US" altLang="zh-CN"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342900" algn="ctr" defTabSz="91440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rPr>
                <a:t>指</a:t>
              </a: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rPr>
                <a:t>标</a:t>
              </a: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rPr>
                <a:t>上存在</a:t>
              </a: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rPr>
                <a:t>的不</a:t>
              </a: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微软雅黑" panose="020B0503020204020204" pitchFamily="34" charset="-122"/>
                </a:rPr>
                <a:t>足。</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ea"/>
              </a:endParaRPr>
            </a:p>
          </p:txBody>
        </p:sp>
        <p:sp>
          <p:nvSpPr>
            <p:cNvPr id="73" name="圆角矩形 72"/>
            <p:cNvSpPr/>
            <p:nvPr/>
          </p:nvSpPr>
          <p:spPr>
            <a:xfrm>
              <a:off x="7893037" y="2679738"/>
              <a:ext cx="1143459" cy="1152001"/>
            </a:xfrm>
            <a:prstGeom prst="roundRect">
              <a:avLst/>
            </a:prstGeom>
            <a:solidFill>
              <a:srgbClr val="1F497D">
                <a:lumMod val="60000"/>
                <a:lumOff val="40000"/>
              </a:srgbClr>
            </a:solidFill>
            <a:ln w="25400" cap="flat" cmpd="sng" algn="ctr">
              <a:noFill/>
              <a:prstDash val="solid"/>
            </a:ln>
            <a:effectLst/>
          </p:spPr>
          <p:txBody>
            <a:bodyPr rtlCol="0" anchor="ctr"/>
            <a:lstStyle/>
            <a:p>
              <a:pPr algn="ctr">
                <a:lnSpc>
                  <a:spcPct val="130000"/>
                </a:lnSpc>
                <a:defRPr/>
              </a:pPr>
              <a:r>
                <a:rPr lang="zh-CN" altLang="en-US" b="1" kern="0" dirty="0">
                  <a:solidFill>
                    <a:srgbClr val="FFFFFF"/>
                  </a:solidFill>
                  <a:latin typeface="微软雅黑" pitchFamily="34" charset="-122"/>
                  <a:ea typeface="微软雅黑" pitchFamily="34" charset="-122"/>
                </a:rPr>
                <a:t>打造差异</a:t>
              </a:r>
              <a:endParaRPr lang="en-US" altLang="zh-CN" b="1" kern="0" dirty="0">
                <a:solidFill>
                  <a:srgbClr val="FFFFFF"/>
                </a:solidFill>
                <a:latin typeface="微软雅黑" pitchFamily="34" charset="-122"/>
                <a:ea typeface="微软雅黑" pitchFamily="34" charset="-122"/>
              </a:endParaRPr>
            </a:p>
            <a:p>
              <a:pPr algn="ctr">
                <a:lnSpc>
                  <a:spcPct val="130000"/>
                </a:lnSpc>
                <a:defRPr/>
              </a:pPr>
              <a:r>
                <a:rPr lang="zh-CN" altLang="en-US" b="1" kern="0" dirty="0">
                  <a:solidFill>
                    <a:srgbClr val="FFFFFF"/>
                  </a:solidFill>
                  <a:latin typeface="微软雅黑" pitchFamily="34" charset="-122"/>
                  <a:ea typeface="微软雅黑" pitchFamily="34" charset="-122"/>
                </a:rPr>
                <a:t>化的品牌</a:t>
              </a:r>
              <a:endParaRPr lang="en-US" altLang="zh-CN" b="1" kern="0" dirty="0">
                <a:solidFill>
                  <a:srgbClr val="FFFFFF"/>
                </a:solidFill>
                <a:latin typeface="微软雅黑" pitchFamily="34" charset="-122"/>
                <a:ea typeface="微软雅黑" pitchFamily="34" charset="-122"/>
              </a:endParaRPr>
            </a:p>
            <a:p>
              <a:pPr algn="ctr">
                <a:lnSpc>
                  <a:spcPct val="130000"/>
                </a:lnSpc>
                <a:defRPr/>
              </a:pPr>
              <a:r>
                <a:rPr lang="zh-CN" altLang="en-US" b="1" kern="0" dirty="0" smtClean="0">
                  <a:solidFill>
                    <a:srgbClr val="FFFFFF"/>
                  </a:solidFill>
                  <a:latin typeface="微软雅黑" pitchFamily="34" charset="-122"/>
                  <a:ea typeface="微软雅黑" pitchFamily="34" charset="-122"/>
                </a:rPr>
                <a:t>专业特色</a:t>
              </a:r>
              <a:endParaRPr lang="zh-CN" altLang="en-US" b="1" kern="0" dirty="0">
                <a:solidFill>
                  <a:srgbClr val="FFFFFF"/>
                </a:solidFill>
                <a:latin typeface="微软雅黑" pitchFamily="34" charset="-122"/>
                <a:ea typeface="微软雅黑" pitchFamily="34" charset="-122"/>
              </a:endParaRPr>
            </a:p>
          </p:txBody>
        </p:sp>
      </p:grpSp>
      <p:grpSp>
        <p:nvGrpSpPr>
          <p:cNvPr id="33" name="组合 18"/>
          <p:cNvGrpSpPr/>
          <p:nvPr/>
        </p:nvGrpSpPr>
        <p:grpSpPr>
          <a:xfrm>
            <a:off x="140769" y="590119"/>
            <a:ext cx="2825716" cy="525213"/>
            <a:chOff x="1302159" y="1901599"/>
            <a:chExt cx="2414856" cy="645115"/>
          </a:xfrm>
        </p:grpSpPr>
        <p:sp>
          <p:nvSpPr>
            <p:cNvPr id="34" name="矩形 33"/>
            <p:cNvSpPr/>
            <p:nvPr/>
          </p:nvSpPr>
          <p:spPr>
            <a:xfrm>
              <a:off x="1355792" y="1985474"/>
              <a:ext cx="2361223" cy="5079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TextBox 34"/>
            <p:cNvSpPr txBox="1"/>
            <p:nvPr/>
          </p:nvSpPr>
          <p:spPr>
            <a:xfrm>
              <a:off x="1302159" y="1901599"/>
              <a:ext cx="2293065" cy="645115"/>
            </a:xfrm>
            <a:prstGeom prst="rect">
              <a:avLst/>
            </a:prstGeom>
            <a:noFill/>
          </p:spPr>
          <p:txBody>
            <a:bodyPr wrap="square" rtlCol="0">
              <a:spAutoFit/>
            </a:bodyPr>
            <a:lstStyle/>
            <a:p>
              <a:pPr>
                <a:lnSpc>
                  <a:spcPct val="130000"/>
                </a:lnSpc>
              </a:pPr>
              <a:r>
                <a:rPr lang="zh-CN" altLang="en-US" sz="2400" b="1" dirty="0" smtClean="0">
                  <a:solidFill>
                    <a:schemeClr val="bg1"/>
                  </a:solidFill>
                  <a:latin typeface="微软雅黑" panose="020B0503020204020204" pitchFamily="34" charset="-122"/>
                  <a:ea typeface="微软雅黑" panose="020B0503020204020204" pitchFamily="34" charset="-122"/>
                </a:rPr>
                <a:t>（二）</a:t>
              </a:r>
              <a:r>
                <a:rPr lang="zh-CN" altLang="en-US" sz="2400" b="1" dirty="0">
                  <a:solidFill>
                    <a:schemeClr val="bg1"/>
                  </a:solidFill>
                  <a:latin typeface="微软雅黑" panose="020B0503020204020204" pitchFamily="34" charset="-122"/>
                  <a:ea typeface="微软雅黑" panose="020B0503020204020204" pitchFamily="34" charset="-122"/>
                </a:rPr>
                <a:t>建设按</a:t>
              </a:r>
              <a:r>
                <a:rPr lang="zh-CN" altLang="en-US" sz="2400" b="1" dirty="0" smtClean="0">
                  <a:solidFill>
                    <a:schemeClr val="bg1"/>
                  </a:solidFill>
                  <a:latin typeface="微软雅黑" panose="020B0503020204020204" pitchFamily="34" charset="-122"/>
                  <a:ea typeface="微软雅黑" panose="020B0503020204020204" pitchFamily="34" charset="-122"/>
                </a:rPr>
                <a:t>流程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15895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42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732178094"/>
              </p:ext>
            </p:extLst>
          </p:nvPr>
        </p:nvGraphicFramePr>
        <p:xfrm>
          <a:off x="552450" y="1552575"/>
          <a:ext cx="10915649" cy="4007644"/>
        </p:xfrm>
        <a:graphic>
          <a:graphicData uri="http://schemas.openxmlformats.org/drawingml/2006/table">
            <a:tbl>
              <a:tblPr firstRow="1" firstCol="1" bandRow="1">
                <a:tableStyleId>{5C22544A-7EE6-4342-B048-85BDC9FD1C3A}</a:tableStyleId>
              </a:tblPr>
              <a:tblGrid>
                <a:gridCol w="715298"/>
                <a:gridCol w="3449110"/>
                <a:gridCol w="5627292"/>
                <a:gridCol w="1123949"/>
              </a:tblGrid>
              <a:tr h="350044">
                <a:tc>
                  <a:txBody>
                    <a:bodyPr/>
                    <a:lstStyle/>
                    <a:p>
                      <a:pPr algn="ctr">
                        <a:spcAft>
                          <a:spcPts val="0"/>
                        </a:spcAft>
                      </a:pPr>
                      <a:r>
                        <a:rPr lang="zh-CN" sz="1800" b="1" kern="100" dirty="0">
                          <a:effectLst/>
                          <a:latin typeface="微软雅黑" pitchFamily="34" charset="-122"/>
                          <a:ea typeface="微软雅黑" pitchFamily="34" charset="-122"/>
                        </a:rPr>
                        <a:t>类别</a:t>
                      </a:r>
                    </a:p>
                  </a:txBody>
                  <a:tcPr marL="68580" marR="68580" marT="0" marB="0" anchor="ctr"/>
                </a:tc>
                <a:tc>
                  <a:txBody>
                    <a:bodyPr/>
                    <a:lstStyle/>
                    <a:p>
                      <a:pPr algn="ctr">
                        <a:spcAft>
                          <a:spcPts val="0"/>
                        </a:spcAft>
                      </a:pPr>
                      <a:r>
                        <a:rPr lang="zh-CN" sz="1800" b="1" kern="0" dirty="0" smtClean="0">
                          <a:effectLst/>
                          <a:latin typeface="微软雅黑" pitchFamily="34" charset="-122"/>
                          <a:ea typeface="微软雅黑" pitchFamily="34" charset="-122"/>
                        </a:rPr>
                        <a:t>产品</a:t>
                      </a:r>
                      <a:r>
                        <a:rPr lang="zh-CN" altLang="en-US" sz="1800" b="1" kern="0" dirty="0" smtClean="0">
                          <a:effectLst/>
                          <a:latin typeface="微软雅黑" pitchFamily="34" charset="-122"/>
                          <a:ea typeface="微软雅黑" pitchFamily="34" charset="-122"/>
                        </a:rPr>
                        <a:t>项目名称</a:t>
                      </a:r>
                      <a:endParaRPr lang="zh-CN" sz="1800" b="1" kern="100" dirty="0">
                        <a:effectLst/>
                        <a:latin typeface="微软雅黑" pitchFamily="34" charset="-122"/>
                        <a:ea typeface="微软雅黑" pitchFamily="34" charset="-122"/>
                      </a:endParaRPr>
                    </a:p>
                  </a:txBody>
                  <a:tcPr marL="68580" marR="68580" marT="0" marB="0" anchor="ctr"/>
                </a:tc>
                <a:tc>
                  <a:txBody>
                    <a:bodyPr/>
                    <a:lstStyle/>
                    <a:p>
                      <a:pPr algn="ctr">
                        <a:spcAft>
                          <a:spcPts val="0"/>
                        </a:spcAft>
                      </a:pPr>
                      <a:r>
                        <a:rPr lang="zh-CN" sz="1800" b="1" kern="0" dirty="0">
                          <a:effectLst/>
                          <a:latin typeface="微软雅黑" pitchFamily="34" charset="-122"/>
                          <a:ea typeface="微软雅黑" pitchFamily="34" charset="-122"/>
                        </a:rPr>
                        <a:t>使用范围</a:t>
                      </a:r>
                      <a:endParaRPr lang="zh-CN" sz="1800" b="1" kern="100" dirty="0">
                        <a:effectLst/>
                        <a:latin typeface="微软雅黑" pitchFamily="34" charset="-122"/>
                        <a:ea typeface="微软雅黑" pitchFamily="34" charset="-122"/>
                      </a:endParaRPr>
                    </a:p>
                  </a:txBody>
                  <a:tcPr marL="68580" marR="68580" marT="0" marB="0" anchor="ctr"/>
                </a:tc>
                <a:tc>
                  <a:txBody>
                    <a:bodyPr/>
                    <a:lstStyle/>
                    <a:p>
                      <a:pPr algn="ctr">
                        <a:spcAft>
                          <a:spcPts val="0"/>
                        </a:spcAft>
                      </a:pPr>
                      <a:r>
                        <a:rPr lang="zh-CN" altLang="en-US" sz="1800" b="1" kern="100" dirty="0" smtClean="0">
                          <a:effectLst/>
                          <a:latin typeface="微软雅黑" pitchFamily="34" charset="-122"/>
                          <a:ea typeface="微软雅黑" pitchFamily="34" charset="-122"/>
                        </a:rPr>
                        <a:t>预算经费</a:t>
                      </a:r>
                      <a:endParaRPr lang="zh-CN" sz="1800" b="1" kern="100" dirty="0">
                        <a:effectLst/>
                        <a:latin typeface="微软雅黑" pitchFamily="34" charset="-122"/>
                        <a:ea typeface="微软雅黑" pitchFamily="34" charset="-122"/>
                      </a:endParaRPr>
                    </a:p>
                  </a:txBody>
                  <a:tcPr marL="68580" marR="68580" marT="0" marB="0" anchor="ctr"/>
                </a:tc>
              </a:tr>
              <a:tr h="252095">
                <a:tc>
                  <a:txBody>
                    <a:bodyPr/>
                    <a:lstStyle/>
                    <a:p>
                      <a:pPr algn="ctr">
                        <a:lnSpc>
                          <a:spcPct val="150000"/>
                        </a:lnSpc>
                        <a:spcAft>
                          <a:spcPts val="0"/>
                        </a:spcAft>
                      </a:pPr>
                      <a:r>
                        <a:rPr lang="en-US" sz="1600" kern="100" dirty="0" smtClean="0">
                          <a:effectLst/>
                          <a:latin typeface="微软雅黑" pitchFamily="34" charset="-122"/>
                          <a:ea typeface="微软雅黑" pitchFamily="34" charset="-122"/>
                        </a:rPr>
                        <a:t>1</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0" dirty="0" smtClean="0">
                          <a:effectLst/>
                          <a:latin typeface="微软雅黑" pitchFamily="34" charset="-122"/>
                          <a:ea typeface="微软雅黑" pitchFamily="34" charset="-122"/>
                        </a:rPr>
                        <a:t>专业（群）任务书及建设方案编制</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0" dirty="0" smtClean="0">
                          <a:effectLst/>
                          <a:latin typeface="微软雅黑" pitchFamily="34" charset="-122"/>
                          <a:ea typeface="微软雅黑" pitchFamily="34" charset="-122"/>
                        </a:rPr>
                        <a:t>高职优质校建设、中职特色专业申报</a:t>
                      </a:r>
                      <a:r>
                        <a:rPr lang="zh-CN" sz="1600" kern="0" dirty="0" smtClean="0">
                          <a:effectLst/>
                          <a:latin typeface="微软雅黑" pitchFamily="34" charset="-122"/>
                          <a:ea typeface="微软雅黑" pitchFamily="34" charset="-122"/>
                        </a:rPr>
                        <a:t>需求的</a:t>
                      </a:r>
                      <a:r>
                        <a:rPr lang="zh-CN" altLang="en-US" sz="1600" kern="0" dirty="0" smtClean="0">
                          <a:effectLst/>
                          <a:latin typeface="微软雅黑" pitchFamily="34" charset="-122"/>
                          <a:ea typeface="微软雅黑" pitchFamily="34" charset="-122"/>
                        </a:rPr>
                        <a:t>学</a:t>
                      </a:r>
                      <a:r>
                        <a:rPr lang="zh-CN" sz="1600" kern="0" dirty="0" smtClean="0">
                          <a:effectLst/>
                          <a:latin typeface="微软雅黑" pitchFamily="34" charset="-122"/>
                          <a:ea typeface="微软雅黑" pitchFamily="34" charset="-122"/>
                        </a:rPr>
                        <a:t>校</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pPr>
                      <a:endParaRPr lang="zh-CN" altLang="en-US" sz="1600" b="1" dirty="0">
                        <a:solidFill>
                          <a:srgbClr val="C00000"/>
                        </a:solidFill>
                        <a:latin typeface="微软雅黑" pitchFamily="34" charset="-122"/>
                        <a:ea typeface="微软雅黑" pitchFamily="34" charset="-122"/>
                      </a:endParaRPr>
                    </a:p>
                  </a:txBody>
                  <a:tcPr marL="68580" marR="68580" marT="0" marB="0" anchor="ctr"/>
                </a:tc>
              </a:tr>
              <a:tr h="252095">
                <a:tc>
                  <a:txBody>
                    <a:bodyPr/>
                    <a:lstStyle/>
                    <a:p>
                      <a:pPr algn="ctr">
                        <a:lnSpc>
                          <a:spcPct val="150000"/>
                        </a:lnSpc>
                        <a:spcAft>
                          <a:spcPts val="0"/>
                        </a:spcAft>
                      </a:pPr>
                      <a:r>
                        <a:rPr lang="en-US" sz="1600" kern="100" dirty="0" smtClean="0">
                          <a:effectLst/>
                          <a:latin typeface="微软雅黑" pitchFamily="34" charset="-122"/>
                          <a:ea typeface="微软雅黑" pitchFamily="34" charset="-122"/>
                        </a:rPr>
                        <a:t>2</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赛名师智慧课堂建设</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0" dirty="0" smtClean="0">
                          <a:effectLst/>
                          <a:latin typeface="微软雅黑" pitchFamily="34" charset="-122"/>
                          <a:ea typeface="微软雅黑" pitchFamily="34" charset="-122"/>
                        </a:rPr>
                        <a:t>特色</a:t>
                      </a:r>
                      <a:r>
                        <a:rPr lang="zh-CN" sz="1600" kern="0" dirty="0" smtClean="0">
                          <a:effectLst/>
                          <a:latin typeface="微软雅黑" pitchFamily="34" charset="-122"/>
                          <a:ea typeface="微软雅黑" pitchFamily="34" charset="-122"/>
                        </a:rPr>
                        <a:t>专业</a:t>
                      </a:r>
                      <a:r>
                        <a:rPr lang="zh-CN" altLang="en-US" sz="1600" kern="0" dirty="0" smtClean="0">
                          <a:effectLst/>
                          <a:latin typeface="微软雅黑" pitchFamily="34" charset="-122"/>
                          <a:ea typeface="微软雅黑" pitchFamily="34" charset="-122"/>
                        </a:rPr>
                        <a:t>（群）内涵</a:t>
                      </a:r>
                      <a:r>
                        <a:rPr lang="zh-CN" sz="1600" kern="0" dirty="0" smtClean="0">
                          <a:effectLst/>
                          <a:latin typeface="微软雅黑" pitchFamily="34" charset="-122"/>
                          <a:ea typeface="微软雅黑" pitchFamily="34" charset="-122"/>
                        </a:rPr>
                        <a:t>建设</a:t>
                      </a:r>
                      <a:r>
                        <a:rPr lang="zh-CN" sz="1600" kern="0" dirty="0">
                          <a:effectLst/>
                          <a:latin typeface="微软雅黑" pitchFamily="34" charset="-122"/>
                          <a:ea typeface="微软雅黑" pitchFamily="34" charset="-122"/>
                        </a:rPr>
                        <a:t>提升需求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pPr>
                      <a:endParaRPr lang="zh-CN" altLang="en-US" sz="1600" b="1" dirty="0">
                        <a:solidFill>
                          <a:srgbClr val="C00000"/>
                        </a:solidFill>
                        <a:latin typeface="微软雅黑" pitchFamily="34" charset="-122"/>
                        <a:ea typeface="微软雅黑" pitchFamily="34" charset="-122"/>
                      </a:endParaRPr>
                    </a:p>
                  </a:txBody>
                  <a:tcPr marL="68580" marR="68580" marT="0" marB="0"/>
                </a:tc>
              </a:tr>
              <a:tr h="252095">
                <a:tc>
                  <a:txBody>
                    <a:bodyPr/>
                    <a:lstStyle/>
                    <a:p>
                      <a:pPr algn="ctr"/>
                      <a:r>
                        <a:rPr lang="en-US" altLang="zh-CN" dirty="0" smtClean="0">
                          <a:latin typeface="微软雅黑" pitchFamily="34" charset="-122"/>
                          <a:ea typeface="微软雅黑" pitchFamily="34" charset="-122"/>
                        </a:rPr>
                        <a:t>3</a:t>
                      </a:r>
                      <a:endParaRPr lang="zh-CN" altLang="en-US" dirty="0">
                        <a:latin typeface="微软雅黑" pitchFamily="34" charset="-122"/>
                        <a:ea typeface="微软雅黑" pitchFamily="34" charset="-122"/>
                      </a:endParaRPr>
                    </a:p>
                  </a:txBody>
                  <a:tcPr marL="68580" marR="68580" marT="0" marB="0" anchor="ctr"/>
                </a:tc>
                <a:tc>
                  <a:txBody>
                    <a:bodyPr/>
                    <a:lstStyle/>
                    <a:p>
                      <a:pPr algn="ctr"/>
                      <a:r>
                        <a:rPr lang="zh-CN" altLang="en-US" sz="1600" b="1" kern="100" dirty="0" smtClean="0">
                          <a:solidFill>
                            <a:schemeClr val="dk1"/>
                          </a:solidFill>
                          <a:effectLst/>
                          <a:latin typeface="微软雅黑" pitchFamily="34" charset="-122"/>
                          <a:ea typeface="微软雅黑" pitchFamily="34" charset="-122"/>
                          <a:cs typeface="+mn-cs"/>
                        </a:rPr>
                        <a:t>专业实训基地优化提升建设</a:t>
                      </a:r>
                      <a:endParaRPr lang="zh-CN" altLang="en-US" sz="1600" b="1" kern="100" dirty="0">
                        <a:solidFill>
                          <a:schemeClr val="dk1"/>
                        </a:solidFill>
                        <a:effectLst/>
                        <a:latin typeface="微软雅黑" pitchFamily="34" charset="-122"/>
                        <a:ea typeface="微软雅黑" pitchFamily="34" charset="-122"/>
                        <a:cs typeface="+mn-cs"/>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0" dirty="0" smtClean="0">
                          <a:solidFill>
                            <a:schemeClr val="dk1"/>
                          </a:solidFill>
                          <a:effectLst/>
                          <a:latin typeface="微软雅黑" pitchFamily="34" charset="-122"/>
                          <a:ea typeface="微软雅黑" pitchFamily="34" charset="-122"/>
                          <a:cs typeface="+mn-cs"/>
                        </a:rPr>
                        <a:t>优质校建设</a:t>
                      </a:r>
                      <a:r>
                        <a:rPr lang="zh-CN" altLang="zh-CN" sz="1600" kern="0" dirty="0" smtClean="0">
                          <a:solidFill>
                            <a:schemeClr val="dk1"/>
                          </a:solidFill>
                          <a:effectLst/>
                          <a:latin typeface="微软雅黑" pitchFamily="34" charset="-122"/>
                          <a:ea typeface="微软雅黑" pitchFamily="34" charset="-122"/>
                          <a:cs typeface="+mn-cs"/>
                        </a:rPr>
                        <a:t>、</a:t>
                      </a:r>
                      <a:r>
                        <a:rPr lang="zh-CN" altLang="en-US" sz="1600" kern="0" dirty="0" smtClean="0">
                          <a:solidFill>
                            <a:schemeClr val="dk1"/>
                          </a:solidFill>
                          <a:effectLst/>
                          <a:latin typeface="微软雅黑" pitchFamily="34" charset="-122"/>
                          <a:ea typeface="微软雅黑" pitchFamily="34" charset="-122"/>
                          <a:cs typeface="+mn-cs"/>
                        </a:rPr>
                        <a:t>高职院校</a:t>
                      </a:r>
                      <a:r>
                        <a:rPr lang="zh-CN" altLang="zh-CN" sz="1600" kern="0" dirty="0" smtClean="0">
                          <a:solidFill>
                            <a:schemeClr val="dk1"/>
                          </a:solidFill>
                          <a:effectLst/>
                          <a:latin typeface="微软雅黑" pitchFamily="34" charset="-122"/>
                          <a:ea typeface="微软雅黑" pitchFamily="34" charset="-122"/>
                          <a:cs typeface="+mn-cs"/>
                        </a:rPr>
                        <a:t>专业</a:t>
                      </a:r>
                      <a:r>
                        <a:rPr lang="zh-CN" altLang="en-US" sz="1600" kern="0" dirty="0" smtClean="0">
                          <a:solidFill>
                            <a:schemeClr val="dk1"/>
                          </a:solidFill>
                          <a:effectLst/>
                          <a:latin typeface="微软雅黑" pitchFamily="34" charset="-122"/>
                          <a:ea typeface="微软雅黑" pitchFamily="34" charset="-122"/>
                          <a:cs typeface="+mn-cs"/>
                        </a:rPr>
                        <a:t>内涵</a:t>
                      </a:r>
                      <a:r>
                        <a:rPr lang="zh-CN" altLang="zh-CN" sz="1600" kern="0" dirty="0" smtClean="0">
                          <a:solidFill>
                            <a:schemeClr val="dk1"/>
                          </a:solidFill>
                          <a:effectLst/>
                          <a:latin typeface="微软雅黑" pitchFamily="34" charset="-122"/>
                          <a:ea typeface="微软雅黑" pitchFamily="34" charset="-122"/>
                          <a:cs typeface="+mn-cs"/>
                        </a:rPr>
                        <a:t>建设提升需求</a:t>
                      </a:r>
                    </a:p>
                  </a:txBody>
                  <a:tcPr marL="68580" marR="68580" marT="0" marB="0" anchor="ctr"/>
                </a:tc>
                <a:tc>
                  <a:txBody>
                    <a:bodyPr/>
                    <a:lstStyle/>
                    <a:p>
                      <a:pPr marL="0" algn="ctr" defTabSz="914400" rtl="0" eaLnBrk="1" latinLnBrk="0" hangingPunct="1">
                        <a:lnSpc>
                          <a:spcPct val="150000"/>
                        </a:lnSpc>
                      </a:pPr>
                      <a:endParaRPr lang="zh-CN" altLang="en-US" sz="1600" b="1" kern="1200" dirty="0">
                        <a:solidFill>
                          <a:srgbClr val="C00000"/>
                        </a:solidFill>
                        <a:latin typeface="微软雅黑" pitchFamily="34" charset="-122"/>
                        <a:ea typeface="微软雅黑" pitchFamily="34" charset="-122"/>
                        <a:cs typeface="+mn-cs"/>
                      </a:endParaRPr>
                    </a:p>
                  </a:txBody>
                  <a:tcPr marL="68580" marR="68580" marT="0" marB="0"/>
                </a:tc>
              </a:tr>
              <a:tr h="252095">
                <a:tc>
                  <a:txBody>
                    <a:bodyPr/>
                    <a:lstStyle/>
                    <a:p>
                      <a:pPr algn="ctr">
                        <a:lnSpc>
                          <a:spcPct val="150000"/>
                        </a:lnSpc>
                        <a:spcAft>
                          <a:spcPts val="0"/>
                        </a:spcAft>
                      </a:pPr>
                      <a:r>
                        <a:rPr lang="en-US" sz="1600" kern="100" dirty="0" smtClean="0">
                          <a:effectLst/>
                          <a:latin typeface="微软雅黑" pitchFamily="34" charset="-122"/>
                          <a:ea typeface="微软雅黑" pitchFamily="34" charset="-122"/>
                        </a:rPr>
                        <a:t>4</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en-US" altLang="zh-CN" sz="1600" b="1" kern="0" dirty="0" smtClean="0">
                          <a:effectLst/>
                          <a:latin typeface="微软雅黑" pitchFamily="34" charset="-122"/>
                          <a:ea typeface="微软雅黑" pitchFamily="34" charset="-122"/>
                        </a:rPr>
                        <a:t>VR</a:t>
                      </a:r>
                      <a:r>
                        <a:rPr lang="zh-CN" altLang="en-US" sz="1600" b="1" kern="0" dirty="0" smtClean="0">
                          <a:effectLst/>
                          <a:latin typeface="微软雅黑" pitchFamily="34" charset="-122"/>
                          <a:ea typeface="微软雅黑" pitchFamily="34" charset="-122"/>
                        </a:rPr>
                        <a:t>教学实训课程软件建设</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0" dirty="0" smtClean="0">
                          <a:effectLst/>
                          <a:latin typeface="微软雅黑" pitchFamily="34" charset="-122"/>
                          <a:ea typeface="微软雅黑" pitchFamily="34" charset="-122"/>
                        </a:rPr>
                        <a:t>高职院校</a:t>
                      </a:r>
                      <a:r>
                        <a:rPr lang="zh-CN" sz="1600" kern="0" dirty="0" smtClean="0">
                          <a:effectLst/>
                          <a:latin typeface="微软雅黑" pitchFamily="34" charset="-122"/>
                          <a:ea typeface="微软雅黑" pitchFamily="34" charset="-122"/>
                        </a:rPr>
                        <a:t>公共</a:t>
                      </a:r>
                      <a:r>
                        <a:rPr lang="zh-CN" sz="1600" kern="0" dirty="0">
                          <a:effectLst/>
                          <a:latin typeface="微软雅黑" pitchFamily="34" charset="-122"/>
                          <a:ea typeface="微软雅黑" pitchFamily="34" charset="-122"/>
                        </a:rPr>
                        <a:t>实训基地</a:t>
                      </a:r>
                      <a:r>
                        <a:rPr lang="zh-CN" sz="1600" kern="0" dirty="0" smtClean="0">
                          <a:effectLst/>
                          <a:latin typeface="微软雅黑" pitchFamily="34" charset="-122"/>
                          <a:ea typeface="微软雅黑" pitchFamily="34" charset="-122"/>
                        </a:rPr>
                        <a:t>、</a:t>
                      </a:r>
                      <a:r>
                        <a:rPr lang="en-US" altLang="zh-CN" sz="1600" kern="0" dirty="0" smtClean="0">
                          <a:effectLst/>
                          <a:latin typeface="微软雅黑" pitchFamily="34" charset="-122"/>
                          <a:ea typeface="微软雅黑" pitchFamily="34" charset="-122"/>
                        </a:rPr>
                        <a:t>VR</a:t>
                      </a:r>
                      <a:r>
                        <a:rPr lang="zh-CN" sz="1600" kern="0" dirty="0" smtClean="0">
                          <a:effectLst/>
                          <a:latin typeface="微软雅黑" pitchFamily="34" charset="-122"/>
                          <a:ea typeface="微软雅黑" pitchFamily="34" charset="-122"/>
                        </a:rPr>
                        <a:t>实</a:t>
                      </a:r>
                      <a:r>
                        <a:rPr lang="zh-CN" sz="1600" kern="0" dirty="0">
                          <a:effectLst/>
                          <a:latin typeface="微软雅黑" pitchFamily="34" charset="-122"/>
                          <a:ea typeface="微软雅黑" pitchFamily="34" charset="-122"/>
                        </a:rPr>
                        <a:t>训基地建设需求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pPr>
                      <a:endParaRPr lang="zh-CN" altLang="en-US" sz="1600" b="1" dirty="0">
                        <a:solidFill>
                          <a:srgbClr val="C00000"/>
                        </a:solidFill>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5</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虚拟仿真实训平台</a:t>
                      </a:r>
                      <a:r>
                        <a:rPr lang="en-US" altLang="zh-CN" sz="1600" b="1" kern="100" dirty="0" smtClean="0">
                          <a:effectLst/>
                          <a:latin typeface="微软雅黑" pitchFamily="34" charset="-122"/>
                          <a:ea typeface="微软雅黑" pitchFamily="34" charset="-122"/>
                        </a:rPr>
                        <a:t>+</a:t>
                      </a:r>
                      <a:r>
                        <a:rPr lang="zh-CN" altLang="en-US" sz="1600" b="1" kern="100" dirty="0" smtClean="0">
                          <a:effectLst/>
                          <a:latin typeface="微软雅黑" pitchFamily="34" charset="-122"/>
                          <a:ea typeface="微软雅黑" pitchFamily="34" charset="-122"/>
                        </a:rPr>
                        <a:t>实训软件</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0" dirty="0" smtClean="0">
                          <a:effectLst/>
                          <a:latin typeface="微软雅黑" pitchFamily="34" charset="-122"/>
                          <a:ea typeface="微软雅黑" pitchFamily="34" charset="-122"/>
                        </a:rPr>
                        <a:t>职业院校</a:t>
                      </a:r>
                      <a:r>
                        <a:rPr lang="zh-CN" altLang="zh-CN" sz="1600" kern="0" dirty="0" smtClean="0">
                          <a:effectLst/>
                          <a:latin typeface="微软雅黑" pitchFamily="34" charset="-122"/>
                          <a:ea typeface="微软雅黑" pitchFamily="34" charset="-122"/>
                        </a:rPr>
                        <a:t>区域公共实训基地、</a:t>
                      </a:r>
                      <a:r>
                        <a:rPr lang="zh-CN" altLang="en-US" sz="1600" kern="0" dirty="0" smtClean="0">
                          <a:effectLst/>
                          <a:latin typeface="微软雅黑" pitchFamily="34" charset="-122"/>
                          <a:ea typeface="微软雅黑" pitchFamily="34" charset="-122"/>
                        </a:rPr>
                        <a:t>虚拟仿真</a:t>
                      </a:r>
                      <a:r>
                        <a:rPr lang="zh-CN" altLang="zh-CN" sz="1600" kern="0" dirty="0" smtClean="0">
                          <a:effectLst/>
                          <a:latin typeface="微软雅黑" pitchFamily="34" charset="-122"/>
                          <a:ea typeface="微软雅黑" pitchFamily="34" charset="-122"/>
                        </a:rPr>
                        <a:t>实训</a:t>
                      </a:r>
                      <a:r>
                        <a:rPr lang="zh-CN" altLang="en-US" sz="1600" kern="0" dirty="0" smtClean="0">
                          <a:effectLst/>
                          <a:latin typeface="微软雅黑" pitchFamily="34" charset="-122"/>
                          <a:ea typeface="微软雅黑" pitchFamily="34" charset="-122"/>
                        </a:rPr>
                        <a:t>平台</a:t>
                      </a:r>
                      <a:r>
                        <a:rPr lang="zh-CN" altLang="zh-CN" sz="1600" kern="0" dirty="0" smtClean="0">
                          <a:effectLst/>
                          <a:latin typeface="微软雅黑" pitchFamily="34" charset="-122"/>
                          <a:ea typeface="微软雅黑" pitchFamily="34" charset="-122"/>
                        </a:rPr>
                        <a:t>建设需求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endParaRPr lang="zh-CN" sz="1600" b="1" kern="100" dirty="0">
                        <a:solidFill>
                          <a:srgbClr val="C00000"/>
                        </a:solidFill>
                        <a:effectLst/>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7</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专业教学团队培训提升</a:t>
                      </a:r>
                      <a:endParaRPr lang="zh-CN" sz="1600" b="1" kern="100" dirty="0">
                        <a:effectLst/>
                        <a:latin typeface="微软雅黑" pitchFamily="34" charset="-122"/>
                        <a:ea typeface="微软雅黑" pitchFamily="34" charset="-122"/>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kern="0" dirty="0" smtClean="0">
                          <a:solidFill>
                            <a:schemeClr val="dk1"/>
                          </a:solidFill>
                          <a:effectLst/>
                          <a:latin typeface="微软雅黑" pitchFamily="34" charset="-122"/>
                          <a:ea typeface="微软雅黑" pitchFamily="34" charset="-122"/>
                          <a:cs typeface="+mn-cs"/>
                        </a:rPr>
                        <a:t>高职优质校特色专业群建设</a:t>
                      </a:r>
                      <a:r>
                        <a:rPr lang="zh-CN" altLang="zh-CN" sz="1600" kern="0" dirty="0" smtClean="0">
                          <a:solidFill>
                            <a:schemeClr val="dk1"/>
                          </a:solidFill>
                          <a:effectLst/>
                          <a:latin typeface="微软雅黑" pitchFamily="34" charset="-122"/>
                          <a:ea typeface="微软雅黑" pitchFamily="34" charset="-122"/>
                          <a:cs typeface="+mn-cs"/>
                        </a:rPr>
                        <a:t>、</a:t>
                      </a:r>
                      <a:r>
                        <a:rPr lang="zh-CN" altLang="en-US" sz="1600" kern="0" dirty="0" smtClean="0">
                          <a:solidFill>
                            <a:schemeClr val="dk1"/>
                          </a:solidFill>
                          <a:effectLst/>
                          <a:latin typeface="微软雅黑" pitchFamily="34" charset="-122"/>
                          <a:ea typeface="微软雅黑" pitchFamily="34" charset="-122"/>
                          <a:cs typeface="+mn-cs"/>
                        </a:rPr>
                        <a:t>中职校</a:t>
                      </a:r>
                      <a:r>
                        <a:rPr lang="zh-CN" altLang="zh-CN" sz="1600" kern="0" dirty="0" smtClean="0">
                          <a:solidFill>
                            <a:schemeClr val="dk1"/>
                          </a:solidFill>
                          <a:effectLst/>
                          <a:latin typeface="微软雅黑" pitchFamily="34" charset="-122"/>
                          <a:ea typeface="微软雅黑" pitchFamily="34" charset="-122"/>
                          <a:cs typeface="+mn-cs"/>
                        </a:rPr>
                        <a:t>专业</a:t>
                      </a:r>
                      <a:r>
                        <a:rPr lang="zh-CN" altLang="en-US" sz="1600" kern="0" dirty="0" smtClean="0">
                          <a:solidFill>
                            <a:schemeClr val="dk1"/>
                          </a:solidFill>
                          <a:effectLst/>
                          <a:latin typeface="微软雅黑" pitchFamily="34" charset="-122"/>
                          <a:ea typeface="微软雅黑" pitchFamily="34" charset="-122"/>
                          <a:cs typeface="+mn-cs"/>
                        </a:rPr>
                        <a:t>内涵</a:t>
                      </a:r>
                      <a:r>
                        <a:rPr lang="zh-CN" altLang="zh-CN" sz="1600" kern="0" dirty="0" smtClean="0">
                          <a:solidFill>
                            <a:schemeClr val="dk1"/>
                          </a:solidFill>
                          <a:effectLst/>
                          <a:latin typeface="微软雅黑" pitchFamily="34" charset="-122"/>
                          <a:ea typeface="微软雅黑" pitchFamily="34" charset="-122"/>
                          <a:cs typeface="+mn-cs"/>
                        </a:rPr>
                        <a:t>建设提升需求</a:t>
                      </a:r>
                    </a:p>
                  </a:txBody>
                  <a:tcPr marL="68580" marR="68580" marT="0" marB="0" anchor="ctr"/>
                </a:tc>
                <a:tc>
                  <a:txBody>
                    <a:bodyPr/>
                    <a:lstStyle/>
                    <a:p>
                      <a:pPr algn="ctr">
                        <a:lnSpc>
                          <a:spcPct val="150000"/>
                        </a:lnSpc>
                        <a:spcAft>
                          <a:spcPts val="0"/>
                        </a:spcAft>
                      </a:pPr>
                      <a:endParaRPr lang="zh-CN" sz="1600" b="1" kern="100" dirty="0">
                        <a:solidFill>
                          <a:srgbClr val="C00000"/>
                        </a:solidFill>
                        <a:effectLst/>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7</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教师信息化应用专项培训</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100" dirty="0" smtClean="0">
                          <a:effectLst/>
                          <a:latin typeface="微软雅黑" pitchFamily="34" charset="-122"/>
                          <a:ea typeface="微软雅黑" pitchFamily="34" charset="-122"/>
                        </a:rPr>
                        <a:t>职业院校智慧校园或信息化管理平台建设需求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endParaRPr lang="zh-CN" sz="1600" b="1" kern="100" dirty="0">
                        <a:solidFill>
                          <a:srgbClr val="C00000"/>
                        </a:solidFill>
                        <a:effectLst/>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8</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产教融合协同育人建设直通车</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100" dirty="0" smtClean="0">
                          <a:effectLst/>
                          <a:latin typeface="微软雅黑" pitchFamily="34" charset="-122"/>
                          <a:ea typeface="微软雅黑" pitchFamily="34" charset="-122"/>
                        </a:rPr>
                        <a:t>产教融合协同育人机制、特色专业建设、社会服务能力需求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endParaRPr lang="zh-CN" sz="1600" b="1" kern="100" dirty="0">
                        <a:solidFill>
                          <a:srgbClr val="C00000"/>
                        </a:solidFill>
                        <a:effectLst/>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9</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特色专业网站</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100" dirty="0" smtClean="0">
                          <a:effectLst/>
                          <a:latin typeface="微软雅黑" pitchFamily="34" charset="-122"/>
                          <a:ea typeface="微软雅黑" pitchFamily="34" charset="-122"/>
                        </a:rPr>
                        <a:t>围绕特色专业建设需求，优化提升特色专业网站建设</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endParaRPr lang="zh-CN" sz="1600" b="1" kern="100" dirty="0">
                        <a:solidFill>
                          <a:srgbClr val="C00000"/>
                        </a:solidFill>
                        <a:effectLst/>
                        <a:latin typeface="微软雅黑" pitchFamily="34" charset="-122"/>
                        <a:ea typeface="微软雅黑" pitchFamily="34" charset="-122"/>
                      </a:endParaRPr>
                    </a:p>
                  </a:txBody>
                  <a:tcPr marL="68580" marR="68580" marT="0" marB="0"/>
                </a:tc>
              </a:tr>
              <a:tr h="252095">
                <a:tc>
                  <a:txBody>
                    <a:bodyPr/>
                    <a:lstStyle/>
                    <a:p>
                      <a:pPr algn="ctr">
                        <a:lnSpc>
                          <a:spcPct val="150000"/>
                        </a:lnSpc>
                        <a:spcAft>
                          <a:spcPts val="0"/>
                        </a:spcAft>
                      </a:pPr>
                      <a:r>
                        <a:rPr lang="en-US" altLang="zh-CN" sz="1600" kern="100" dirty="0" smtClean="0">
                          <a:effectLst/>
                          <a:latin typeface="微软雅黑" pitchFamily="34" charset="-122"/>
                          <a:ea typeface="微软雅黑" pitchFamily="34" charset="-122"/>
                        </a:rPr>
                        <a:t>10</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国家、省级专业教学成果奖申报</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kern="100" dirty="0" smtClean="0">
                          <a:effectLst/>
                          <a:latin typeface="微软雅黑" pitchFamily="34" charset="-122"/>
                          <a:ea typeface="微软雅黑" pitchFamily="34" charset="-122"/>
                        </a:rPr>
                        <a:t>利用国泰安丰富专家资源，帮助学校申报各类教学成果需求</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endParaRPr lang="zh-CN" sz="1600" b="1" kern="100" dirty="0">
                        <a:solidFill>
                          <a:srgbClr val="C00000"/>
                        </a:solidFill>
                        <a:effectLst/>
                        <a:latin typeface="微软雅黑" pitchFamily="34" charset="-122"/>
                        <a:ea typeface="微软雅黑" pitchFamily="34" charset="-122"/>
                      </a:endParaRPr>
                    </a:p>
                  </a:txBody>
                  <a:tcPr marL="68580" marR="68580" marT="0" marB="0"/>
                </a:tc>
              </a:tr>
            </a:tbl>
          </a:graphicData>
        </a:graphic>
      </p:graphicFrame>
      <p:sp>
        <p:nvSpPr>
          <p:cNvPr id="3" name="TextBox 2"/>
          <p:cNvSpPr txBox="1"/>
          <p:nvPr/>
        </p:nvSpPr>
        <p:spPr>
          <a:xfrm>
            <a:off x="9972675" y="1177987"/>
            <a:ext cx="1400175"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单位“万元”</a:t>
            </a:r>
            <a:endParaRPr lang="zh-CN" altLang="en-US" sz="1600" b="1" dirty="0">
              <a:solidFill>
                <a:srgbClr val="C00000"/>
              </a:solidFill>
              <a:latin typeface="微软雅黑" pitchFamily="34" charset="-122"/>
              <a:ea typeface="微软雅黑" pitchFamily="34" charset="-122"/>
            </a:endParaRPr>
          </a:p>
        </p:txBody>
      </p:sp>
      <p:grpSp>
        <p:nvGrpSpPr>
          <p:cNvPr id="11" name="组合 18"/>
          <p:cNvGrpSpPr/>
          <p:nvPr/>
        </p:nvGrpSpPr>
        <p:grpSpPr>
          <a:xfrm>
            <a:off x="140769" y="590115"/>
            <a:ext cx="2825716" cy="572464"/>
            <a:chOff x="1302159" y="1901599"/>
            <a:chExt cx="2414856" cy="645116"/>
          </a:xfrm>
        </p:grpSpPr>
        <p:sp>
          <p:nvSpPr>
            <p:cNvPr id="12" name="矩形 11"/>
            <p:cNvSpPr/>
            <p:nvPr/>
          </p:nvSpPr>
          <p:spPr>
            <a:xfrm>
              <a:off x="1355792" y="1985474"/>
              <a:ext cx="2361223" cy="5079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TextBox 12"/>
            <p:cNvSpPr txBox="1"/>
            <p:nvPr/>
          </p:nvSpPr>
          <p:spPr>
            <a:xfrm>
              <a:off x="1302159" y="1901599"/>
              <a:ext cx="2293065" cy="645116"/>
            </a:xfrm>
            <a:prstGeom prst="rect">
              <a:avLst/>
            </a:prstGeom>
            <a:noFill/>
          </p:spPr>
          <p:txBody>
            <a:bodyPr wrap="square" rtlCol="0">
              <a:spAutoFit/>
            </a:bodyPr>
            <a:lstStyle/>
            <a:p>
              <a:pPr>
                <a:lnSpc>
                  <a:spcPct val="130000"/>
                </a:lnSpc>
              </a:pPr>
              <a:r>
                <a:rPr lang="zh-CN" altLang="en-US" sz="2400" b="1" dirty="0" smtClean="0">
                  <a:solidFill>
                    <a:schemeClr val="bg1"/>
                  </a:solidFill>
                  <a:latin typeface="微软雅黑" panose="020B0503020204020204" pitchFamily="34" charset="-122"/>
                  <a:ea typeface="微软雅黑" panose="020B0503020204020204" pitchFamily="34" charset="-122"/>
                </a:rPr>
                <a:t>（三）</a:t>
              </a:r>
              <a:r>
                <a:rPr lang="zh-CN" altLang="en-US" sz="2400" b="1" dirty="0">
                  <a:solidFill>
                    <a:schemeClr val="bg1"/>
                  </a:solidFill>
                  <a:latin typeface="微软雅黑" panose="020B0503020204020204" pitchFamily="34" charset="-122"/>
                  <a:ea typeface="微软雅黑" panose="020B0503020204020204" pitchFamily="34" charset="-122"/>
                </a:rPr>
                <a:t>产品有</a:t>
              </a:r>
              <a:r>
                <a:rPr lang="zh-CN" altLang="en-US" sz="2400" b="1" dirty="0" smtClean="0">
                  <a:solidFill>
                    <a:schemeClr val="bg1"/>
                  </a:solidFill>
                  <a:latin typeface="微软雅黑" panose="020B0503020204020204" pitchFamily="34" charset="-122"/>
                  <a:ea typeface="微软雅黑" panose="020B0503020204020204" pitchFamily="34" charset="-122"/>
                </a:rPr>
                <a:t>清单</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48910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42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471518790"/>
              </p:ext>
            </p:extLst>
          </p:nvPr>
        </p:nvGraphicFramePr>
        <p:xfrm>
          <a:off x="886001" y="1237548"/>
          <a:ext cx="10129329" cy="5291240"/>
        </p:xfrm>
        <a:graphic>
          <a:graphicData uri="http://schemas.openxmlformats.org/drawingml/2006/table">
            <a:tbl>
              <a:tblPr firstRow="1" firstCol="1" bandRow="1">
                <a:tableStyleId>{5C22544A-7EE6-4342-B048-85BDC9FD1C3A}</a:tableStyleId>
              </a:tblPr>
              <a:tblGrid>
                <a:gridCol w="2141730"/>
                <a:gridCol w="6617290"/>
                <a:gridCol w="1370309"/>
              </a:tblGrid>
              <a:tr h="378609">
                <a:tc>
                  <a:txBody>
                    <a:bodyPr/>
                    <a:lstStyle/>
                    <a:p>
                      <a:pPr algn="ctr">
                        <a:spcAft>
                          <a:spcPts val="0"/>
                        </a:spcAft>
                      </a:pPr>
                      <a:r>
                        <a:rPr lang="zh-CN" sz="1400" kern="0" dirty="0">
                          <a:effectLst/>
                          <a:latin typeface="微软雅黑" pitchFamily="34" charset="-122"/>
                          <a:ea typeface="微软雅黑" pitchFamily="34" charset="-122"/>
                        </a:rPr>
                        <a:t>一级指标</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zh-CN" sz="1400" kern="0" dirty="0">
                          <a:effectLst/>
                          <a:latin typeface="微软雅黑" pitchFamily="34" charset="-122"/>
                          <a:ea typeface="微软雅黑" pitchFamily="34" charset="-122"/>
                        </a:rPr>
                        <a:t>建设内容</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zh-CN" sz="1400" kern="0">
                          <a:effectLst/>
                          <a:latin typeface="微软雅黑" pitchFamily="34" charset="-122"/>
                          <a:ea typeface="微软雅黑" pitchFamily="34" charset="-122"/>
                        </a:rPr>
                        <a:t>建设周期</a:t>
                      </a:r>
                      <a:endParaRPr lang="zh-CN" sz="1400" kern="100">
                        <a:effectLst/>
                        <a:latin typeface="微软雅黑" pitchFamily="34" charset="-122"/>
                        <a:ea typeface="微软雅黑" pitchFamily="34" charset="-122"/>
                        <a:cs typeface="Times New Roman"/>
                      </a:endParaRPr>
                    </a:p>
                  </a:txBody>
                  <a:tcPr marL="51967" marR="51967" marT="0" marB="0" anchor="ctr"/>
                </a:tc>
              </a:tr>
              <a:tr h="285425">
                <a:tc rowSpan="3">
                  <a:txBody>
                    <a:bodyPr/>
                    <a:lstStyle/>
                    <a:p>
                      <a:pPr algn="ctr">
                        <a:spcAft>
                          <a:spcPts val="0"/>
                        </a:spcAft>
                      </a:pPr>
                      <a:r>
                        <a:rPr lang="en-US" sz="1400" kern="0" dirty="0">
                          <a:effectLst/>
                          <a:latin typeface="微软雅黑" pitchFamily="34" charset="-122"/>
                          <a:ea typeface="微软雅黑" pitchFamily="34" charset="-122"/>
                        </a:rPr>
                        <a:t>1.</a:t>
                      </a:r>
                      <a:r>
                        <a:rPr lang="zh-CN" sz="1400" kern="0" dirty="0">
                          <a:effectLst/>
                          <a:latin typeface="微软雅黑" pitchFamily="34" charset="-122"/>
                          <a:ea typeface="微软雅黑" pitchFamily="34" charset="-122"/>
                        </a:rPr>
                        <a:t>师资队伍</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1</a:t>
                      </a:r>
                      <a:r>
                        <a:rPr lang="zh-CN" sz="1400" kern="0" dirty="0">
                          <a:effectLst/>
                          <a:latin typeface="微软雅黑" pitchFamily="34" charset="-122"/>
                          <a:ea typeface="微软雅黑" pitchFamily="34" charset="-122"/>
                        </a:rPr>
                        <a:t>）单独编制教师发展规划</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a:effectLst/>
                          <a:latin typeface="微软雅黑" pitchFamily="34" charset="-122"/>
                          <a:ea typeface="微软雅黑" pitchFamily="34" charset="-122"/>
                        </a:rPr>
                        <a:t>7</a:t>
                      </a:r>
                      <a:r>
                        <a:rPr lang="zh-CN" sz="1400" kern="0">
                          <a:effectLst/>
                          <a:latin typeface="微软雅黑" pitchFamily="34" charset="-122"/>
                          <a:ea typeface="微软雅黑" pitchFamily="34" charset="-122"/>
                        </a:rPr>
                        <a:t>天</a:t>
                      </a:r>
                      <a:endParaRPr lang="zh-CN" sz="1400" kern="100">
                        <a:effectLst/>
                        <a:latin typeface="微软雅黑" pitchFamily="34" charset="-122"/>
                        <a:ea typeface="微软雅黑" pitchFamily="34" charset="-122"/>
                        <a:cs typeface="Times New Roman"/>
                      </a:endParaRPr>
                    </a:p>
                  </a:txBody>
                  <a:tcPr marL="51967" marR="51967" marT="0" marB="0" anchor="ctr"/>
                </a:tc>
              </a:tr>
              <a:tr h="297391">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2</a:t>
                      </a:r>
                      <a:r>
                        <a:rPr lang="zh-CN" sz="1400" kern="0" dirty="0">
                          <a:effectLst/>
                          <a:latin typeface="微软雅黑" pitchFamily="34" charset="-122"/>
                          <a:ea typeface="微软雅黑" pitchFamily="34" charset="-122"/>
                        </a:rPr>
                        <a:t>）开展校本级教师专业发展及信息化教学应用能力培训</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30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97391">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3</a:t>
                      </a:r>
                      <a:r>
                        <a:rPr lang="zh-CN" sz="1400" kern="0" dirty="0">
                          <a:effectLst/>
                          <a:latin typeface="微软雅黑" pitchFamily="34" charset="-122"/>
                          <a:ea typeface="微软雅黑" pitchFamily="34" charset="-122"/>
                        </a:rPr>
                        <a:t>）编制大师工作室和名师工作室建设实施方案</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85425">
                <a:tc rowSpan="7">
                  <a:txBody>
                    <a:bodyPr/>
                    <a:lstStyle/>
                    <a:p>
                      <a:pPr algn="ctr">
                        <a:spcAft>
                          <a:spcPts val="0"/>
                        </a:spcAft>
                      </a:pPr>
                      <a:r>
                        <a:rPr lang="en-US" sz="1400" kern="0">
                          <a:effectLst/>
                          <a:latin typeface="微软雅黑" pitchFamily="34" charset="-122"/>
                          <a:ea typeface="微软雅黑" pitchFamily="34" charset="-122"/>
                        </a:rPr>
                        <a:t>2.</a:t>
                      </a:r>
                      <a:r>
                        <a:rPr lang="zh-CN" sz="1400" kern="0">
                          <a:effectLst/>
                          <a:latin typeface="微软雅黑" pitchFamily="34" charset="-122"/>
                          <a:ea typeface="微软雅黑" pitchFamily="34" charset="-122"/>
                        </a:rPr>
                        <a:t>课程与教学</a:t>
                      </a:r>
                      <a:endParaRPr lang="zh-CN" sz="1400" kern="100">
                        <a:effectLst/>
                        <a:latin typeface="微软雅黑" pitchFamily="34" charset="-122"/>
                        <a:ea typeface="微软雅黑" pitchFamily="34" charset="-122"/>
                        <a:cs typeface="Times New Roman"/>
                      </a:endParaRPr>
                    </a:p>
                  </a:txBody>
                  <a:tcPr marL="51967" marR="51967" marT="0" marB="0" anchor="ct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1</a:t>
                      </a:r>
                      <a:r>
                        <a:rPr lang="zh-CN" sz="1400" kern="0" dirty="0">
                          <a:effectLst/>
                          <a:latin typeface="微软雅黑" pitchFamily="34" charset="-122"/>
                          <a:ea typeface="微软雅黑" pitchFamily="34" charset="-122"/>
                        </a:rPr>
                        <a:t>）编制专业人才市场调研报告</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15</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85425">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2) </a:t>
                      </a:r>
                      <a:r>
                        <a:rPr lang="zh-CN" sz="1400" kern="0" dirty="0">
                          <a:effectLst/>
                          <a:latin typeface="微软雅黑" pitchFamily="34" charset="-122"/>
                          <a:ea typeface="微软雅黑" pitchFamily="34" charset="-122"/>
                        </a:rPr>
                        <a:t>修改提升专业人才培养方案</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85425">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3</a:t>
                      </a:r>
                      <a:r>
                        <a:rPr lang="zh-CN" sz="1400" kern="0" dirty="0">
                          <a:effectLst/>
                          <a:latin typeface="微软雅黑" pitchFamily="34" charset="-122"/>
                          <a:ea typeface="微软雅黑" pitchFamily="34" charset="-122"/>
                        </a:rPr>
                        <a:t>）召开专家论证会</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85425">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4</a:t>
                      </a:r>
                      <a:r>
                        <a:rPr lang="zh-CN" sz="1400" kern="0" dirty="0">
                          <a:effectLst/>
                          <a:latin typeface="微软雅黑" pitchFamily="34" charset="-122"/>
                          <a:ea typeface="微软雅黑" pitchFamily="34" charset="-122"/>
                        </a:rPr>
                        <a:t>）制定课程标准</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3</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85425">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5</a:t>
                      </a:r>
                      <a:r>
                        <a:rPr lang="zh-CN" sz="1400" kern="0" dirty="0">
                          <a:effectLst/>
                          <a:latin typeface="微软雅黑" pitchFamily="34" charset="-122"/>
                          <a:ea typeface="微软雅黑" pitchFamily="34" charset="-122"/>
                        </a:rPr>
                        <a:t>）制定课程教学计划</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3</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97391">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6</a:t>
                      </a:r>
                      <a:r>
                        <a:rPr lang="zh-CN" sz="1400" kern="0" dirty="0">
                          <a:effectLst/>
                          <a:latin typeface="微软雅黑" pitchFamily="34" charset="-122"/>
                          <a:ea typeface="微软雅黑" pitchFamily="34" charset="-122"/>
                        </a:rPr>
                        <a:t>）制定校外实训基地管理考核实施方案</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85425">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）校本教材编写</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smtClean="0">
                          <a:effectLst/>
                          <a:latin typeface="微软雅黑" pitchFamily="34" charset="-122"/>
                          <a:ea typeface="微软雅黑" pitchFamily="34" charset="-122"/>
                        </a:rPr>
                        <a:t>70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97391">
                <a:tc rowSpan="7">
                  <a:txBody>
                    <a:bodyPr/>
                    <a:lstStyle/>
                    <a:p>
                      <a:pPr algn="ctr">
                        <a:spcAft>
                          <a:spcPts val="0"/>
                        </a:spcAft>
                      </a:pPr>
                      <a:r>
                        <a:rPr lang="en-US" sz="1400" kern="0">
                          <a:effectLst/>
                          <a:latin typeface="微软雅黑" pitchFamily="34" charset="-122"/>
                          <a:ea typeface="微软雅黑" pitchFamily="34" charset="-122"/>
                        </a:rPr>
                        <a:t>3.</a:t>
                      </a:r>
                      <a:r>
                        <a:rPr lang="zh-CN" sz="1400" kern="0">
                          <a:effectLst/>
                          <a:latin typeface="微软雅黑" pitchFamily="34" charset="-122"/>
                          <a:ea typeface="微软雅黑" pitchFamily="34" charset="-122"/>
                        </a:rPr>
                        <a:t>校企合作</a:t>
                      </a:r>
                      <a:endParaRPr lang="zh-CN" sz="1400" kern="100">
                        <a:effectLst/>
                        <a:latin typeface="微软雅黑" pitchFamily="34" charset="-122"/>
                        <a:ea typeface="微软雅黑" pitchFamily="34" charset="-122"/>
                        <a:cs typeface="Times New Roman"/>
                      </a:endParaRPr>
                    </a:p>
                  </a:txBody>
                  <a:tcPr marL="51967" marR="51967" marT="0" marB="0" anchor="ct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1</a:t>
                      </a:r>
                      <a:r>
                        <a:rPr lang="zh-CN" sz="1400" kern="0" dirty="0">
                          <a:effectLst/>
                          <a:latin typeface="微软雅黑" pitchFamily="34" charset="-122"/>
                          <a:ea typeface="微软雅黑" pitchFamily="34" charset="-122"/>
                        </a:rPr>
                        <a:t>）制定“产教融合协同育人培养基地”实施方案</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97391">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2</a:t>
                      </a:r>
                      <a:r>
                        <a:rPr lang="zh-CN" sz="1400" kern="0" dirty="0">
                          <a:effectLst/>
                          <a:latin typeface="微软雅黑" pitchFamily="34" charset="-122"/>
                          <a:ea typeface="微软雅黑" pitchFamily="34" charset="-122"/>
                        </a:rPr>
                        <a:t>）编制“产教融合校企合作实训基地”建设方案</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85425">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3</a:t>
                      </a:r>
                      <a:r>
                        <a:rPr lang="zh-CN" sz="1400" kern="0" dirty="0">
                          <a:effectLst/>
                          <a:latin typeface="微软雅黑" pitchFamily="34" charset="-122"/>
                          <a:ea typeface="微软雅黑" pitchFamily="34" charset="-122"/>
                        </a:rPr>
                        <a:t>）召开专家论证会</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97391">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4</a:t>
                      </a:r>
                      <a:r>
                        <a:rPr lang="zh-CN" sz="1400" kern="0" dirty="0">
                          <a:effectLst/>
                          <a:latin typeface="微软雅黑" pitchFamily="34" charset="-122"/>
                          <a:ea typeface="微软雅黑" pitchFamily="34" charset="-122"/>
                        </a:rPr>
                        <a:t>）编制“校企合作现代学徒制试点”专业人才培养方案</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85425">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5</a:t>
                      </a:r>
                      <a:r>
                        <a:rPr lang="zh-CN" sz="1400" kern="0" dirty="0">
                          <a:effectLst/>
                          <a:latin typeface="微软雅黑" pitchFamily="34" charset="-122"/>
                          <a:ea typeface="微软雅黑" pitchFamily="34" charset="-122"/>
                        </a:rPr>
                        <a:t>）安排教师下企业锻炼</a:t>
                      </a:r>
                      <a:r>
                        <a:rPr lang="en-US" sz="1400" kern="0" dirty="0">
                          <a:effectLst/>
                          <a:latin typeface="微软雅黑" pitchFamily="34" charset="-122"/>
                          <a:ea typeface="微软雅黑" pitchFamily="34" charset="-122"/>
                        </a:rPr>
                        <a:t>2-3</a:t>
                      </a:r>
                      <a:r>
                        <a:rPr lang="zh-CN" sz="1400" kern="0" dirty="0">
                          <a:effectLst/>
                          <a:latin typeface="微软雅黑" pitchFamily="34" charset="-122"/>
                          <a:ea typeface="微软雅黑" pitchFamily="34" charset="-122"/>
                        </a:rPr>
                        <a:t>周</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15</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97391">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6</a:t>
                      </a:r>
                      <a:r>
                        <a:rPr lang="zh-CN" sz="1400" kern="0" dirty="0">
                          <a:effectLst/>
                          <a:latin typeface="微软雅黑" pitchFamily="34" charset="-122"/>
                          <a:ea typeface="微软雅黑" pitchFamily="34" charset="-122"/>
                        </a:rPr>
                        <a:t>）安排教师下企业进行技术服务活动</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15</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r h="262069">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）制定集团化办学建设实施方案</a:t>
                      </a:r>
                      <a:endParaRPr lang="zh-CN" sz="1400" kern="100" dirty="0">
                        <a:effectLst/>
                        <a:latin typeface="微软雅黑" pitchFamily="34" charset="-122"/>
                        <a:ea typeface="微软雅黑" pitchFamily="34" charset="-122"/>
                        <a:cs typeface="Times New Roman"/>
                      </a:endParaRPr>
                    </a:p>
                  </a:txBody>
                  <a:tcPr marL="51967" marR="51967" marT="0" marB="0" anchor="ctr"/>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51967" marR="51967" marT="0" marB="0" anchor="ctr"/>
                </a:tc>
              </a:tr>
            </a:tbl>
          </a:graphicData>
        </a:graphic>
      </p:graphicFrame>
      <p:sp>
        <p:nvSpPr>
          <p:cNvPr id="11" name="TextBox 10"/>
          <p:cNvSpPr txBox="1"/>
          <p:nvPr/>
        </p:nvSpPr>
        <p:spPr>
          <a:xfrm>
            <a:off x="4282425" y="830709"/>
            <a:ext cx="2788225" cy="400110"/>
          </a:xfrm>
          <a:prstGeom prst="rect">
            <a:avLst/>
          </a:prstGeom>
          <a:noFill/>
        </p:spPr>
        <p:txBody>
          <a:bodyPr wrap="square" rtlCol="0">
            <a:spAutoFit/>
          </a:bodyPr>
          <a:lstStyle/>
          <a:p>
            <a:r>
              <a:rPr lang="en-US" altLang="zh-CN" sz="2000" b="1" dirty="0" smtClean="0">
                <a:solidFill>
                  <a:srgbClr val="C00000"/>
                </a:solidFill>
                <a:latin typeface="微软雅黑" pitchFamily="34" charset="-122"/>
                <a:ea typeface="微软雅黑" pitchFamily="34" charset="-122"/>
              </a:rPr>
              <a:t>4.</a:t>
            </a:r>
            <a:endParaRPr lang="zh-CN" altLang="en-US" sz="2000" b="1" dirty="0">
              <a:solidFill>
                <a:srgbClr val="C00000"/>
              </a:solidFill>
              <a:latin typeface="微软雅黑" pitchFamily="34" charset="-122"/>
              <a:ea typeface="微软雅黑" pitchFamily="34" charset="-122"/>
            </a:endParaRPr>
          </a:p>
        </p:txBody>
      </p:sp>
      <p:sp>
        <p:nvSpPr>
          <p:cNvPr id="3" name="矩形 2"/>
          <p:cNvSpPr/>
          <p:nvPr/>
        </p:nvSpPr>
        <p:spPr>
          <a:xfrm>
            <a:off x="7196216" y="646043"/>
            <a:ext cx="2492990" cy="369332"/>
          </a:xfrm>
          <a:prstGeom prst="rect">
            <a:avLst/>
          </a:prstGeom>
        </p:spPr>
        <p:txBody>
          <a:bodyPr wrap="none">
            <a:spAutoFit/>
          </a:bodyPr>
          <a:lstStyle/>
          <a:p>
            <a:r>
              <a:rPr lang="zh-CN" altLang="en-US" b="1" dirty="0">
                <a:latin typeface="微软雅黑" pitchFamily="34" charset="-122"/>
                <a:ea typeface="微软雅黑" pitchFamily="34" charset="-122"/>
              </a:rPr>
              <a:t>软性建设具体</a:t>
            </a:r>
            <a:r>
              <a:rPr lang="zh-CN" altLang="en-US" b="1" dirty="0" smtClean="0">
                <a:latin typeface="微软雅黑" pitchFamily="34" charset="-122"/>
                <a:ea typeface="微软雅黑" pitchFamily="34" charset="-122"/>
              </a:rPr>
              <a:t>项目清单</a:t>
            </a:r>
            <a:endParaRPr lang="zh-CN" altLang="en-US" b="1" dirty="0">
              <a:latin typeface="微软雅黑" pitchFamily="34" charset="-122"/>
              <a:ea typeface="微软雅黑" pitchFamily="34" charset="-122"/>
            </a:endParaRPr>
          </a:p>
        </p:txBody>
      </p:sp>
      <p:grpSp>
        <p:nvGrpSpPr>
          <p:cNvPr id="10" name="组合 18"/>
          <p:cNvGrpSpPr/>
          <p:nvPr/>
        </p:nvGrpSpPr>
        <p:grpSpPr>
          <a:xfrm>
            <a:off x="140769" y="590115"/>
            <a:ext cx="2683204" cy="640704"/>
            <a:chOff x="1302159" y="1901599"/>
            <a:chExt cx="2293065" cy="645116"/>
          </a:xfrm>
        </p:grpSpPr>
        <p:sp>
          <p:nvSpPr>
            <p:cNvPr id="12" name="矩形 11"/>
            <p:cNvSpPr/>
            <p:nvPr/>
          </p:nvSpPr>
          <p:spPr>
            <a:xfrm>
              <a:off x="1355792" y="1985474"/>
              <a:ext cx="2239432" cy="5079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TextBox 12"/>
            <p:cNvSpPr txBox="1"/>
            <p:nvPr/>
          </p:nvSpPr>
          <p:spPr>
            <a:xfrm>
              <a:off x="1302159" y="1901599"/>
              <a:ext cx="2293065" cy="645116"/>
            </a:xfrm>
            <a:prstGeom prst="rect">
              <a:avLst/>
            </a:prstGeom>
            <a:noFill/>
          </p:spPr>
          <p:txBody>
            <a:bodyPr wrap="square" rtlCol="0">
              <a:spAutoFit/>
            </a:bodyPr>
            <a:lstStyle/>
            <a:p>
              <a:pPr>
                <a:lnSpc>
                  <a:spcPct val="130000"/>
                </a:lnSpc>
              </a:pPr>
              <a:r>
                <a:rPr lang="zh-CN" altLang="en-US" sz="2400" b="1" dirty="0" smtClean="0">
                  <a:solidFill>
                    <a:schemeClr val="bg1"/>
                  </a:solidFill>
                  <a:latin typeface="微软雅黑" panose="020B0503020204020204" pitchFamily="34" charset="-122"/>
                  <a:ea typeface="微软雅黑" panose="020B0503020204020204" pitchFamily="34" charset="-122"/>
                </a:rPr>
                <a:t>（四）</a:t>
              </a:r>
              <a:r>
                <a:rPr lang="zh-CN" altLang="en-US" sz="2400" b="1" dirty="0">
                  <a:solidFill>
                    <a:schemeClr val="bg1"/>
                  </a:solidFill>
                  <a:latin typeface="微软雅黑" panose="020B0503020204020204" pitchFamily="34" charset="-122"/>
                  <a:ea typeface="微软雅黑" panose="020B0503020204020204" pitchFamily="34" charset="-122"/>
                </a:rPr>
                <a:t>对接有</a:t>
              </a:r>
              <a:r>
                <a:rPr lang="zh-CN" altLang="en-US" sz="2400" b="1" dirty="0" smtClean="0">
                  <a:solidFill>
                    <a:schemeClr val="bg1"/>
                  </a:solidFill>
                  <a:latin typeface="微软雅黑" panose="020B0503020204020204" pitchFamily="34" charset="-122"/>
                  <a:ea typeface="微软雅黑" panose="020B0503020204020204" pitchFamily="34" charset="-122"/>
                </a:rPr>
                <a:t>项目</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53400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02</a:t>
            </a:r>
            <a:endParaRPr lang="zh-CN" altLang="en-US" sz="1600" b="1" dirty="0">
              <a:solidFill>
                <a:prstClr val="white"/>
              </a:solidFill>
            </a:endParaRPr>
          </a:p>
        </p:txBody>
      </p:sp>
      <p:grpSp>
        <p:nvGrpSpPr>
          <p:cNvPr id="48" name="组合 47"/>
          <p:cNvGrpSpPr/>
          <p:nvPr/>
        </p:nvGrpSpPr>
        <p:grpSpPr>
          <a:xfrm>
            <a:off x="228925" y="712848"/>
            <a:ext cx="3682675" cy="582552"/>
            <a:chOff x="1355792" y="2009439"/>
            <a:chExt cx="2449818" cy="516495"/>
          </a:xfrm>
        </p:grpSpPr>
        <p:sp>
          <p:nvSpPr>
            <p:cNvPr id="49" name="矩形 48"/>
            <p:cNvSpPr/>
            <p:nvPr/>
          </p:nvSpPr>
          <p:spPr>
            <a:xfrm>
              <a:off x="1355792" y="2009439"/>
              <a:ext cx="2449818" cy="5164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TextBox 51"/>
            <p:cNvSpPr txBox="1"/>
            <p:nvPr/>
          </p:nvSpPr>
          <p:spPr>
            <a:xfrm>
              <a:off x="1356681" y="2010970"/>
              <a:ext cx="2440481" cy="507551"/>
            </a:xfrm>
            <a:prstGeom prst="rect">
              <a:avLst/>
            </a:prstGeom>
            <a:noFill/>
          </p:spPr>
          <p:txBody>
            <a:bodyPr wrap="square" rtlCol="0">
              <a:spAutoFit/>
            </a:bodyPr>
            <a:lstStyle/>
            <a:p>
              <a:pPr>
                <a:lnSpc>
                  <a:spcPct val="130000"/>
                </a:lnSpc>
              </a:pPr>
              <a:r>
                <a:rPr lang="zh-CN" altLang="en-US" sz="2400" b="1" dirty="0" smtClean="0">
                  <a:solidFill>
                    <a:schemeClr val="bg1"/>
                  </a:solidFill>
                  <a:latin typeface="微软雅黑" panose="020B0503020204020204" pitchFamily="34" charset="-122"/>
                  <a:ea typeface="微软雅黑" panose="020B0503020204020204" pitchFamily="34" charset="-122"/>
                </a:rPr>
                <a:t>（二） 产业转型升级背景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1396083" y="1309672"/>
            <a:ext cx="9480363" cy="4499384"/>
            <a:chOff x="1396083" y="1665952"/>
            <a:chExt cx="9480363" cy="4499384"/>
          </a:xfrm>
        </p:grpSpPr>
        <p:pic>
          <p:nvPicPr>
            <p:cNvPr id="46" name="图片 4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746904" y="4133656"/>
              <a:ext cx="2886010" cy="2031680"/>
            </a:xfrm>
            <a:prstGeom prst="rect">
              <a:avLst/>
            </a:prstGeom>
            <a:ln>
              <a:noFill/>
            </a:ln>
            <a:effectLst>
              <a:outerShdw blurRad="292100" dist="139700" dir="2700000" algn="tl" rotWithShape="0">
                <a:srgbClr val="333333">
                  <a:alpha val="65000"/>
                </a:srgbClr>
              </a:outerShdw>
            </a:effectLst>
          </p:spPr>
        </p:pic>
        <p:pic>
          <p:nvPicPr>
            <p:cNvPr id="47" name="图片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625" y="4146988"/>
              <a:ext cx="3072821" cy="2005015"/>
            </a:xfrm>
            <a:prstGeom prst="rect">
              <a:avLst/>
            </a:prstGeom>
            <a:ln>
              <a:noFill/>
            </a:ln>
            <a:effectLst>
              <a:outerShdw blurRad="292100" dist="139700" dir="2700000" algn="tl" rotWithShape="0">
                <a:srgbClr val="333333">
                  <a:alpha val="65000"/>
                </a:srgbClr>
              </a:outerShdw>
            </a:effectLst>
          </p:spPr>
        </p:pic>
        <p:pic>
          <p:nvPicPr>
            <p:cNvPr id="50" name="图片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6083" y="4135389"/>
              <a:ext cx="3164011" cy="2028213"/>
            </a:xfrm>
            <a:prstGeom prst="rect">
              <a:avLst/>
            </a:prstGeom>
            <a:ln>
              <a:noFill/>
            </a:ln>
            <a:effectLst>
              <a:outerShdw blurRad="292100" dist="139700" dir="2700000" algn="tl" rotWithShape="0">
                <a:srgbClr val="333333">
                  <a:alpha val="65000"/>
                </a:srgbClr>
              </a:outerShdw>
            </a:effectLst>
          </p:spPr>
        </p:pic>
        <p:grpSp>
          <p:nvGrpSpPr>
            <p:cNvPr id="51" name="组合 13"/>
            <p:cNvGrpSpPr/>
            <p:nvPr/>
          </p:nvGrpSpPr>
          <p:grpSpPr bwMode="auto">
            <a:xfrm>
              <a:off x="6090669" y="1665952"/>
              <a:ext cx="4267805" cy="912736"/>
              <a:chOff x="-120222" y="70500"/>
              <a:chExt cx="2740758" cy="585802"/>
            </a:xfrm>
          </p:grpSpPr>
          <p:sp>
            <p:nvSpPr>
              <p:cNvPr id="107" name="文本框 15"/>
              <p:cNvSpPr txBox="1">
                <a:spLocks noChangeArrowheads="1"/>
              </p:cNvSpPr>
              <p:nvPr/>
            </p:nvSpPr>
            <p:spPr bwMode="auto">
              <a:xfrm>
                <a:off x="797567" y="70500"/>
                <a:ext cx="975084" cy="21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hangingPunct="0">
                  <a:defRPr>
                    <a:solidFill>
                      <a:schemeClr val="tx1"/>
                    </a:solidFill>
                    <a:latin typeface="Calibri" panose="020F0502020204030204" pitchFamily="34" charset="0"/>
                    <a:ea typeface="宋体" panose="02010600030101010101" pitchFamily="2" charset="-122"/>
                  </a:defRPr>
                </a:lvl6pPr>
                <a:lvl7pPr eaLnBrk="0" hangingPunct="0">
                  <a:defRPr>
                    <a:solidFill>
                      <a:schemeClr val="tx1"/>
                    </a:solidFill>
                    <a:latin typeface="Calibri" panose="020F0502020204030204" pitchFamily="34" charset="0"/>
                    <a:ea typeface="宋体" panose="02010600030101010101" pitchFamily="2" charset="-122"/>
                  </a:defRPr>
                </a:lvl7pPr>
                <a:lvl8pPr eaLnBrk="0" hangingPunct="0">
                  <a:defRPr>
                    <a:solidFill>
                      <a:schemeClr val="tx1"/>
                    </a:solidFill>
                    <a:latin typeface="Calibri" panose="020F0502020204030204" pitchFamily="34" charset="0"/>
                    <a:ea typeface="宋体" panose="02010600030101010101" pitchFamily="2" charset="-122"/>
                  </a:defRPr>
                </a:lvl8pPr>
                <a:lvl9pPr eaLnBrk="0" hangingPunc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 </a:t>
                </a: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技术</a:t>
                </a: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新变革</a:t>
                </a:r>
              </a:p>
            </p:txBody>
          </p:sp>
          <p:sp>
            <p:nvSpPr>
              <p:cNvPr id="108" name="文本框 16"/>
              <p:cNvSpPr txBox="1">
                <a:spLocks noChangeArrowheads="1"/>
              </p:cNvSpPr>
              <p:nvPr/>
            </p:nvSpPr>
            <p:spPr bwMode="auto">
              <a:xfrm>
                <a:off x="-120222" y="360001"/>
                <a:ext cx="2740758" cy="29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hangingPunct="0">
                  <a:defRPr>
                    <a:solidFill>
                      <a:schemeClr val="tx1"/>
                    </a:solidFill>
                    <a:latin typeface="Calibri" panose="020F0502020204030204" pitchFamily="34" charset="0"/>
                    <a:ea typeface="宋体" panose="02010600030101010101" pitchFamily="2" charset="-122"/>
                  </a:defRPr>
                </a:lvl6pPr>
                <a:lvl7pPr eaLnBrk="0" hangingPunct="0">
                  <a:defRPr>
                    <a:solidFill>
                      <a:schemeClr val="tx1"/>
                    </a:solidFill>
                    <a:latin typeface="Calibri" panose="020F0502020204030204" pitchFamily="34" charset="0"/>
                    <a:ea typeface="宋体" panose="02010600030101010101" pitchFamily="2" charset="-122"/>
                  </a:defRPr>
                </a:lvl7pPr>
                <a:lvl8pPr eaLnBrk="0" hangingPunct="0">
                  <a:defRPr>
                    <a:solidFill>
                      <a:schemeClr val="tx1"/>
                    </a:solidFill>
                    <a:latin typeface="Calibri" panose="020F0502020204030204" pitchFamily="34" charset="0"/>
                    <a:ea typeface="宋体" panose="02010600030101010101" pitchFamily="2" charset="-122"/>
                  </a:defRPr>
                </a:lvl8pPr>
                <a:lvl9pPr eaLnBrk="0" hangingPunc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“云物移大智”时代：互联网</a:t>
                </a:r>
                <a:r>
                  <a:rPr kumimoji="0" lang="en-US" altLang="zh-CN"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行动</a:t>
                </a:r>
                <a:endParaRPr kumimoji="0" lang="en-US" altLang="zh-CN"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53" name="TextBox 52"/>
            <p:cNvSpPr txBox="1"/>
            <p:nvPr/>
          </p:nvSpPr>
          <p:spPr>
            <a:xfrm>
              <a:off x="6872757" y="2753155"/>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云计算</a:t>
              </a:r>
            </a:p>
          </p:txBody>
        </p:sp>
        <p:sp>
          <p:nvSpPr>
            <p:cNvPr id="54" name="TextBox 53"/>
            <p:cNvSpPr txBox="1"/>
            <p:nvPr/>
          </p:nvSpPr>
          <p:spPr>
            <a:xfrm>
              <a:off x="7456365" y="2753155"/>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物联网</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55" name="TextBox 54"/>
            <p:cNvSpPr txBox="1"/>
            <p:nvPr/>
          </p:nvSpPr>
          <p:spPr>
            <a:xfrm>
              <a:off x="8665235" y="2753155"/>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大数据</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56" name="TextBox 55"/>
            <p:cNvSpPr txBox="1"/>
            <p:nvPr/>
          </p:nvSpPr>
          <p:spPr>
            <a:xfrm>
              <a:off x="8059692" y="2742141"/>
              <a:ext cx="327540"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移动互联网</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57" name="TextBox 56"/>
            <p:cNvSpPr txBox="1"/>
            <p:nvPr/>
          </p:nvSpPr>
          <p:spPr>
            <a:xfrm>
              <a:off x="9334199" y="2790326"/>
              <a:ext cx="327540"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智慧城市</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nvGrpSpPr>
            <p:cNvPr id="58" name="组合 57"/>
            <p:cNvGrpSpPr/>
            <p:nvPr/>
          </p:nvGrpSpPr>
          <p:grpSpPr>
            <a:xfrm>
              <a:off x="7036527" y="2578684"/>
              <a:ext cx="2461442" cy="211640"/>
              <a:chOff x="5144055" y="2169090"/>
              <a:chExt cx="2076518" cy="178544"/>
            </a:xfrm>
          </p:grpSpPr>
          <p:cxnSp>
            <p:nvCxnSpPr>
              <p:cNvPr id="102" name="直接连接符 101"/>
              <p:cNvCxnSpPr>
                <a:stCxn id="108" idx="2"/>
                <a:endCxn id="53" idx="0"/>
              </p:cNvCxnSpPr>
              <p:nvPr/>
            </p:nvCxnSpPr>
            <p:spPr>
              <a:xfrm flipH="1">
                <a:off x="5144055" y="2169091"/>
                <a:ext cx="1002257" cy="147185"/>
              </a:xfrm>
              <a:prstGeom prst="line">
                <a:avLst/>
              </a:prstGeom>
              <a:noFill/>
              <a:ln w="3175" cap="flat" cmpd="sng" algn="ctr">
                <a:solidFill>
                  <a:srgbClr val="4F81BD">
                    <a:shade val="95000"/>
                    <a:satMod val="105000"/>
                  </a:srgbClr>
                </a:solidFill>
                <a:prstDash val="solid"/>
              </a:ln>
              <a:effectLst/>
            </p:spPr>
          </p:cxnSp>
          <p:cxnSp>
            <p:nvCxnSpPr>
              <p:cNvPr id="103" name="直接连接符 102"/>
              <p:cNvCxnSpPr>
                <a:stCxn id="108" idx="2"/>
                <a:endCxn id="57" idx="0"/>
              </p:cNvCxnSpPr>
              <p:nvPr/>
            </p:nvCxnSpPr>
            <p:spPr>
              <a:xfrm>
                <a:off x="6146312" y="2169091"/>
                <a:ext cx="1074261" cy="178543"/>
              </a:xfrm>
              <a:prstGeom prst="line">
                <a:avLst/>
              </a:prstGeom>
              <a:noFill/>
              <a:ln w="3175" cap="flat" cmpd="sng" algn="ctr">
                <a:solidFill>
                  <a:srgbClr val="4F81BD">
                    <a:shade val="95000"/>
                    <a:satMod val="105000"/>
                  </a:srgbClr>
                </a:solidFill>
                <a:prstDash val="solid"/>
              </a:ln>
              <a:effectLst/>
            </p:spPr>
          </p:cxnSp>
          <p:cxnSp>
            <p:nvCxnSpPr>
              <p:cNvPr id="104" name="直接连接符 103"/>
              <p:cNvCxnSpPr>
                <a:stCxn id="108" idx="2"/>
                <a:endCxn id="54" idx="0"/>
              </p:cNvCxnSpPr>
              <p:nvPr/>
            </p:nvCxnSpPr>
            <p:spPr>
              <a:xfrm flipH="1">
                <a:off x="5636398" y="2169091"/>
                <a:ext cx="509914" cy="147185"/>
              </a:xfrm>
              <a:prstGeom prst="line">
                <a:avLst/>
              </a:prstGeom>
              <a:noFill/>
              <a:ln w="3175" cap="flat" cmpd="sng" algn="ctr">
                <a:solidFill>
                  <a:srgbClr val="4F81BD">
                    <a:shade val="95000"/>
                    <a:satMod val="105000"/>
                  </a:srgbClr>
                </a:solidFill>
                <a:prstDash val="solid"/>
              </a:ln>
              <a:effectLst/>
            </p:spPr>
          </p:cxnSp>
          <p:cxnSp>
            <p:nvCxnSpPr>
              <p:cNvPr id="105" name="直接连接符 104"/>
              <p:cNvCxnSpPr>
                <a:stCxn id="108" idx="2"/>
                <a:endCxn id="56" idx="0"/>
              </p:cNvCxnSpPr>
              <p:nvPr/>
            </p:nvCxnSpPr>
            <p:spPr>
              <a:xfrm flipH="1">
                <a:off x="6145375" y="2169091"/>
                <a:ext cx="936" cy="137893"/>
              </a:xfrm>
              <a:prstGeom prst="line">
                <a:avLst/>
              </a:prstGeom>
              <a:noFill/>
              <a:ln w="3175" cap="flat" cmpd="sng" algn="ctr">
                <a:solidFill>
                  <a:srgbClr val="4F81BD">
                    <a:shade val="95000"/>
                    <a:satMod val="105000"/>
                  </a:srgbClr>
                </a:solidFill>
                <a:prstDash val="solid"/>
              </a:ln>
              <a:effectLst/>
            </p:spPr>
          </p:cxnSp>
          <p:cxnSp>
            <p:nvCxnSpPr>
              <p:cNvPr id="106" name="直接连接符 105"/>
              <p:cNvCxnSpPr>
                <a:stCxn id="108" idx="2"/>
                <a:endCxn id="55" idx="0"/>
              </p:cNvCxnSpPr>
              <p:nvPr/>
            </p:nvCxnSpPr>
            <p:spPr>
              <a:xfrm>
                <a:off x="6146312" y="2169091"/>
                <a:ext cx="509911" cy="147185"/>
              </a:xfrm>
              <a:prstGeom prst="line">
                <a:avLst/>
              </a:prstGeom>
              <a:noFill/>
              <a:ln w="3175" cap="flat" cmpd="sng" algn="ctr">
                <a:solidFill>
                  <a:srgbClr val="4F81BD">
                    <a:shade val="95000"/>
                    <a:satMod val="105000"/>
                  </a:srgbClr>
                </a:solidFill>
                <a:prstDash val="solid"/>
              </a:ln>
              <a:effectLst/>
            </p:spPr>
          </p:cxnSp>
        </p:grpSp>
        <p:grpSp>
          <p:nvGrpSpPr>
            <p:cNvPr id="59" name="组合 58"/>
            <p:cNvGrpSpPr/>
            <p:nvPr/>
          </p:nvGrpSpPr>
          <p:grpSpPr>
            <a:xfrm>
              <a:off x="2019324" y="2324311"/>
              <a:ext cx="3926382" cy="1319925"/>
              <a:chOff x="1064454" y="1815995"/>
              <a:chExt cx="2859474" cy="1113513"/>
            </a:xfrm>
          </p:grpSpPr>
          <p:grpSp>
            <p:nvGrpSpPr>
              <p:cNvPr id="93" name="组合 92"/>
              <p:cNvGrpSpPr/>
              <p:nvPr/>
            </p:nvGrpSpPr>
            <p:grpSpPr>
              <a:xfrm>
                <a:off x="1064454" y="1815995"/>
                <a:ext cx="2859474" cy="323166"/>
                <a:chOff x="729040" y="1878711"/>
                <a:chExt cx="3205450" cy="323166"/>
              </a:xfrm>
            </p:grpSpPr>
            <p:sp>
              <p:nvSpPr>
                <p:cNvPr id="100" name="燕尾形 99"/>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创新驱动战略</a:t>
                  </a:r>
                </a:p>
              </p:txBody>
            </p:sp>
            <p:sp>
              <p:nvSpPr>
                <p:cNvPr id="101" name="燕尾形 100"/>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发展动能转换：</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1064454" y="2209428"/>
                <a:ext cx="2859474" cy="323166"/>
                <a:chOff x="729040" y="1878711"/>
                <a:chExt cx="3205450" cy="323166"/>
              </a:xfrm>
            </p:grpSpPr>
            <p:sp>
              <p:nvSpPr>
                <p:cNvPr id="98" name="燕尾形 97"/>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中国制造</a:t>
                  </a:r>
                  <a:r>
                    <a:rPr kumimoji="0" lang="en-US" altLang="zh-CN"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2025</a:t>
                  </a:r>
                </a:p>
              </p:txBody>
            </p:sp>
            <p:sp>
              <p:nvSpPr>
                <p:cNvPr id="99" name="燕尾形 98"/>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产业转型升级：</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1064454" y="2606342"/>
                <a:ext cx="2859474" cy="323166"/>
                <a:chOff x="729040" y="1878711"/>
                <a:chExt cx="3205450" cy="323166"/>
              </a:xfrm>
            </p:grpSpPr>
            <p:sp>
              <p:nvSpPr>
                <p:cNvPr id="96" name="燕尾形 95"/>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“一带一路”</a:t>
                  </a:r>
                </a:p>
              </p:txBody>
            </p:sp>
            <p:sp>
              <p:nvSpPr>
                <p:cNvPr id="97" name="燕尾形 96"/>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国际产能</a:t>
                  </a: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合作：</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grpSp>
    </p:spTree>
    <p:extLst>
      <p:ext uri="{BB962C8B-B14F-4D97-AF65-F5344CB8AC3E}">
        <p14:creationId xmlns:p14="http://schemas.microsoft.com/office/powerpoint/2010/main" val="2854605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42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表格 5"/>
          <p:cNvGraphicFramePr>
            <a:graphicFrameLocks noGrp="1"/>
          </p:cNvGraphicFramePr>
          <p:nvPr>
            <p:extLst>
              <p:ext uri="{D42A27DB-BD31-4B8C-83A1-F6EECF244321}">
                <p14:modId xmlns:p14="http://schemas.microsoft.com/office/powerpoint/2010/main" val="2062729722"/>
              </p:ext>
            </p:extLst>
          </p:nvPr>
        </p:nvGraphicFramePr>
        <p:xfrm>
          <a:off x="886002" y="754919"/>
          <a:ext cx="10065532" cy="5741577"/>
        </p:xfrm>
        <a:graphic>
          <a:graphicData uri="http://schemas.openxmlformats.org/drawingml/2006/table">
            <a:tbl>
              <a:tblPr firstRow="1" firstCol="1" bandRow="1">
                <a:tableStyleId>{5C22544A-7EE6-4342-B048-85BDC9FD1C3A}</a:tableStyleId>
              </a:tblPr>
              <a:tblGrid>
                <a:gridCol w="1946683"/>
                <a:gridCol w="6384115"/>
                <a:gridCol w="1734734"/>
              </a:tblGrid>
              <a:tr h="351257">
                <a:tc>
                  <a:txBody>
                    <a:bodyPr/>
                    <a:lstStyle/>
                    <a:p>
                      <a:pPr algn="ctr">
                        <a:spcAft>
                          <a:spcPts val="0"/>
                        </a:spcAft>
                      </a:pPr>
                      <a:r>
                        <a:rPr lang="zh-CN" sz="1400" kern="0" dirty="0">
                          <a:effectLst/>
                          <a:latin typeface="微软雅黑" pitchFamily="34" charset="-122"/>
                          <a:ea typeface="微软雅黑" pitchFamily="34" charset="-122"/>
                        </a:rPr>
                        <a:t>一级指标</a:t>
                      </a:r>
                      <a:endParaRPr lang="zh-CN" sz="1400" kern="100" dirty="0">
                        <a:effectLst/>
                        <a:latin typeface="微软雅黑" pitchFamily="34" charset="-122"/>
                        <a:ea typeface="微软雅黑" pitchFamily="34" charset="-122"/>
                        <a:cs typeface="Times New Roman"/>
                      </a:endParaRPr>
                    </a:p>
                  </a:txBody>
                  <a:tcPr marL="44668" marR="44668" marT="0" marB="0" anchor="ctr"/>
                </a:tc>
                <a:tc>
                  <a:txBody>
                    <a:bodyPr/>
                    <a:lstStyle/>
                    <a:p>
                      <a:pPr algn="ctr">
                        <a:spcAft>
                          <a:spcPts val="0"/>
                        </a:spcAft>
                      </a:pPr>
                      <a:r>
                        <a:rPr lang="zh-CN" sz="1400" kern="0" dirty="0">
                          <a:effectLst/>
                          <a:latin typeface="微软雅黑" pitchFamily="34" charset="-122"/>
                          <a:ea typeface="微软雅黑" pitchFamily="34" charset="-122"/>
                        </a:rPr>
                        <a:t>建设内容</a:t>
                      </a:r>
                      <a:endParaRPr lang="zh-CN" sz="1400" kern="100" dirty="0">
                        <a:effectLst/>
                        <a:latin typeface="微软雅黑" pitchFamily="34" charset="-122"/>
                        <a:ea typeface="微软雅黑" pitchFamily="34" charset="-122"/>
                        <a:cs typeface="Times New Roman"/>
                      </a:endParaRPr>
                    </a:p>
                  </a:txBody>
                  <a:tcPr marL="44668" marR="44668" marT="0" marB="0" anchor="ctr"/>
                </a:tc>
                <a:tc>
                  <a:txBody>
                    <a:bodyPr/>
                    <a:lstStyle/>
                    <a:p>
                      <a:pPr algn="ctr">
                        <a:spcAft>
                          <a:spcPts val="0"/>
                        </a:spcAft>
                      </a:pPr>
                      <a:r>
                        <a:rPr lang="zh-CN" sz="1400" kern="0">
                          <a:effectLst/>
                          <a:latin typeface="微软雅黑" pitchFamily="34" charset="-122"/>
                          <a:ea typeface="微软雅黑" pitchFamily="34" charset="-122"/>
                        </a:rPr>
                        <a:t>建设周期</a:t>
                      </a:r>
                      <a:endParaRPr lang="zh-CN" sz="1400" kern="100">
                        <a:effectLst/>
                        <a:latin typeface="微软雅黑" pitchFamily="34" charset="-122"/>
                        <a:ea typeface="微软雅黑" pitchFamily="34" charset="-122"/>
                        <a:cs typeface="Times New Roman"/>
                      </a:endParaRPr>
                    </a:p>
                  </a:txBody>
                  <a:tcPr marL="44668" marR="44668" marT="0" marB="0" anchor="ctr"/>
                </a:tc>
              </a:tr>
              <a:tr h="269516">
                <a:tc rowSpan="3">
                  <a:txBody>
                    <a:bodyPr/>
                    <a:lstStyle/>
                    <a:p>
                      <a:pPr algn="ctr">
                        <a:spcAft>
                          <a:spcPts val="0"/>
                        </a:spcAft>
                      </a:pPr>
                      <a:r>
                        <a:rPr lang="en-US" sz="1400" kern="0" dirty="0">
                          <a:effectLst/>
                          <a:latin typeface="微软雅黑" pitchFamily="34" charset="-122"/>
                          <a:ea typeface="微软雅黑" pitchFamily="34" charset="-122"/>
                        </a:rPr>
                        <a:t>4.</a:t>
                      </a:r>
                      <a:r>
                        <a:rPr lang="zh-CN" sz="1400" kern="0" dirty="0">
                          <a:effectLst/>
                          <a:latin typeface="微软雅黑" pitchFamily="34" charset="-122"/>
                          <a:ea typeface="微软雅黑" pitchFamily="34" charset="-122"/>
                        </a:rPr>
                        <a:t>学生发展</a:t>
                      </a:r>
                      <a:endParaRPr lang="zh-CN" sz="1400" kern="100" dirty="0">
                        <a:effectLst/>
                        <a:latin typeface="微软雅黑" pitchFamily="34" charset="-122"/>
                        <a:ea typeface="微软雅黑" pitchFamily="34" charset="-122"/>
                        <a:cs typeface="Times New Roman"/>
                      </a:endParaRPr>
                    </a:p>
                  </a:txBody>
                  <a:tcPr marL="44668" marR="44668" marT="0" marB="0" anchor="ct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1</a:t>
                      </a:r>
                      <a:r>
                        <a:rPr lang="zh-CN" sz="1400" kern="0" dirty="0">
                          <a:effectLst/>
                          <a:latin typeface="微软雅黑" pitchFamily="34" charset="-122"/>
                          <a:ea typeface="微软雅黑" pitchFamily="34" charset="-122"/>
                        </a:rPr>
                        <a:t>）提供招生简章策划方案及美化优化设计</a:t>
                      </a:r>
                      <a:endParaRPr lang="zh-CN" sz="1400" kern="100" dirty="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a:effectLst/>
                          <a:latin typeface="微软雅黑" pitchFamily="34" charset="-122"/>
                          <a:ea typeface="微软雅黑" pitchFamily="34" charset="-122"/>
                        </a:rPr>
                        <a:t>7</a:t>
                      </a:r>
                      <a:r>
                        <a:rPr lang="zh-CN" sz="1400" kern="0">
                          <a:effectLst/>
                          <a:latin typeface="微软雅黑" pitchFamily="34" charset="-122"/>
                          <a:ea typeface="微软雅黑" pitchFamily="34" charset="-122"/>
                        </a:rPr>
                        <a:t>天</a:t>
                      </a:r>
                      <a:endParaRPr lang="zh-CN" sz="1400" kern="10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2</a:t>
                      </a:r>
                      <a:r>
                        <a:rPr lang="zh-CN" sz="1400" kern="0" dirty="0">
                          <a:effectLst/>
                          <a:latin typeface="微软雅黑" pitchFamily="34" charset="-122"/>
                          <a:ea typeface="微软雅黑" pitchFamily="34" charset="-122"/>
                        </a:rPr>
                        <a:t>）联合学校企业开展相关专业学生认证培训</a:t>
                      </a:r>
                      <a:endParaRPr lang="zh-CN" sz="1400" kern="100" dirty="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a:effectLst/>
                          <a:latin typeface="微软雅黑" pitchFamily="34" charset="-122"/>
                          <a:ea typeface="微软雅黑" pitchFamily="34" charset="-122"/>
                        </a:rPr>
                        <a:t>30</a:t>
                      </a:r>
                      <a:r>
                        <a:rPr lang="zh-CN" sz="1400" kern="0">
                          <a:effectLst/>
                          <a:latin typeface="微软雅黑" pitchFamily="34" charset="-122"/>
                          <a:ea typeface="微软雅黑" pitchFamily="34" charset="-122"/>
                        </a:rPr>
                        <a:t>天</a:t>
                      </a:r>
                      <a:endParaRPr lang="zh-CN" sz="1400" kern="10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just">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3</a:t>
                      </a:r>
                      <a:r>
                        <a:rPr lang="zh-CN" sz="1400" kern="0" dirty="0">
                          <a:effectLst/>
                          <a:latin typeface="微软雅黑" pitchFamily="34" charset="-122"/>
                          <a:ea typeface="微软雅黑" pitchFamily="34" charset="-122"/>
                        </a:rPr>
                        <a:t>）组织开展学生创新创业实训大赛活动</a:t>
                      </a:r>
                      <a:endParaRPr lang="zh-CN" sz="1400" kern="100" dirty="0">
                        <a:effectLst/>
                        <a:latin typeface="微软雅黑" pitchFamily="34" charset="-122"/>
                        <a:ea typeface="微软雅黑" pitchFamily="34" charset="-122"/>
                        <a:cs typeface="Times New Roman"/>
                      </a:endParaRPr>
                    </a:p>
                  </a:txBody>
                  <a:tcPr marL="44668" marR="44668" marT="0" marB="0" anchor="ctr"/>
                </a:tc>
                <a:tc>
                  <a:txBody>
                    <a:bodyPr/>
                    <a:lstStyle/>
                    <a:p>
                      <a:pPr algn="ctr"/>
                      <a:r>
                        <a:rPr lang="en-US" altLang="zh-CN" sz="1400" kern="100" dirty="0" smtClean="0">
                          <a:effectLst/>
                          <a:latin typeface="微软雅黑" pitchFamily="34" charset="-122"/>
                          <a:ea typeface="微软雅黑" pitchFamily="34" charset="-122"/>
                        </a:rPr>
                        <a:t>20</a:t>
                      </a:r>
                      <a:r>
                        <a:rPr lang="zh-CN" altLang="en-US" sz="1400" kern="100" dirty="0" smtClean="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endParaRPr>
                    </a:p>
                  </a:txBody>
                  <a:tcPr marL="44668" marR="44668" marT="0" marB="0" anchor="ctr"/>
                </a:tc>
              </a:tr>
              <a:tr h="269516">
                <a:tc rowSpan="6">
                  <a:txBody>
                    <a:bodyPr/>
                    <a:lstStyle/>
                    <a:p>
                      <a:pPr algn="ctr">
                        <a:spcAft>
                          <a:spcPts val="0"/>
                        </a:spcAft>
                      </a:pPr>
                      <a:r>
                        <a:rPr lang="en-US" sz="1400" kern="0">
                          <a:effectLst/>
                          <a:latin typeface="微软雅黑" pitchFamily="34" charset="-122"/>
                          <a:ea typeface="微软雅黑" pitchFamily="34" charset="-122"/>
                        </a:rPr>
                        <a:t>5.</a:t>
                      </a:r>
                      <a:r>
                        <a:rPr lang="zh-CN" sz="1400" kern="0">
                          <a:effectLst/>
                          <a:latin typeface="微软雅黑" pitchFamily="34" charset="-122"/>
                          <a:ea typeface="微软雅黑" pitchFamily="34" charset="-122"/>
                        </a:rPr>
                        <a:t>内部治理</a:t>
                      </a:r>
                      <a:endParaRPr lang="zh-CN" sz="1400" kern="100">
                        <a:effectLst/>
                        <a:latin typeface="微软雅黑" pitchFamily="34" charset="-122"/>
                        <a:ea typeface="微软雅黑" pitchFamily="34" charset="-122"/>
                        <a:cs typeface="Times New Roman"/>
                      </a:endParaRPr>
                    </a:p>
                  </a:txBody>
                  <a:tcPr marL="44668" marR="44668" marT="0" marB="0" anchor="ct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1</a:t>
                      </a:r>
                      <a:r>
                        <a:rPr lang="zh-CN" sz="1400" kern="0" dirty="0">
                          <a:effectLst/>
                          <a:latin typeface="微软雅黑" pitchFamily="34" charset="-122"/>
                          <a:ea typeface="微软雅黑" pitchFamily="34" charset="-122"/>
                        </a:rPr>
                        <a:t>）修改编写学校章程、理事会章程</a:t>
                      </a:r>
                      <a:endParaRPr lang="zh-CN" sz="1400" kern="100" dirty="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2</a:t>
                      </a:r>
                      <a:r>
                        <a:rPr lang="zh-CN" sz="1400" kern="0" dirty="0">
                          <a:effectLst/>
                          <a:latin typeface="微软雅黑" pitchFamily="34" charset="-122"/>
                          <a:ea typeface="微软雅黑" pitchFamily="34" charset="-122"/>
                        </a:rPr>
                        <a:t>）帮助学校优化提升学校各类管制制度</a:t>
                      </a:r>
                      <a:endParaRPr lang="zh-CN" sz="1400" kern="100" dirty="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30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3</a:t>
                      </a:r>
                      <a:r>
                        <a:rPr lang="zh-CN" sz="1400" kern="0" dirty="0">
                          <a:effectLst/>
                          <a:latin typeface="微软雅黑" pitchFamily="34" charset="-122"/>
                          <a:ea typeface="微软雅黑" pitchFamily="34" charset="-122"/>
                        </a:rPr>
                        <a:t>）优化提升学校发展规划</a:t>
                      </a:r>
                      <a:endParaRPr lang="zh-CN" sz="1400" kern="100" dirty="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4</a:t>
                      </a:r>
                      <a:r>
                        <a:rPr lang="zh-CN" sz="1400" kern="0" dirty="0">
                          <a:effectLst/>
                          <a:latin typeface="微软雅黑" pitchFamily="34" charset="-122"/>
                          <a:ea typeface="微软雅黑" pitchFamily="34" charset="-122"/>
                        </a:rPr>
                        <a:t>）帮助建立质量管理体系诊改实施咨询服务费</a:t>
                      </a:r>
                      <a:endParaRPr lang="zh-CN" sz="1400" kern="100" dirty="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10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5</a:t>
                      </a:r>
                      <a:r>
                        <a:rPr lang="zh-CN" sz="1400" kern="0" dirty="0">
                          <a:effectLst/>
                          <a:latin typeface="微软雅黑" pitchFamily="34" charset="-122"/>
                          <a:ea typeface="微软雅黑" pitchFamily="34" charset="-122"/>
                        </a:rPr>
                        <a:t>）帮助构建学校教学诊断与改进方案诊改信息平台建设</a:t>
                      </a:r>
                      <a:endParaRPr lang="zh-CN" sz="1400" kern="100" dirty="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60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6</a:t>
                      </a:r>
                      <a:r>
                        <a:rPr lang="zh-CN" sz="1400" kern="0" dirty="0">
                          <a:effectLst/>
                          <a:latin typeface="微软雅黑" pitchFamily="34" charset="-122"/>
                          <a:ea typeface="微软雅黑" pitchFamily="34" charset="-122"/>
                        </a:rPr>
                        <a:t>）帮助学校进行整改复合咨询服务费（培训、论证、复核）</a:t>
                      </a:r>
                      <a:endParaRPr lang="zh-CN" sz="1400" kern="100" dirty="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rowSpan="11">
                  <a:txBody>
                    <a:bodyPr/>
                    <a:lstStyle/>
                    <a:p>
                      <a:pPr algn="ctr">
                        <a:spcAft>
                          <a:spcPts val="0"/>
                        </a:spcAft>
                      </a:pPr>
                      <a:r>
                        <a:rPr lang="en-US" sz="1400" kern="0" dirty="0">
                          <a:effectLst/>
                          <a:latin typeface="微软雅黑" pitchFamily="34" charset="-122"/>
                          <a:ea typeface="微软雅黑" pitchFamily="34" charset="-122"/>
                        </a:rPr>
                        <a:t> </a:t>
                      </a:r>
                      <a:r>
                        <a:rPr lang="en-US" sz="1400" kern="0" dirty="0" smtClean="0">
                          <a:effectLst/>
                          <a:latin typeface="微软雅黑" pitchFamily="34" charset="-122"/>
                          <a:ea typeface="微软雅黑" pitchFamily="34" charset="-122"/>
                        </a:rPr>
                        <a:t>6.</a:t>
                      </a:r>
                      <a:r>
                        <a:rPr lang="zh-CN" altLang="en-US" sz="1400" kern="0" dirty="0" smtClean="0">
                          <a:effectLst/>
                          <a:latin typeface="微软雅黑" pitchFamily="34" charset="-122"/>
                          <a:ea typeface="微软雅黑" pitchFamily="34" charset="-122"/>
                        </a:rPr>
                        <a:t>加分项</a:t>
                      </a:r>
                      <a:endParaRPr lang="zh-CN" sz="1400" kern="100" dirty="0">
                        <a:effectLst/>
                        <a:latin typeface="微软雅黑" pitchFamily="34" charset="-122"/>
                        <a:ea typeface="微软雅黑" pitchFamily="34" charset="-122"/>
                        <a:cs typeface="Times New Roman"/>
                      </a:endParaRPr>
                    </a:p>
                  </a:txBody>
                  <a:tcPr marL="44668" marR="44668" marT="0" marB="0" anchor="ct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1</a:t>
                      </a:r>
                      <a:r>
                        <a:rPr lang="zh-CN" sz="1400" kern="0" dirty="0">
                          <a:effectLst/>
                          <a:latin typeface="微软雅黑" pitchFamily="34" charset="-122"/>
                          <a:ea typeface="微软雅黑" pitchFamily="34" charset="-122"/>
                        </a:rPr>
                        <a:t>）编写大师工作室建设实施方案及相关管理制度</a:t>
                      </a:r>
                      <a:endParaRPr lang="zh-CN" sz="1400" kern="100" dirty="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7</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a:effectLst/>
                          <a:latin typeface="微软雅黑" pitchFamily="34" charset="-122"/>
                          <a:ea typeface="微软雅黑" pitchFamily="34" charset="-122"/>
                        </a:rPr>
                        <a:t>（</a:t>
                      </a:r>
                      <a:r>
                        <a:rPr lang="en-US" sz="1400" kern="0">
                          <a:effectLst/>
                          <a:latin typeface="微软雅黑" pitchFamily="34" charset="-122"/>
                          <a:ea typeface="微软雅黑" pitchFamily="34" charset="-122"/>
                        </a:rPr>
                        <a:t>2</a:t>
                      </a:r>
                      <a:r>
                        <a:rPr lang="zh-CN" sz="1400" kern="0">
                          <a:effectLst/>
                          <a:latin typeface="微软雅黑" pitchFamily="34" charset="-122"/>
                          <a:ea typeface="微软雅黑" pitchFamily="34" charset="-122"/>
                        </a:rPr>
                        <a:t>）帮助申报省级教科研立项项目申报报告</a:t>
                      </a:r>
                      <a:endParaRPr lang="zh-CN" sz="1400" kern="10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15</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a:effectLst/>
                          <a:latin typeface="微软雅黑" pitchFamily="34" charset="-122"/>
                          <a:ea typeface="微软雅黑" pitchFamily="34" charset="-122"/>
                        </a:rPr>
                        <a:t>（</a:t>
                      </a:r>
                      <a:r>
                        <a:rPr lang="en-US" sz="1400" kern="0">
                          <a:effectLst/>
                          <a:latin typeface="微软雅黑" pitchFamily="34" charset="-122"/>
                          <a:ea typeface="微软雅黑" pitchFamily="34" charset="-122"/>
                        </a:rPr>
                        <a:t>3</a:t>
                      </a:r>
                      <a:r>
                        <a:rPr lang="zh-CN" sz="1400" kern="0">
                          <a:effectLst/>
                          <a:latin typeface="微软雅黑" pitchFamily="34" charset="-122"/>
                          <a:ea typeface="微软雅黑" pitchFamily="34" charset="-122"/>
                        </a:rPr>
                        <a:t>）策划并培训学生参加省级技能大赛</a:t>
                      </a:r>
                      <a:endParaRPr lang="zh-CN" sz="1400" kern="10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20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a:effectLst/>
                          <a:latin typeface="微软雅黑" pitchFamily="34" charset="-122"/>
                          <a:ea typeface="微软雅黑" pitchFamily="34" charset="-122"/>
                        </a:rPr>
                        <a:t>（</a:t>
                      </a:r>
                      <a:r>
                        <a:rPr lang="en-US" sz="1400" kern="0">
                          <a:effectLst/>
                          <a:latin typeface="微软雅黑" pitchFamily="34" charset="-122"/>
                          <a:ea typeface="微软雅黑" pitchFamily="34" charset="-122"/>
                        </a:rPr>
                        <a:t>4</a:t>
                      </a:r>
                      <a:r>
                        <a:rPr lang="zh-CN" sz="1400" kern="0">
                          <a:effectLst/>
                          <a:latin typeface="微软雅黑" pitchFamily="34" charset="-122"/>
                          <a:ea typeface="微软雅黑" pitchFamily="34" charset="-122"/>
                        </a:rPr>
                        <a:t>）帮助建立校级或省级在线共享精品课程</a:t>
                      </a:r>
                      <a:endParaRPr lang="zh-CN" sz="1400" kern="10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60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a:effectLst/>
                          <a:latin typeface="微软雅黑" pitchFamily="34" charset="-122"/>
                          <a:ea typeface="微软雅黑" pitchFamily="34" charset="-122"/>
                        </a:rPr>
                        <a:t>（</a:t>
                      </a:r>
                      <a:r>
                        <a:rPr lang="en-US" sz="1400" kern="0">
                          <a:effectLst/>
                          <a:latin typeface="微软雅黑" pitchFamily="34" charset="-122"/>
                          <a:ea typeface="微软雅黑" pitchFamily="34" charset="-122"/>
                        </a:rPr>
                        <a:t>5</a:t>
                      </a:r>
                      <a:r>
                        <a:rPr lang="zh-CN" sz="1400" kern="0">
                          <a:effectLst/>
                          <a:latin typeface="微软雅黑" pitchFamily="34" charset="-122"/>
                          <a:ea typeface="微软雅黑" pitchFamily="34" charset="-122"/>
                        </a:rPr>
                        <a:t>）帮助策划申报省级或国家级教学成果</a:t>
                      </a:r>
                      <a:endParaRPr lang="zh-CN" sz="1400" kern="10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30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a:effectLst/>
                          <a:latin typeface="微软雅黑" pitchFamily="34" charset="-122"/>
                          <a:ea typeface="微软雅黑" pitchFamily="34" charset="-122"/>
                        </a:rPr>
                        <a:t>（</a:t>
                      </a:r>
                      <a:r>
                        <a:rPr lang="en-US" sz="1400" kern="0">
                          <a:effectLst/>
                          <a:latin typeface="微软雅黑" pitchFamily="34" charset="-122"/>
                          <a:ea typeface="微软雅黑" pitchFamily="34" charset="-122"/>
                        </a:rPr>
                        <a:t>6</a:t>
                      </a:r>
                      <a:r>
                        <a:rPr lang="zh-CN" sz="1400" kern="0">
                          <a:effectLst/>
                          <a:latin typeface="微软雅黑" pitchFamily="34" charset="-122"/>
                          <a:ea typeface="微软雅黑" pitchFamily="34" charset="-122"/>
                        </a:rPr>
                        <a:t>）帮助共同开展校企课程资源库建设</a:t>
                      </a:r>
                      <a:endParaRPr lang="zh-CN" sz="1400" kern="10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40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a:effectLst/>
                          <a:latin typeface="微软雅黑" pitchFamily="34" charset="-122"/>
                          <a:ea typeface="微软雅黑" pitchFamily="34" charset="-122"/>
                        </a:rPr>
                        <a:t>（</a:t>
                      </a:r>
                      <a:r>
                        <a:rPr lang="en-US" sz="1400" kern="0">
                          <a:effectLst/>
                          <a:latin typeface="微软雅黑" pitchFamily="34" charset="-122"/>
                          <a:ea typeface="微软雅黑" pitchFamily="34" charset="-122"/>
                        </a:rPr>
                        <a:t>7</a:t>
                      </a:r>
                      <a:r>
                        <a:rPr lang="zh-CN" sz="1400" kern="0">
                          <a:effectLst/>
                          <a:latin typeface="微软雅黑" pitchFamily="34" charset="-122"/>
                          <a:ea typeface="微软雅黑" pitchFamily="34" charset="-122"/>
                        </a:rPr>
                        <a:t>）开展共计合作办学，引入资源，制定国际合作教育实施方案</a:t>
                      </a:r>
                      <a:endParaRPr lang="zh-CN" sz="1400" kern="10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30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a:effectLst/>
                          <a:latin typeface="微软雅黑" pitchFamily="34" charset="-122"/>
                          <a:ea typeface="微软雅黑" pitchFamily="34" charset="-122"/>
                        </a:rPr>
                        <a:t>（</a:t>
                      </a:r>
                      <a:r>
                        <a:rPr lang="en-US" sz="1400" kern="0">
                          <a:effectLst/>
                          <a:latin typeface="微软雅黑" pitchFamily="34" charset="-122"/>
                          <a:ea typeface="微软雅黑" pitchFamily="34" charset="-122"/>
                        </a:rPr>
                        <a:t>8</a:t>
                      </a:r>
                      <a:r>
                        <a:rPr lang="zh-CN" sz="1400" kern="0">
                          <a:effectLst/>
                          <a:latin typeface="微软雅黑" pitchFamily="34" charset="-122"/>
                          <a:ea typeface="微软雅黑" pitchFamily="34" charset="-122"/>
                        </a:rPr>
                        <a:t>）合作开展省级骨干特色专业建设策划及实施方案编写</a:t>
                      </a:r>
                      <a:endParaRPr lang="zh-CN" sz="1400" kern="10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30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a:effectLst/>
                          <a:latin typeface="微软雅黑" pitchFamily="34" charset="-122"/>
                          <a:ea typeface="微软雅黑" pitchFamily="34" charset="-122"/>
                        </a:rPr>
                        <a:t>（</a:t>
                      </a:r>
                      <a:r>
                        <a:rPr lang="en-US" sz="1400" kern="0">
                          <a:effectLst/>
                          <a:latin typeface="微软雅黑" pitchFamily="34" charset="-122"/>
                          <a:ea typeface="微软雅黑" pitchFamily="34" charset="-122"/>
                        </a:rPr>
                        <a:t>9</a:t>
                      </a:r>
                      <a:r>
                        <a:rPr lang="zh-CN" sz="1400" kern="0">
                          <a:effectLst/>
                          <a:latin typeface="微软雅黑" pitchFamily="34" charset="-122"/>
                          <a:ea typeface="微软雅黑" pitchFamily="34" charset="-122"/>
                        </a:rPr>
                        <a:t>）智慧课堂信息化建设</a:t>
                      </a:r>
                      <a:endParaRPr lang="zh-CN" sz="1400" kern="10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20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a:effectLst/>
                          <a:latin typeface="微软雅黑" pitchFamily="34" charset="-122"/>
                          <a:ea typeface="微软雅黑" pitchFamily="34" charset="-122"/>
                        </a:rPr>
                        <a:t>（</a:t>
                      </a:r>
                      <a:r>
                        <a:rPr lang="en-US" sz="1400" kern="0">
                          <a:effectLst/>
                          <a:latin typeface="微软雅黑" pitchFamily="34" charset="-122"/>
                          <a:ea typeface="微软雅黑" pitchFamily="34" charset="-122"/>
                        </a:rPr>
                        <a:t>10</a:t>
                      </a:r>
                      <a:r>
                        <a:rPr lang="zh-CN" sz="1400" kern="0">
                          <a:effectLst/>
                          <a:latin typeface="微软雅黑" pitchFamily="34" charset="-122"/>
                          <a:ea typeface="微软雅黑" pitchFamily="34" charset="-122"/>
                        </a:rPr>
                        <a:t>）</a:t>
                      </a:r>
                      <a:r>
                        <a:rPr lang="en-US" sz="1400" kern="0">
                          <a:effectLst/>
                          <a:latin typeface="微软雅黑" pitchFamily="34" charset="-122"/>
                          <a:ea typeface="微软雅黑" pitchFamily="34" charset="-122"/>
                        </a:rPr>
                        <a:t>VR</a:t>
                      </a:r>
                      <a:r>
                        <a:rPr lang="zh-CN" sz="1400" kern="0">
                          <a:effectLst/>
                          <a:latin typeface="微软雅黑" pitchFamily="34" charset="-122"/>
                          <a:ea typeface="微软雅黑" pitchFamily="34" charset="-122"/>
                        </a:rPr>
                        <a:t>专创融合一体化综合实训室</a:t>
                      </a:r>
                      <a:endParaRPr lang="zh-CN" sz="1400" kern="10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30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r h="269516">
                <a:tc vMerge="1">
                  <a:txBody>
                    <a:bodyPr/>
                    <a:lstStyle/>
                    <a:p>
                      <a:endParaRPr lang="zh-CN" altLang="en-US"/>
                    </a:p>
                  </a:txBody>
                  <a:tcPr/>
                </a:tc>
                <a:tc>
                  <a:txBody>
                    <a:bodyPr/>
                    <a:lstStyle/>
                    <a:p>
                      <a:pPr algn="l">
                        <a:spcAft>
                          <a:spcPts val="0"/>
                        </a:spcAft>
                      </a:pP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11</a:t>
                      </a:r>
                      <a:r>
                        <a:rPr lang="zh-CN" sz="1400" kern="0" dirty="0">
                          <a:effectLst/>
                          <a:latin typeface="微软雅黑" pitchFamily="34" charset="-122"/>
                          <a:ea typeface="微软雅黑" pitchFamily="34" charset="-122"/>
                        </a:rPr>
                        <a:t>）</a:t>
                      </a:r>
                      <a:r>
                        <a:rPr lang="en-US" sz="1400" kern="0" dirty="0">
                          <a:effectLst/>
                          <a:latin typeface="微软雅黑" pitchFamily="34" charset="-122"/>
                          <a:ea typeface="微软雅黑" pitchFamily="34" charset="-122"/>
                        </a:rPr>
                        <a:t>VR</a:t>
                      </a:r>
                      <a:r>
                        <a:rPr lang="zh-CN" sz="1400" kern="0" dirty="0">
                          <a:effectLst/>
                          <a:latin typeface="微软雅黑" pitchFamily="34" charset="-122"/>
                          <a:ea typeface="微软雅黑" pitchFamily="34" charset="-122"/>
                        </a:rPr>
                        <a:t>虚拟仿真课程软件</a:t>
                      </a:r>
                      <a:endParaRPr lang="zh-CN" sz="1400" kern="100" dirty="0">
                        <a:effectLst/>
                        <a:latin typeface="微软雅黑" pitchFamily="34" charset="-122"/>
                        <a:ea typeface="微软雅黑" pitchFamily="34" charset="-122"/>
                        <a:cs typeface="Times New Roman"/>
                      </a:endParaRPr>
                    </a:p>
                  </a:txBody>
                  <a:tcPr marL="44668" marR="44668" marT="0" marB="0" anchor="b"/>
                </a:tc>
                <a:tc>
                  <a:txBody>
                    <a:bodyPr/>
                    <a:lstStyle/>
                    <a:p>
                      <a:pPr algn="ctr">
                        <a:spcAft>
                          <a:spcPts val="0"/>
                        </a:spcAft>
                      </a:pPr>
                      <a:r>
                        <a:rPr lang="en-US" sz="1400" kern="0" dirty="0">
                          <a:effectLst/>
                          <a:latin typeface="微软雅黑" pitchFamily="34" charset="-122"/>
                          <a:ea typeface="微软雅黑" pitchFamily="34" charset="-122"/>
                        </a:rPr>
                        <a:t>60</a:t>
                      </a:r>
                      <a:r>
                        <a:rPr lang="zh-CN" sz="1400" kern="0" dirty="0">
                          <a:effectLst/>
                          <a:latin typeface="微软雅黑" pitchFamily="34" charset="-122"/>
                          <a:ea typeface="微软雅黑" pitchFamily="34" charset="-122"/>
                        </a:rPr>
                        <a:t>天</a:t>
                      </a:r>
                      <a:endParaRPr lang="zh-CN" sz="1400" kern="100" dirty="0">
                        <a:effectLst/>
                        <a:latin typeface="微软雅黑" pitchFamily="34" charset="-122"/>
                        <a:ea typeface="微软雅黑" pitchFamily="34" charset="-122"/>
                        <a:cs typeface="Times New Roman"/>
                      </a:endParaRPr>
                    </a:p>
                  </a:txBody>
                  <a:tcPr marL="44668" marR="44668" marT="0" marB="0" anchor="b"/>
                </a:tc>
              </a:tr>
            </a:tbl>
          </a:graphicData>
        </a:graphic>
      </p:graphicFrame>
    </p:spTree>
    <p:extLst>
      <p:ext uri="{BB962C8B-B14F-4D97-AF65-F5344CB8AC3E}">
        <p14:creationId xmlns:p14="http://schemas.microsoft.com/office/powerpoint/2010/main" val="949671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749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336506" y="1552620"/>
            <a:ext cx="3538390" cy="400110"/>
          </a:xfrm>
          <a:prstGeom prst="rect">
            <a:avLst/>
          </a:prstGeom>
        </p:spPr>
        <p:txBody>
          <a:bodyPr wrap="square">
            <a:spAutoFit/>
          </a:bodyPr>
          <a:lstStyle/>
          <a:p>
            <a:r>
              <a:rPr lang="zh-CN" altLang="en-US" sz="2000" b="1" dirty="0" smtClean="0">
                <a:solidFill>
                  <a:srgbClr val="C00000"/>
                </a:solidFill>
                <a:latin typeface="微软雅黑" pitchFamily="34" charset="-122"/>
                <a:ea typeface="微软雅黑" pitchFamily="34" charset="-122"/>
              </a:rPr>
              <a:t>全国一流的职业教育专家</a:t>
            </a:r>
            <a:endParaRPr lang="zh-CN" altLang="en-US" sz="2000" b="1" dirty="0">
              <a:solidFill>
                <a:srgbClr val="C00000"/>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211700040"/>
              </p:ext>
            </p:extLst>
          </p:nvPr>
        </p:nvGraphicFramePr>
        <p:xfrm>
          <a:off x="669876" y="2090820"/>
          <a:ext cx="7172373" cy="3302000"/>
        </p:xfrm>
        <a:graphic>
          <a:graphicData uri="http://schemas.openxmlformats.org/drawingml/2006/table">
            <a:tbl>
              <a:tblPr firstRow="1" bandRow="1">
                <a:tableStyleId>{5C22544A-7EE6-4342-B048-85BDC9FD1C3A}</a:tableStyleId>
              </a:tblPr>
              <a:tblGrid>
                <a:gridCol w="608340"/>
                <a:gridCol w="852931"/>
                <a:gridCol w="5711102"/>
              </a:tblGrid>
              <a:tr h="0">
                <a:tc>
                  <a:txBody>
                    <a:bodyPr/>
                    <a:lstStyle/>
                    <a:p>
                      <a:r>
                        <a:rPr lang="zh-CN" altLang="en-US" sz="1600" dirty="0" smtClean="0">
                          <a:latin typeface="微软雅黑" pitchFamily="34" charset="-122"/>
                          <a:ea typeface="微软雅黑" pitchFamily="34" charset="-122"/>
                        </a:rPr>
                        <a:t>序号</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 姓 名</a:t>
                      </a:r>
                      <a:endParaRPr lang="zh-CN" altLang="en-US" sz="1600" dirty="0">
                        <a:latin typeface="微软雅黑" pitchFamily="34" charset="-122"/>
                        <a:ea typeface="微软雅黑" pitchFamily="34" charset="-122"/>
                      </a:endParaRPr>
                    </a:p>
                  </a:txBody>
                  <a:tcPr/>
                </a:tc>
                <a:tc>
                  <a:txBody>
                    <a:bodyPr/>
                    <a:lstStyle/>
                    <a:p>
                      <a:pPr algn="ctr"/>
                      <a:r>
                        <a:rPr lang="zh-CN" altLang="en-US" sz="1600" dirty="0" smtClean="0">
                          <a:latin typeface="微软雅黑" pitchFamily="34" charset="-122"/>
                          <a:ea typeface="微软雅黑" pitchFamily="34" charset="-122"/>
                        </a:rPr>
                        <a:t>职务职称</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俞仲文</a:t>
                      </a:r>
                      <a:endParaRPr lang="zh-CN" altLang="en-US" sz="1600" b="1"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教育部职业教育学会副会长、深圳职院创校院长</a:t>
                      </a:r>
                      <a:endParaRPr lang="zh-CN" altLang="en-US" sz="1600" dirty="0">
                        <a:latin typeface="微软雅黑" pitchFamily="34" charset="-122"/>
                        <a:ea typeface="微软雅黑" pitchFamily="34" charset="-122"/>
                      </a:endParaRPr>
                    </a:p>
                  </a:txBody>
                  <a:tcPr/>
                </a:tc>
              </a:tr>
              <a:tr h="370840">
                <a:tc>
                  <a:txBody>
                    <a:bodyPr/>
                    <a:lstStyle/>
                    <a:p>
                      <a:pPr marL="0" algn="l" defTabSz="914400" rtl="0" eaLnBrk="1" latinLnBrk="0" hangingPunct="1"/>
                      <a:r>
                        <a:rPr lang="en-US" altLang="zh-CN" sz="1600" kern="1200" dirty="0" smtClean="0">
                          <a:solidFill>
                            <a:schemeClr val="dk1"/>
                          </a:solidFill>
                          <a:latin typeface="微软雅黑" pitchFamily="34" charset="-122"/>
                          <a:ea typeface="微软雅黑" pitchFamily="34" charset="-122"/>
                          <a:cs typeface="+mn-cs"/>
                        </a:rPr>
                        <a:t>2</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王  毅</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r>
                        <a:rPr lang="zh-CN" altLang="en-US" sz="1600" dirty="0" smtClean="0">
                          <a:latin typeface="微软雅黑" pitchFamily="34" charset="-122"/>
                          <a:ea typeface="微软雅黑" pitchFamily="34" charset="-122"/>
                        </a:rPr>
                        <a:t>教育部教学诊改委副主任委员、国家第一批高职示范校院长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3</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张  玲</a:t>
                      </a:r>
                      <a:endParaRPr lang="zh-CN" altLang="en-US" sz="1600" b="1"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教育部专家库专家、原武汉职业技术学院党委书记</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4</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金志涛</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教育部专家库专家、原山东威海职业技术学院院长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5</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周   忠</a:t>
                      </a:r>
                    </a:p>
                  </a:txBody>
                  <a:tcPr/>
                </a:tc>
                <a:tc>
                  <a:txBody>
                    <a:bodyPr/>
                    <a:lstStyle/>
                    <a:p>
                      <a:r>
                        <a:rPr lang="zh-CN" altLang="en-US" sz="1600" kern="1200" dirty="0" smtClean="0">
                          <a:solidFill>
                            <a:schemeClr val="dk1"/>
                          </a:solidFill>
                          <a:latin typeface="微软雅黑" pitchFamily="34" charset="-122"/>
                          <a:ea typeface="微软雅黑" pitchFamily="34" charset="-122"/>
                          <a:cs typeface="+mn-cs"/>
                        </a:rPr>
                        <a:t>教育部专家库专家、原湖南信息科技职业学院院长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6</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李建月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湖南省高教学会教育技术分会原副理事长、南华大学教授</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7</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房巧红</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广东省教指委物流分会副会长、深圳市南山科创局评审专家</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endParaRPr lang="zh-CN" altLang="en-US" sz="1600" kern="1200" dirty="0">
                        <a:solidFill>
                          <a:schemeClr val="dk1"/>
                        </a:solidFill>
                        <a:latin typeface="微软雅黑" pitchFamily="34" charset="-122"/>
                        <a:ea typeface="微软雅黑" pitchFamily="34" charset="-122"/>
                        <a:cs typeface="+mn-cs"/>
                      </a:endParaRPr>
                    </a:p>
                  </a:txBody>
                  <a:tcPr/>
                </a:tc>
              </a:tr>
            </a:tbl>
          </a:graphicData>
        </a:graphic>
      </p:graphicFrame>
      <p:sp>
        <p:nvSpPr>
          <p:cNvPr id="3" name="矩形 2"/>
          <p:cNvSpPr/>
          <p:nvPr/>
        </p:nvSpPr>
        <p:spPr>
          <a:xfrm>
            <a:off x="8293100" y="2303086"/>
            <a:ext cx="3048000" cy="2964914"/>
          </a:xfrm>
          <a:prstGeom prst="rect">
            <a:avLst/>
          </a:prstGeom>
          <a:ln cmpd="sng">
            <a:solidFill>
              <a:schemeClr val="accent2"/>
            </a:solidFill>
          </a:ln>
        </p:spPr>
        <p:txBody>
          <a:bodyPr>
            <a:spAutoFit/>
          </a:bodyPr>
          <a:lstStyle/>
          <a:p>
            <a:pPr algn="just" defTabSz="1172352">
              <a:lnSpc>
                <a:spcPct val="150000"/>
              </a:lnSpc>
              <a:defRPr/>
            </a:pPr>
            <a:r>
              <a:rPr lang="en-US" altLang="zh-CN" b="1" dirty="0" smtClean="0">
                <a:solidFill>
                  <a:srgbClr val="C00000"/>
                </a:solidFill>
                <a:latin typeface="微软雅黑" pitchFamily="34" charset="-122"/>
                <a:ea typeface="微软雅黑" pitchFamily="34" charset="-122"/>
              </a:rPr>
              <a:t>     12</a:t>
            </a:r>
            <a:r>
              <a:rPr lang="zh-CN" altLang="zh-CN" b="1" dirty="0" smtClean="0">
                <a:solidFill>
                  <a:srgbClr val="C00000"/>
                </a:solidFill>
                <a:latin typeface="微软雅黑" pitchFamily="34" charset="-122"/>
                <a:ea typeface="微软雅黑" pitchFamily="34" charset="-122"/>
              </a:rPr>
              <a:t>个</a:t>
            </a:r>
            <a:r>
              <a:rPr lang="zh-CN" altLang="zh-CN" b="1" dirty="0">
                <a:solidFill>
                  <a:srgbClr val="C00000"/>
                </a:solidFill>
                <a:latin typeface="微软雅黑" pitchFamily="34" charset="-122"/>
                <a:ea typeface="微软雅黑" pitchFamily="34" charset="-122"/>
              </a:rPr>
              <a:t>事业</a:t>
            </a:r>
            <a:r>
              <a:rPr lang="zh-CN" altLang="zh-CN" b="1" dirty="0" smtClean="0">
                <a:solidFill>
                  <a:srgbClr val="C00000"/>
                </a:solidFill>
                <a:latin typeface="微软雅黑" pitchFamily="34" charset="-122"/>
                <a:ea typeface="微软雅黑" pitchFamily="34" charset="-122"/>
              </a:rPr>
              <a:t>部</a:t>
            </a:r>
            <a:r>
              <a:rPr lang="zh-CN" altLang="en-US" b="1" dirty="0" smtClean="0">
                <a:solidFill>
                  <a:srgbClr val="C00000"/>
                </a:solidFill>
                <a:latin typeface="微软雅黑" pitchFamily="34" charset="-122"/>
                <a:ea typeface="微软雅黑" pitchFamily="34" charset="-122"/>
              </a:rPr>
              <a:t>、</a:t>
            </a:r>
            <a:r>
              <a:rPr lang="en-US" altLang="zh-CN" b="1" dirty="0" smtClean="0">
                <a:solidFill>
                  <a:srgbClr val="C00000"/>
                </a:solidFill>
                <a:latin typeface="微软雅黑" pitchFamily="34" charset="-122"/>
                <a:ea typeface="微软雅黑" pitchFamily="34" charset="-122"/>
              </a:rPr>
              <a:t>70</a:t>
            </a:r>
            <a:r>
              <a:rPr lang="zh-CN" altLang="zh-CN" b="1" dirty="0">
                <a:solidFill>
                  <a:srgbClr val="C00000"/>
                </a:solidFill>
                <a:latin typeface="微软雅黑" pitchFamily="34" charset="-122"/>
                <a:ea typeface="微软雅黑" pitchFamily="34" charset="-122"/>
              </a:rPr>
              <a:t>余个学科专业的丰富产品</a:t>
            </a:r>
            <a:r>
              <a:rPr lang="zh-CN" altLang="zh-CN" b="1" dirty="0" smtClean="0">
                <a:solidFill>
                  <a:srgbClr val="C00000"/>
                </a:solidFill>
                <a:latin typeface="微软雅黑" pitchFamily="34" charset="-122"/>
                <a:ea typeface="微软雅黑" pitchFamily="34" charset="-122"/>
              </a:rPr>
              <a:t>线</a:t>
            </a:r>
            <a:r>
              <a:rPr lang="zh-CN" altLang="en-US" b="1" dirty="0" smtClean="0">
                <a:solidFill>
                  <a:srgbClr val="C00000"/>
                </a:solidFill>
                <a:latin typeface="微软雅黑" pitchFamily="34" charset="-122"/>
                <a:ea typeface="微软雅黑" pitchFamily="34" charset="-122"/>
              </a:rPr>
              <a:t>：</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财税</a:t>
            </a:r>
            <a:r>
              <a:rPr lang="zh-CN" altLang="en-US" kern="100" dirty="0">
                <a:solidFill>
                  <a:sysClr val="windowText" lastClr="000000"/>
                </a:solidFill>
                <a:latin typeface="微软雅黑" panose="020B0503020204020204" pitchFamily="34" charset="-122"/>
                <a:ea typeface="微软雅黑" panose="020B0503020204020204" pitchFamily="34" charset="-122"/>
                <a:cs typeface="Times New Roman"/>
              </a:rPr>
              <a:t>审事业部群、计算机教育事业部群、机电与自动化事业部群、校园文化事业</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部。</a:t>
            </a:r>
            <a:endParaRPr lang="en-US" altLang="zh-CN" kern="100" dirty="0">
              <a:solidFill>
                <a:sysClr val="windowText" lastClr="000000"/>
              </a:solidFill>
              <a:latin typeface="微软雅黑" panose="020B0503020204020204" pitchFamily="34" charset="-122"/>
              <a:ea typeface="微软雅黑" panose="020B0503020204020204" pitchFamily="34" charset="-122"/>
              <a:cs typeface="Times New Roman"/>
            </a:endParaRPr>
          </a:p>
          <a:p>
            <a:pPr algn="ctr" defTabSz="1172352">
              <a:lnSpc>
                <a:spcPts val="2564"/>
              </a:lnSpc>
              <a:defRPr/>
            </a:pPr>
            <a:r>
              <a:rPr lang="en-US" altLang="zh-CN" sz="3600" kern="0" dirty="0">
                <a:solidFill>
                  <a:sysClr val="windowText" lastClr="000000">
                    <a:lumMod val="65000"/>
                    <a:lumOff val="35000"/>
                  </a:sysClr>
                </a:solidFill>
                <a:latin typeface="Berlin Sans FB Demi" panose="020E0802020502020306" pitchFamily="34" charset="0"/>
                <a:ea typeface="微软雅黑" panose="020B0503020204020204" pitchFamily="34" charset="-122"/>
              </a:rPr>
              <a:t>……</a:t>
            </a:r>
            <a:endParaRPr lang="zh-CN" altLang="zh-CN" sz="3600" kern="100" dirty="0">
              <a:solidFill>
                <a:sysClr val="windowText" lastClr="000000"/>
              </a:solidFill>
              <a:latin typeface="Berlin Sans FB Demi" panose="020E0802020502020306" pitchFamily="34" charset="0"/>
              <a:ea typeface="微软雅黑" panose="020B0503020204020204" pitchFamily="34" charset="-122"/>
              <a:cs typeface="Times New Roman"/>
            </a:endParaRPr>
          </a:p>
          <a:p>
            <a:pPr lvl="0" algn="just" defTabSz="1172352">
              <a:lnSpc>
                <a:spcPts val="3590"/>
              </a:lnSpc>
              <a:defRPr/>
            </a:pPr>
            <a:endParaRPr lang="zh-CN" altLang="zh-CN" b="1" dirty="0">
              <a:solidFill>
                <a:srgbClr val="FF0000"/>
              </a:solidFill>
              <a:latin typeface="微软雅黑" pitchFamily="34" charset="-122"/>
              <a:ea typeface="微软雅黑" pitchFamily="34" charset="-122"/>
            </a:endParaRPr>
          </a:p>
        </p:txBody>
      </p:sp>
      <p:grpSp>
        <p:nvGrpSpPr>
          <p:cNvPr id="12" name="组合 18"/>
          <p:cNvGrpSpPr/>
          <p:nvPr/>
        </p:nvGrpSpPr>
        <p:grpSpPr>
          <a:xfrm>
            <a:off x="140769" y="590115"/>
            <a:ext cx="2825716" cy="572464"/>
            <a:chOff x="1302159" y="1901599"/>
            <a:chExt cx="2414856" cy="645116"/>
          </a:xfrm>
        </p:grpSpPr>
        <p:sp>
          <p:nvSpPr>
            <p:cNvPr id="13" name="矩形 12"/>
            <p:cNvSpPr/>
            <p:nvPr/>
          </p:nvSpPr>
          <p:spPr>
            <a:xfrm>
              <a:off x="1355792" y="1985474"/>
              <a:ext cx="2361223" cy="5079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TextBox 13"/>
            <p:cNvSpPr txBox="1"/>
            <p:nvPr/>
          </p:nvSpPr>
          <p:spPr>
            <a:xfrm>
              <a:off x="1302159" y="1901599"/>
              <a:ext cx="2293065" cy="645116"/>
            </a:xfrm>
            <a:prstGeom prst="rect">
              <a:avLst/>
            </a:prstGeom>
            <a:noFill/>
          </p:spPr>
          <p:txBody>
            <a:bodyPr wrap="square" rtlCol="0">
              <a:spAutoFit/>
            </a:bodyPr>
            <a:lstStyle/>
            <a:p>
              <a:pPr>
                <a:lnSpc>
                  <a:spcPct val="130000"/>
                </a:lnSpc>
              </a:pPr>
              <a:r>
                <a:rPr lang="zh-CN" altLang="en-US" sz="2400" b="1" dirty="0" smtClean="0">
                  <a:solidFill>
                    <a:schemeClr val="bg1"/>
                  </a:solidFill>
                  <a:latin typeface="微软雅黑" panose="020B0503020204020204" pitchFamily="34" charset="-122"/>
                  <a:ea typeface="微软雅黑" panose="020B0503020204020204" pitchFamily="34" charset="-122"/>
                </a:rPr>
                <a:t>（五）</a:t>
              </a:r>
              <a:r>
                <a:rPr lang="zh-CN" altLang="en-US" sz="2400" b="1" dirty="0">
                  <a:solidFill>
                    <a:schemeClr val="bg1"/>
                  </a:solidFill>
                  <a:latin typeface="微软雅黑" panose="020B0503020204020204" pitchFamily="34" charset="-122"/>
                  <a:ea typeface="微软雅黑" panose="020B0503020204020204" pitchFamily="34" charset="-122"/>
                </a:rPr>
                <a:t>实施有</a:t>
              </a:r>
              <a:r>
                <a:rPr lang="zh-CN" altLang="en-US" sz="2400" b="1" dirty="0" smtClean="0">
                  <a:solidFill>
                    <a:schemeClr val="bg1"/>
                  </a:solidFill>
                  <a:latin typeface="微软雅黑" panose="020B0503020204020204" pitchFamily="34" charset="-122"/>
                  <a:ea typeface="微软雅黑" panose="020B0503020204020204" pitchFamily="34" charset="-122"/>
                </a:rPr>
                <a:t>保障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22982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08</a:t>
            </a:r>
            <a:endParaRPr lang="zh-CN" altLang="en-US" sz="1600" b="1" dirty="0">
              <a:solidFill>
                <a:prstClr val="white"/>
              </a:solidFill>
            </a:endParaRPr>
          </a:p>
        </p:txBody>
      </p:sp>
      <p:cxnSp>
        <p:nvCxnSpPr>
          <p:cNvPr id="32" name="直接连接符 31"/>
          <p:cNvCxnSpPr/>
          <p:nvPr/>
        </p:nvCxnSpPr>
        <p:spPr>
          <a:xfrm>
            <a:off x="1768416" y="404813"/>
            <a:ext cx="7118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p:nvGrpSpPr>
        <p:grpSpPr>
          <a:xfrm>
            <a:off x="1228724" y="1431322"/>
            <a:ext cx="8801588" cy="4268217"/>
            <a:chOff x="350584" y="985292"/>
            <a:chExt cx="8347509" cy="4268217"/>
          </a:xfrm>
        </p:grpSpPr>
        <p:sp>
          <p:nvSpPr>
            <p:cNvPr id="23" name="矩形 22"/>
            <p:cNvSpPr/>
            <p:nvPr/>
          </p:nvSpPr>
          <p:spPr>
            <a:xfrm>
              <a:off x="2455634" y="1089082"/>
              <a:ext cx="1107996" cy="369332"/>
            </a:xfrm>
            <a:prstGeom prst="rect">
              <a:avLst/>
            </a:prstGeom>
          </p:spPr>
          <p:txBody>
            <a:bodyPr wrap="none">
              <a:spAutoFit/>
            </a:bodyPr>
            <a:lstStyle/>
            <a:p>
              <a:r>
                <a:rPr lang="zh-CN" altLang="en-US" b="1" dirty="0" smtClean="0">
                  <a:latin typeface="微软雅黑" pitchFamily="34" charset="-122"/>
                  <a:ea typeface="微软雅黑" pitchFamily="34" charset="-122"/>
                </a:rPr>
                <a:t>规划支持</a:t>
              </a:r>
              <a:endParaRPr lang="zh-CN" altLang="en-US" b="1" dirty="0">
                <a:solidFill>
                  <a:srgbClr val="FF0000"/>
                </a:solidFill>
                <a:latin typeface="微软雅黑" pitchFamily="34" charset="-122"/>
                <a:ea typeface="微软雅黑" pitchFamily="34" charset="-122"/>
              </a:endParaRPr>
            </a:p>
          </p:txBody>
        </p:sp>
        <p:sp>
          <p:nvSpPr>
            <p:cNvPr id="25" name="矩形 24"/>
            <p:cNvSpPr/>
            <p:nvPr/>
          </p:nvSpPr>
          <p:spPr>
            <a:xfrm>
              <a:off x="350584" y="1633364"/>
              <a:ext cx="4950413" cy="1569660"/>
            </a:xfrm>
            <a:prstGeom prst="rect">
              <a:avLst/>
            </a:prstGeom>
            <a:solidFill>
              <a:schemeClr val="accent1">
                <a:lumMod val="20000"/>
                <a:lumOff val="80000"/>
              </a:schemeClr>
            </a:solidFill>
          </p:spPr>
          <p:txBody>
            <a:bodyPr wrap="square">
              <a:spAutoFit/>
            </a:bodyPr>
            <a:lstStyle/>
            <a:p>
              <a:pPr>
                <a:lnSpc>
                  <a:spcPct val="150000"/>
                </a:lnSpc>
              </a:pPr>
              <a:r>
                <a:rPr lang="en-US" altLang="zh-CN" sz="1600" kern="100" dirty="0" smtClean="0">
                  <a:latin typeface="微软雅黑" panose="020B0503020204020204" pitchFamily="34" charset="-122"/>
                  <a:ea typeface="微软雅黑" panose="020B0503020204020204" pitchFamily="34" charset="-122"/>
                </a:rPr>
                <a:t>《</a:t>
              </a:r>
              <a:r>
                <a:rPr lang="zh-CN" altLang="en-US" sz="1600" kern="100" dirty="0" smtClean="0">
                  <a:latin typeface="微软雅黑" panose="020B0503020204020204" pitchFamily="34" charset="-122"/>
                  <a:ea typeface="微软雅黑" panose="020B0503020204020204" pitchFamily="34" charset="-122"/>
                </a:rPr>
                <a:t>云南机电职业技术学院十三五发展规划</a:t>
              </a:r>
              <a:r>
                <a:rPr lang="en-US" altLang="zh-CN" sz="1600" kern="100" dirty="0" smtClean="0">
                  <a:latin typeface="微软雅黑" panose="020B0503020204020204" pitchFamily="34" charset="-122"/>
                  <a:ea typeface="微软雅黑" panose="020B0503020204020204" pitchFamily="34" charset="-122"/>
                </a:rPr>
                <a:t>》</a:t>
              </a:r>
            </a:p>
            <a:p>
              <a:pPr>
                <a:lnSpc>
                  <a:spcPct val="150000"/>
                </a:lnSpc>
              </a:pPr>
              <a:r>
                <a:rPr lang="en-US" altLang="zh-CN" sz="1600" kern="100" dirty="0">
                  <a:latin typeface="微软雅黑" panose="020B0503020204020204" pitchFamily="34" charset="-122"/>
                  <a:ea typeface="微软雅黑" panose="020B0503020204020204" pitchFamily="34" charset="-122"/>
                </a:rPr>
                <a:t>《</a:t>
              </a:r>
              <a:r>
                <a:rPr lang="zh-CN" altLang="en-US" sz="1600" kern="100" dirty="0" smtClean="0">
                  <a:latin typeface="微软雅黑" panose="020B0503020204020204" pitchFamily="34" charset="-122"/>
                  <a:ea typeface="微软雅黑" panose="020B0503020204020204" pitchFamily="34" charset="-122"/>
                </a:rPr>
                <a:t>云南机电职业技术学院</a:t>
              </a:r>
              <a:r>
                <a:rPr lang="zh-CN" altLang="en-US" sz="1600" kern="100" dirty="0">
                  <a:latin typeface="微软雅黑" panose="020B0503020204020204" pitchFamily="34" charset="-122"/>
                  <a:ea typeface="微软雅黑" panose="020B0503020204020204" pitchFamily="34" charset="-122"/>
                </a:rPr>
                <a:t>十三五专业建设</a:t>
              </a:r>
              <a:r>
                <a:rPr lang="zh-CN" altLang="en-US" sz="1600" kern="100" dirty="0" smtClean="0">
                  <a:latin typeface="微软雅黑" panose="020B0503020204020204" pitchFamily="34" charset="-122"/>
                  <a:ea typeface="微软雅黑" panose="020B0503020204020204" pitchFamily="34" charset="-122"/>
                </a:rPr>
                <a:t>规划</a:t>
              </a:r>
              <a:r>
                <a:rPr lang="en-US" altLang="zh-CN" sz="1600" kern="100" dirty="0" smtClean="0">
                  <a:latin typeface="微软雅黑" panose="020B0503020204020204" pitchFamily="34" charset="-122"/>
                  <a:ea typeface="微软雅黑" panose="020B0503020204020204" pitchFamily="34" charset="-122"/>
                </a:rPr>
                <a:t>》</a:t>
              </a:r>
            </a:p>
            <a:p>
              <a:pPr>
                <a:lnSpc>
                  <a:spcPct val="150000"/>
                </a:lnSpc>
              </a:pPr>
              <a:r>
                <a:rPr lang="en-US" altLang="zh-CN" sz="1600" kern="100" dirty="0">
                  <a:latin typeface="微软雅黑" panose="020B0503020204020204" pitchFamily="34" charset="-122"/>
                  <a:ea typeface="微软雅黑" panose="020B0503020204020204" pitchFamily="34" charset="-122"/>
                </a:rPr>
                <a:t>《</a:t>
              </a:r>
              <a:r>
                <a:rPr lang="zh-CN" altLang="en-US" sz="1600" kern="100" dirty="0" smtClean="0">
                  <a:latin typeface="微软雅黑" panose="020B0503020204020204" pitchFamily="34" charset="-122"/>
                  <a:ea typeface="微软雅黑" panose="020B0503020204020204" pitchFamily="34" charset="-122"/>
                </a:rPr>
                <a:t>云南机电职业技术学院</a:t>
              </a:r>
              <a:r>
                <a:rPr lang="zh-CN" altLang="en-US" sz="1600" kern="100" dirty="0">
                  <a:latin typeface="微软雅黑" panose="020B0503020204020204" pitchFamily="34" charset="-122"/>
                  <a:ea typeface="微软雅黑" panose="020B0503020204020204" pitchFamily="34" charset="-122"/>
                </a:rPr>
                <a:t>十三五校企合作专项</a:t>
              </a:r>
              <a:r>
                <a:rPr lang="zh-CN" altLang="en-US" sz="1600" kern="100" dirty="0" smtClean="0">
                  <a:latin typeface="微软雅黑" panose="020B0503020204020204" pitchFamily="34" charset="-122"/>
                  <a:ea typeface="微软雅黑" panose="020B0503020204020204" pitchFamily="34" charset="-122"/>
                </a:rPr>
                <a:t>规划</a:t>
              </a:r>
              <a:r>
                <a:rPr lang="en-US" altLang="zh-CN" sz="1600" kern="100" dirty="0" smtClean="0">
                  <a:latin typeface="微软雅黑" panose="020B0503020204020204" pitchFamily="34" charset="-122"/>
                  <a:ea typeface="微软雅黑" panose="020B0503020204020204" pitchFamily="34" charset="-122"/>
                </a:rPr>
                <a:t>》</a:t>
              </a:r>
              <a:r>
                <a:rPr lang="zh-CN" altLang="en-US" sz="1600" kern="100" dirty="0" smtClean="0">
                  <a:latin typeface="微软雅黑" panose="020B0503020204020204" pitchFamily="34" charset="-122"/>
                  <a:ea typeface="微软雅黑" panose="020B0503020204020204" pitchFamily="34" charset="-122"/>
                </a:rPr>
                <a:t> </a:t>
              </a:r>
              <a:endParaRPr lang="en-US" altLang="zh-CN" sz="1600" kern="100" dirty="0" smtClean="0">
                <a:latin typeface="微软雅黑" panose="020B0503020204020204" pitchFamily="34" charset="-122"/>
                <a:ea typeface="微软雅黑" panose="020B0503020204020204" pitchFamily="34" charset="-122"/>
              </a:endParaRPr>
            </a:p>
            <a:p>
              <a:pPr>
                <a:lnSpc>
                  <a:spcPct val="150000"/>
                </a:lnSpc>
              </a:pPr>
              <a:r>
                <a:rPr lang="en-US" altLang="zh-CN" sz="1600" kern="100" dirty="0">
                  <a:latin typeface="微软雅黑" panose="020B0503020204020204" pitchFamily="34" charset="-122"/>
                  <a:ea typeface="微软雅黑" panose="020B0503020204020204" pitchFamily="34" charset="-122"/>
                </a:rPr>
                <a:t>《</a:t>
              </a:r>
              <a:r>
                <a:rPr lang="zh-CN" altLang="en-US" sz="1600" kern="100" dirty="0" smtClean="0">
                  <a:latin typeface="微软雅黑" panose="020B0503020204020204" pitchFamily="34" charset="-122"/>
                  <a:ea typeface="微软雅黑" panose="020B0503020204020204" pitchFamily="34" charset="-122"/>
                </a:rPr>
                <a:t>云南机电职业技术学院</a:t>
              </a:r>
              <a:r>
                <a:rPr lang="zh-CN" altLang="en-US" sz="1600" kern="100" dirty="0">
                  <a:latin typeface="微软雅黑" panose="020B0503020204020204" pitchFamily="34" charset="-122"/>
                  <a:ea typeface="微软雅黑" panose="020B0503020204020204" pitchFamily="34" charset="-122"/>
                </a:rPr>
                <a:t>十三五科研工作专项</a:t>
              </a:r>
              <a:r>
                <a:rPr lang="zh-CN" altLang="en-US" sz="1600" kern="100" dirty="0" smtClean="0">
                  <a:latin typeface="微软雅黑" panose="020B0503020204020204" pitchFamily="34" charset="-122"/>
                  <a:ea typeface="微软雅黑" panose="020B0503020204020204" pitchFamily="34" charset="-122"/>
                </a:rPr>
                <a:t>规划</a:t>
              </a:r>
              <a:r>
                <a:rPr lang="en-US" altLang="zh-CN" sz="1600" kern="100" dirty="0" smtClean="0">
                  <a:latin typeface="微软雅黑" panose="020B0503020204020204" pitchFamily="34" charset="-122"/>
                  <a:ea typeface="微软雅黑" panose="020B0503020204020204" pitchFamily="34" charset="-122"/>
                </a:rPr>
                <a:t>》</a:t>
              </a:r>
              <a:endParaRPr lang="zh-CN" altLang="en-US" sz="1600" kern="100" dirty="0">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112" y="985292"/>
              <a:ext cx="3117981" cy="4230244"/>
            </a:xfrm>
            <a:prstGeom prst="rect">
              <a:avLst/>
            </a:prstGeom>
          </p:spPr>
        </p:pic>
        <p:sp>
          <p:nvSpPr>
            <p:cNvPr id="37" name="矩形 36"/>
            <p:cNvSpPr/>
            <p:nvPr/>
          </p:nvSpPr>
          <p:spPr>
            <a:xfrm>
              <a:off x="350585" y="4945732"/>
              <a:ext cx="4950413" cy="307777"/>
            </a:xfrm>
            <a:prstGeom prst="rect">
              <a:avLst/>
            </a:prstGeom>
            <a:solidFill>
              <a:schemeClr val="tx2">
                <a:lumMod val="20000"/>
                <a:lumOff val="80000"/>
              </a:schemeClr>
            </a:solid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just"/>
              <a:r>
                <a:rPr lang="zh-CN" altLang="en-US" sz="11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zh-CN" altLang="en-US" sz="1400" b="1" cap="all" dirty="0" smtClean="0">
                  <a:ln w="0"/>
                  <a:solidFill>
                    <a:srgbClr val="FF0000"/>
                  </a:solidFill>
                  <a:effectLst>
                    <a:reflection blurRad="12700" stA="50000" endPos="50000" dist="5000" dir="5400000" sy="-100000" rotWithShape="0"/>
                  </a:effectLst>
                </a:rPr>
                <a:t>“</a:t>
              </a:r>
              <a:r>
                <a:rPr lang="zh-CN" altLang="en-US" sz="1400" b="1" cap="all" dirty="0">
                  <a:ln w="0"/>
                  <a:solidFill>
                    <a:srgbClr val="FF0000"/>
                  </a:solidFill>
                  <a:effectLst>
                    <a:reflection blurRad="12700" stA="50000" endPos="50000" dist="5000" dir="5400000" sy="-100000" rotWithShape="0"/>
                  </a:effectLst>
                </a:rPr>
                <a:t>国家示范性高等职业院校建设计划”骨干高职立项建设院校</a:t>
              </a:r>
            </a:p>
          </p:txBody>
        </p:sp>
        <p:pic>
          <p:nvPicPr>
            <p:cNvPr id="38" name="Picture 7" descr="C:\Users\lei.fang1\Desktop\图片1_副本.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84" y="3232202"/>
              <a:ext cx="4950411" cy="171633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文本占位符 20"/>
          <p:cNvSpPr txBox="1">
            <a:spLocks/>
          </p:cNvSpPr>
          <p:nvPr/>
        </p:nvSpPr>
        <p:spPr>
          <a:xfrm>
            <a:off x="8950437" y="149718"/>
            <a:ext cx="2836999" cy="51018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五、项目建设案例</a:t>
            </a:r>
            <a:endParaRPr lang="zh-CN" altLang="en-US" b="1" dirty="0">
              <a:solidFill>
                <a:prstClr val="black"/>
              </a:solidFill>
            </a:endParaRPr>
          </a:p>
        </p:txBody>
      </p:sp>
      <p:sp>
        <p:nvSpPr>
          <p:cNvPr id="17" name="MH_Other_5"/>
          <p:cNvSpPr>
            <a:spLocks noChangeArrowheads="1"/>
          </p:cNvSpPr>
          <p:nvPr>
            <p:custDataLst>
              <p:tags r:id="rId1"/>
            </p:custDataLst>
          </p:nvPr>
        </p:nvSpPr>
        <p:spPr bwMode="auto">
          <a:xfrm>
            <a:off x="114462" y="659907"/>
            <a:ext cx="5429088"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400" b="1" dirty="0" smtClean="0">
                <a:solidFill>
                  <a:srgbClr val="FFFFFF"/>
                </a:solidFill>
                <a:ea typeface="微软雅黑" pitchFamily="34" charset="-122"/>
              </a:rPr>
              <a:t>（一）云南机电职业技术学院合作项目</a:t>
            </a:r>
            <a:endParaRPr lang="zh-CN" altLang="en-US" sz="2400" b="1" dirty="0">
              <a:solidFill>
                <a:srgbClr val="FFFFFF"/>
              </a:solidFill>
              <a:ea typeface="微软雅黑" pitchFamily="34" charset="-122"/>
            </a:endParaRPr>
          </a:p>
        </p:txBody>
      </p:sp>
    </p:spTree>
    <p:extLst>
      <p:ext uri="{BB962C8B-B14F-4D97-AF65-F5344CB8AC3E}">
        <p14:creationId xmlns:p14="http://schemas.microsoft.com/office/powerpoint/2010/main" val="2399298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08</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MH_Other_5"/>
          <p:cNvSpPr>
            <a:spLocks noChangeArrowheads="1"/>
          </p:cNvSpPr>
          <p:nvPr>
            <p:custDataLst>
              <p:tags r:id="rId1"/>
            </p:custDataLst>
          </p:nvPr>
        </p:nvSpPr>
        <p:spPr bwMode="auto">
          <a:xfrm>
            <a:off x="114462" y="659907"/>
            <a:ext cx="6456459"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400" b="1" dirty="0" smtClean="0">
                <a:solidFill>
                  <a:srgbClr val="FFFFFF"/>
                </a:solidFill>
                <a:ea typeface="微软雅黑" pitchFamily="34" charset="-122"/>
              </a:rPr>
              <a:t>（二）江门技术学院机电一体化专业建设项目</a:t>
            </a:r>
            <a:endParaRPr lang="zh-CN" altLang="en-US" sz="2400" b="1" dirty="0">
              <a:solidFill>
                <a:srgbClr val="FFFFFF"/>
              </a:solidFill>
              <a:ea typeface="微软雅黑" pitchFamily="34" charset="-122"/>
            </a:endParaRPr>
          </a:p>
        </p:txBody>
      </p:sp>
      <p:pic>
        <p:nvPicPr>
          <p:cNvPr id="18" name="图片 17" descr="IMG_0066"/>
          <p:cNvPicPr/>
          <p:nvPr/>
        </p:nvPicPr>
        <p:blipFill>
          <a:blip r:embed="rId3" cstate="print"/>
          <a:stretch>
            <a:fillRect/>
          </a:stretch>
        </p:blipFill>
        <p:spPr>
          <a:xfrm>
            <a:off x="2254102" y="1286539"/>
            <a:ext cx="2817162" cy="2370160"/>
          </a:xfrm>
          <a:prstGeom prst="rect">
            <a:avLst/>
          </a:prstGeom>
        </p:spPr>
      </p:pic>
      <p:pic>
        <p:nvPicPr>
          <p:cNvPr id="19" name="图片 18" descr="IMG_0100"/>
          <p:cNvPicPr/>
          <p:nvPr/>
        </p:nvPicPr>
        <p:blipFill>
          <a:blip r:embed="rId4" cstate="print"/>
          <a:stretch>
            <a:fillRect/>
          </a:stretch>
        </p:blipFill>
        <p:spPr>
          <a:xfrm>
            <a:off x="6836737" y="1191851"/>
            <a:ext cx="3008548" cy="2316997"/>
          </a:xfrm>
          <a:prstGeom prst="rect">
            <a:avLst/>
          </a:prstGeom>
        </p:spPr>
      </p:pic>
      <p:pic>
        <p:nvPicPr>
          <p:cNvPr id="20" name="图片 19" descr="IMG_0150"/>
          <p:cNvPicPr/>
          <p:nvPr/>
        </p:nvPicPr>
        <p:blipFill>
          <a:blip r:embed="rId5" cstate="print"/>
          <a:stretch>
            <a:fillRect/>
          </a:stretch>
        </p:blipFill>
        <p:spPr>
          <a:xfrm>
            <a:off x="2199610" y="4007669"/>
            <a:ext cx="3128010" cy="2085975"/>
          </a:xfrm>
          <a:prstGeom prst="rect">
            <a:avLst/>
          </a:prstGeom>
        </p:spPr>
      </p:pic>
      <p:pic>
        <p:nvPicPr>
          <p:cNvPr id="21" name="图片 20" descr="5b379a1d-54ad-44dc-8ea9-3e790b0ddda4"/>
          <p:cNvPicPr/>
          <p:nvPr/>
        </p:nvPicPr>
        <p:blipFill>
          <a:blip r:embed="rId6" cstate="print"/>
          <a:stretch>
            <a:fillRect/>
          </a:stretch>
        </p:blipFill>
        <p:spPr>
          <a:xfrm>
            <a:off x="6836737" y="3848630"/>
            <a:ext cx="3139676" cy="2404051"/>
          </a:xfrm>
          <a:prstGeom prst="rect">
            <a:avLst/>
          </a:prstGeom>
        </p:spPr>
      </p:pic>
    </p:spTree>
    <p:extLst>
      <p:ext uri="{BB962C8B-B14F-4D97-AF65-F5344CB8AC3E}">
        <p14:creationId xmlns:p14="http://schemas.microsoft.com/office/powerpoint/2010/main" val="3701676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17</a:t>
            </a:r>
            <a:endParaRPr lang="zh-CN" altLang="en-US" sz="1600" b="1" dirty="0">
              <a:solidFill>
                <a:prstClr val="white"/>
              </a:solidFill>
            </a:endParaRPr>
          </a:p>
        </p:txBody>
      </p:sp>
      <p:cxnSp>
        <p:nvCxnSpPr>
          <p:cNvPr id="32" name="直接连接符 31"/>
          <p:cNvCxnSpPr/>
          <p:nvPr/>
        </p:nvCxnSpPr>
        <p:spPr>
          <a:xfrm>
            <a:off x="1768416" y="404813"/>
            <a:ext cx="97842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28925" y="806992"/>
            <a:ext cx="184731" cy="646331"/>
          </a:xfrm>
          <a:prstGeom prst="rect">
            <a:avLst/>
          </a:prstGeom>
        </p:spPr>
        <p:txBody>
          <a:bodyPr wrap="none">
            <a:spAutoFit/>
          </a:bodyPr>
          <a:lstStyle/>
          <a:p>
            <a:endParaRPr lang="en-US" altLang="zh-CN" b="1" dirty="0" smtClean="0">
              <a:solidFill>
                <a:srgbClr val="C00000"/>
              </a:solidFill>
              <a:latin typeface="微软雅黑" pitchFamily="34" charset="-122"/>
              <a:ea typeface="微软雅黑" pitchFamily="34" charset="-122"/>
            </a:endParaRPr>
          </a:p>
          <a:p>
            <a:endParaRPr lang="zh-CN" altLang="en-US" b="1" dirty="0">
              <a:solidFill>
                <a:srgbClr val="C00000"/>
              </a:solidFill>
              <a:latin typeface="微软雅黑" pitchFamily="34" charset="-122"/>
              <a:ea typeface="微软雅黑" pitchFamily="34" charset="-122"/>
            </a:endParaRPr>
          </a:p>
        </p:txBody>
      </p:sp>
      <p:sp>
        <p:nvSpPr>
          <p:cNvPr id="14" name="MH_Other_5"/>
          <p:cNvSpPr>
            <a:spLocks noChangeArrowheads="1"/>
          </p:cNvSpPr>
          <p:nvPr>
            <p:custDataLst>
              <p:tags r:id="rId1"/>
            </p:custDataLst>
          </p:nvPr>
        </p:nvSpPr>
        <p:spPr bwMode="auto">
          <a:xfrm>
            <a:off x="114461" y="659907"/>
            <a:ext cx="6892395"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400" b="1" dirty="0" smtClean="0">
                <a:solidFill>
                  <a:srgbClr val="FFFFFF"/>
                </a:solidFill>
                <a:ea typeface="微软雅黑" pitchFamily="34" charset="-122"/>
              </a:rPr>
              <a:t>（三）福建南靖一职校应用电子技术专业建设项目</a:t>
            </a:r>
            <a:endParaRPr lang="zh-CN" altLang="en-US" sz="2400" b="1" dirty="0">
              <a:solidFill>
                <a:srgbClr val="FFFFFF"/>
              </a:solidFill>
              <a:ea typeface="微软雅黑" pitchFamily="34" charset="-122"/>
            </a:endParaRPr>
          </a:p>
        </p:txBody>
      </p:sp>
      <p:pic>
        <p:nvPicPr>
          <p:cNvPr id="2050" name="Picture 2" descr="C:\Users\zhong.zhou\Documents\WXWork\1688853466337165\Cache\Image\2019-03\d8166eb8ce0e6d26d8dbf6b4bbf8cf9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0274" y="3994078"/>
            <a:ext cx="2983980" cy="22379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zhong.zhou\Documents\WXWork\1688853466337165\Cache\Image\2019-03\pi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8867" y="1582199"/>
            <a:ext cx="2943743" cy="22078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zhong.zhou\Documents\WXWork\1688853466337165\Cache\Image\2019-03\74484247-bf88-40b3-8373-44330a49a9f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6889" y="1453322"/>
            <a:ext cx="2895487" cy="21716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zhong.zhou\Documents\WXWork\1688853466337165\Cache\Image\2019-03\eae2aeb7ba0d3b8dab84997e2d9d921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06889" y="3926626"/>
            <a:ext cx="2785967" cy="2217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843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17</a:t>
            </a:r>
            <a:endParaRPr lang="zh-CN" altLang="en-US" sz="1600" b="1" dirty="0">
              <a:solidFill>
                <a:prstClr val="white"/>
              </a:solidFill>
            </a:endParaRPr>
          </a:p>
        </p:txBody>
      </p:sp>
      <p:cxnSp>
        <p:nvCxnSpPr>
          <p:cNvPr id="32" name="直接连接符 31"/>
          <p:cNvCxnSpPr/>
          <p:nvPr/>
        </p:nvCxnSpPr>
        <p:spPr>
          <a:xfrm>
            <a:off x="1768416" y="404813"/>
            <a:ext cx="97842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886001" y="1801174"/>
            <a:ext cx="2262158"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国泰安师资培训项目</a:t>
            </a:r>
            <a:endParaRPr lang="zh-CN" altLang="en-US" b="1" dirty="0">
              <a:latin typeface="微软雅黑" panose="020B0503020204020204" pitchFamily="34" charset="-122"/>
              <a:ea typeface="微软雅黑" panose="020B0503020204020204" pitchFamily="34" charset="-122"/>
            </a:endParaRPr>
          </a:p>
        </p:txBody>
      </p:sp>
      <p:sp>
        <p:nvSpPr>
          <p:cNvPr id="44" name="矩形 43"/>
          <p:cNvSpPr/>
          <p:nvPr/>
        </p:nvSpPr>
        <p:spPr>
          <a:xfrm>
            <a:off x="886000" y="2254533"/>
            <a:ext cx="5865673" cy="300082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smtClean="0">
                <a:latin typeface="微软雅黑" pitchFamily="34" charset="-122"/>
                <a:ea typeface="微软雅黑" pitchFamily="34" charset="-122"/>
              </a:rPr>
              <a:t>职业</a:t>
            </a:r>
            <a:r>
              <a:rPr lang="zh-CN" altLang="zh-CN" dirty="0" smtClean="0">
                <a:latin typeface="微软雅黑" pitchFamily="34" charset="-122"/>
                <a:ea typeface="微软雅黑" pitchFamily="34" charset="-122"/>
              </a:rPr>
              <a:t>院校</a:t>
            </a:r>
            <a:r>
              <a:rPr lang="zh-CN" altLang="en-US" dirty="0" smtClean="0">
                <a:latin typeface="微软雅黑" pitchFamily="34" charset="-122"/>
                <a:ea typeface="微软雅黑" pitchFamily="34" charset="-122"/>
              </a:rPr>
              <a:t>骨干专业（群）</a:t>
            </a:r>
            <a:r>
              <a:rPr lang="zh-CN" altLang="zh-CN" dirty="0" smtClean="0">
                <a:latin typeface="微软雅黑" pitchFamily="34" charset="-122"/>
                <a:ea typeface="微软雅黑" pitchFamily="34" charset="-122"/>
              </a:rPr>
              <a:t>建设与</a:t>
            </a:r>
            <a:r>
              <a:rPr lang="zh-CN" altLang="zh-CN" dirty="0">
                <a:latin typeface="微软雅黑" pitchFamily="34" charset="-122"/>
                <a:ea typeface="微软雅黑" pitchFamily="34" charset="-122"/>
              </a:rPr>
              <a:t>创新发展高级</a:t>
            </a:r>
            <a:r>
              <a:rPr lang="zh-CN" altLang="zh-CN" dirty="0" smtClean="0">
                <a:latin typeface="微软雅黑" pitchFamily="34" charset="-122"/>
                <a:ea typeface="微软雅黑" pitchFamily="34" charset="-122"/>
              </a:rPr>
              <a:t>研修班</a:t>
            </a:r>
            <a:endParaRPr lang="en-US" altLang="zh-CN" dirty="0" smtClean="0">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zh-CN" altLang="en-US" dirty="0">
                <a:latin typeface="微软雅黑" pitchFamily="34" charset="-122"/>
                <a:ea typeface="微软雅黑" pitchFamily="34" charset="-122"/>
              </a:rPr>
              <a:t>职业</a:t>
            </a:r>
            <a:r>
              <a:rPr lang="zh-CN" altLang="zh-CN" dirty="0" smtClean="0">
                <a:latin typeface="微软雅黑" pitchFamily="34" charset="-122"/>
                <a:ea typeface="微软雅黑" pitchFamily="34" charset="-122"/>
              </a:rPr>
              <a:t>院校</a:t>
            </a:r>
            <a:r>
              <a:rPr lang="zh-CN" altLang="zh-CN" dirty="0">
                <a:latin typeface="微软雅黑" pitchFamily="34" charset="-122"/>
                <a:ea typeface="微软雅黑" pitchFamily="34" charset="-122"/>
              </a:rPr>
              <a:t>教学诊断改进与系统推进实务培训班</a:t>
            </a:r>
            <a:endParaRPr lang="zh-CN" altLang="en-US" dirty="0">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zh-CN" altLang="en-US" dirty="0" smtClean="0">
                <a:latin typeface="微软雅黑" pitchFamily="34" charset="-122"/>
                <a:ea typeface="微软雅黑" pitchFamily="34" charset="-122"/>
              </a:rPr>
              <a:t>职业</a:t>
            </a:r>
            <a:r>
              <a:rPr lang="zh-CN" altLang="zh-CN" dirty="0" smtClean="0">
                <a:latin typeface="微软雅黑" pitchFamily="34" charset="-122"/>
                <a:ea typeface="微软雅黑" pitchFamily="34" charset="-122"/>
              </a:rPr>
              <a:t>院校课程</a:t>
            </a:r>
            <a:r>
              <a:rPr lang="zh-CN" altLang="en-US" dirty="0" smtClean="0">
                <a:latin typeface="微软雅黑" pitchFamily="34" charset="-122"/>
                <a:ea typeface="微软雅黑" pitchFamily="34" charset="-122"/>
              </a:rPr>
              <a:t>开发与</a:t>
            </a:r>
            <a:r>
              <a:rPr lang="zh-CN" altLang="zh-CN" dirty="0" smtClean="0">
                <a:latin typeface="微软雅黑" pitchFamily="34" charset="-122"/>
                <a:ea typeface="微软雅黑" pitchFamily="34" charset="-122"/>
              </a:rPr>
              <a:t>设计</a:t>
            </a:r>
            <a:r>
              <a:rPr lang="zh-CN" altLang="zh-CN" dirty="0">
                <a:latin typeface="微软雅黑" pitchFamily="34" charset="-122"/>
                <a:ea typeface="微软雅黑" pitchFamily="34" charset="-122"/>
              </a:rPr>
              <a:t>培训班</a:t>
            </a:r>
            <a:endParaRPr lang="zh-CN" altLang="en-US" dirty="0">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zh-CN" altLang="en-US" dirty="0" smtClean="0">
                <a:latin typeface="微软雅黑" pitchFamily="34" charset="-122"/>
                <a:ea typeface="微软雅黑" pitchFamily="34" charset="-122"/>
              </a:rPr>
              <a:t>职业院校</a:t>
            </a:r>
            <a:r>
              <a:rPr lang="zh-CN" altLang="zh-CN" dirty="0" smtClean="0">
                <a:latin typeface="微软雅黑" pitchFamily="34" charset="-122"/>
                <a:ea typeface="微软雅黑" pitchFamily="34" charset="-122"/>
              </a:rPr>
              <a:t>课程</a:t>
            </a:r>
            <a:r>
              <a:rPr lang="zh-CN" altLang="zh-CN" dirty="0">
                <a:latin typeface="微软雅黑" pitchFamily="34" charset="-122"/>
                <a:ea typeface="微软雅黑" pitchFamily="34" charset="-122"/>
              </a:rPr>
              <a:t>开发与教学技能提升培训班</a:t>
            </a:r>
            <a:endParaRPr lang="zh-CN" altLang="en-US" dirty="0">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zh-CN" altLang="en-US" dirty="0" smtClean="0">
                <a:latin typeface="微软雅黑" pitchFamily="34" charset="-122"/>
                <a:ea typeface="微软雅黑" pitchFamily="34" charset="-122"/>
              </a:rPr>
              <a:t>职业</a:t>
            </a:r>
            <a:r>
              <a:rPr lang="zh-CN" altLang="zh-CN" dirty="0" smtClean="0">
                <a:latin typeface="微软雅黑" pitchFamily="34" charset="-122"/>
                <a:ea typeface="微软雅黑" pitchFamily="34" charset="-122"/>
              </a:rPr>
              <a:t>院校</a:t>
            </a:r>
            <a:r>
              <a:rPr lang="zh-CN" altLang="zh-CN" dirty="0">
                <a:latin typeface="微软雅黑" pitchFamily="34" charset="-122"/>
                <a:ea typeface="微软雅黑" pitchFamily="34" charset="-122"/>
              </a:rPr>
              <a:t>信息化教学和资源库建设高级研修班</a:t>
            </a:r>
            <a:endParaRPr lang="zh-CN" altLang="en-US" dirty="0">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zh-CN" altLang="en-US" dirty="0" smtClean="0">
                <a:latin typeface="微软雅黑" pitchFamily="34" charset="-122"/>
                <a:ea typeface="微软雅黑" pitchFamily="34" charset="-122"/>
              </a:rPr>
              <a:t>职业</a:t>
            </a:r>
            <a:r>
              <a:rPr lang="zh-CN" altLang="zh-CN" dirty="0" smtClean="0">
                <a:latin typeface="微软雅黑" pitchFamily="34" charset="-122"/>
                <a:ea typeface="微软雅黑" pitchFamily="34" charset="-122"/>
              </a:rPr>
              <a:t>院校</a:t>
            </a:r>
            <a:r>
              <a:rPr lang="zh-CN" altLang="zh-CN" dirty="0">
                <a:latin typeface="微软雅黑" pitchFamily="34" charset="-122"/>
                <a:ea typeface="微软雅黑" pitchFamily="34" charset="-122"/>
              </a:rPr>
              <a:t>教师科研能力提升和科研管理创新班</a:t>
            </a:r>
            <a:endParaRPr lang="zh-CN" altLang="en-US" dirty="0">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en-US" altLang="zh-CN" dirty="0" smtClean="0">
                <a:latin typeface="微软雅黑" pitchFamily="34" charset="-122"/>
                <a:ea typeface="微软雅黑" pitchFamily="34" charset="-122"/>
              </a:rPr>
              <a:t>More……</a:t>
            </a:r>
            <a:endParaRPr lang="zh-CN" altLang="en-US" dirty="0">
              <a:latin typeface="微软雅黑" pitchFamily="34" charset="-122"/>
              <a:ea typeface="微软雅黑" pitchFamily="34" charset="-122"/>
            </a:endParaRPr>
          </a:p>
        </p:txBody>
      </p:sp>
      <p:pic>
        <p:nvPicPr>
          <p:cNvPr id="47" name="Picture 2" descr="C:\Users\lei.fang1\Desktop\图片1_副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3917" y="3806400"/>
            <a:ext cx="3382827" cy="212358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descr="C:\Users\lei.fang1\Desktop\图片2_副本.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3917" y="1624318"/>
            <a:ext cx="3382827" cy="213020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228925" y="806992"/>
            <a:ext cx="184731" cy="646331"/>
          </a:xfrm>
          <a:prstGeom prst="rect">
            <a:avLst/>
          </a:prstGeom>
        </p:spPr>
        <p:txBody>
          <a:bodyPr wrap="none">
            <a:spAutoFit/>
          </a:bodyPr>
          <a:lstStyle/>
          <a:p>
            <a:endParaRPr lang="en-US" altLang="zh-CN" b="1" dirty="0" smtClean="0">
              <a:solidFill>
                <a:srgbClr val="C00000"/>
              </a:solidFill>
              <a:latin typeface="微软雅黑" pitchFamily="34" charset="-122"/>
              <a:ea typeface="微软雅黑" pitchFamily="34" charset="-122"/>
            </a:endParaRPr>
          </a:p>
          <a:p>
            <a:endParaRPr lang="zh-CN" altLang="en-US" b="1" dirty="0">
              <a:solidFill>
                <a:srgbClr val="C00000"/>
              </a:solidFill>
              <a:latin typeface="微软雅黑" pitchFamily="34" charset="-122"/>
              <a:ea typeface="微软雅黑" pitchFamily="34" charset="-122"/>
            </a:endParaRPr>
          </a:p>
        </p:txBody>
      </p:sp>
      <p:sp>
        <p:nvSpPr>
          <p:cNvPr id="14" name="MH_Other_5"/>
          <p:cNvSpPr>
            <a:spLocks noChangeArrowheads="1"/>
          </p:cNvSpPr>
          <p:nvPr>
            <p:custDataLst>
              <p:tags r:id="rId1"/>
            </p:custDataLst>
          </p:nvPr>
        </p:nvSpPr>
        <p:spPr bwMode="auto">
          <a:xfrm>
            <a:off x="114461" y="659907"/>
            <a:ext cx="5724363"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400" b="1" dirty="0" smtClean="0">
                <a:solidFill>
                  <a:srgbClr val="FFFFFF"/>
                </a:solidFill>
                <a:ea typeface="微软雅黑" pitchFamily="34" charset="-122"/>
              </a:rPr>
              <a:t>（四）举办全国高职院校课程教学培训班</a:t>
            </a:r>
            <a:endParaRPr lang="zh-CN" altLang="en-US" sz="2400" b="1" dirty="0">
              <a:solidFill>
                <a:srgbClr val="FFFFFF"/>
              </a:solidFill>
              <a:ea typeface="微软雅黑" pitchFamily="34" charset="-122"/>
            </a:endParaRPr>
          </a:p>
        </p:txBody>
      </p:sp>
    </p:spTree>
    <p:extLst>
      <p:ext uri="{BB962C8B-B14F-4D97-AF65-F5344CB8AC3E}">
        <p14:creationId xmlns:p14="http://schemas.microsoft.com/office/powerpoint/2010/main" val="535134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1" y="404813"/>
            <a:ext cx="11656079" cy="241230"/>
            <a:chOff x="0" y="404813"/>
            <a:chExt cx="8677278" cy="241230"/>
          </a:xfrm>
        </p:grpSpPr>
        <p:cxnSp>
          <p:nvCxnSpPr>
            <p:cNvPr id="4" name="直接连接符 3"/>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794013" y="404813"/>
              <a:ext cx="688326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571500" y="1556839"/>
            <a:ext cx="6286500" cy="7861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lnSpc>
                <a:spcPct val="150000"/>
              </a:lnSpc>
            </a:pPr>
            <a:r>
              <a:rPr lang="en-US" altLang="zh-CN" sz="1800" dirty="0" smtClean="0">
                <a:solidFill>
                  <a:schemeClr val="tx1">
                    <a:lumMod val="75000"/>
                    <a:lumOff val="25000"/>
                  </a:schemeClr>
                </a:solidFill>
              </a:rPr>
              <a:t>——</a:t>
            </a:r>
            <a:r>
              <a:rPr lang="zh-CN" altLang="zh-CN" sz="1800" dirty="0">
                <a:solidFill>
                  <a:schemeClr val="tx1">
                    <a:lumMod val="75000"/>
                    <a:lumOff val="25000"/>
                  </a:schemeClr>
                </a:solidFill>
              </a:rPr>
              <a:t>打造新型校企合作样板，提升学校在区域乃至全国范围内的品牌和影响力，实现校企</a:t>
            </a:r>
            <a:r>
              <a:rPr lang="zh-CN" altLang="zh-CN" sz="1800" dirty="0" smtClean="0">
                <a:solidFill>
                  <a:schemeClr val="tx1">
                    <a:lumMod val="75000"/>
                    <a:lumOff val="25000"/>
                  </a:schemeClr>
                </a:solidFill>
              </a:rPr>
              <a:t>双赢</a:t>
            </a:r>
            <a:r>
              <a:rPr lang="zh-CN" altLang="en-US" sz="1800" dirty="0" smtClean="0">
                <a:solidFill>
                  <a:schemeClr val="tx1">
                    <a:lumMod val="75000"/>
                    <a:lumOff val="25000"/>
                  </a:schemeClr>
                </a:solidFill>
              </a:rPr>
              <a:t>。</a:t>
            </a:r>
            <a:endParaRPr lang="zh-CN" altLang="en-US" sz="2400" dirty="0">
              <a:solidFill>
                <a:schemeClr val="tx1">
                  <a:lumMod val="85000"/>
                  <a:lumOff val="15000"/>
                </a:schemeClr>
              </a:solidFill>
              <a:latin typeface="Noto Sans S Chinese Bold" panose="020B0800000000000000" pitchFamily="34" charset="-122"/>
              <a:ea typeface="Noto Sans S Chinese Bold" panose="020B0800000000000000" pitchFamily="34" charset="-122"/>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0862" y="799518"/>
            <a:ext cx="3799067" cy="2068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81136" y="2217699"/>
            <a:ext cx="6585798" cy="4247317"/>
          </a:xfrm>
          <a:prstGeom prst="rect">
            <a:avLst/>
          </a:prstGeom>
          <a:noFill/>
        </p:spPr>
        <p:txBody>
          <a:bodyPr wrap="square" rtlCol="0">
            <a:spAutoFit/>
          </a:bodyPr>
          <a:lstStyle/>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依托</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南京铁道职院在铁道和城市轨道交通领域的专业优势、资源积累与行业影响，以及国泰安在教育领域的技术研发实力、丰富资源与</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经验，国泰安与南京铁道职业技术学院共筑</a:t>
            </a:r>
            <a:r>
              <a:rPr lang="en-US" altLang="zh-CN" b="1" dirty="0">
                <a:solidFill>
                  <a:srgbClr val="00B0F0"/>
                </a:solidFill>
                <a:latin typeface="Noto Sans S Chinese Bold" panose="020B0800000000000000" pitchFamily="34" charset="-122"/>
                <a:ea typeface="Noto Sans S Chinese Bold" panose="020B0800000000000000" pitchFamily="34" charset="-122"/>
              </a:rPr>
              <a:t>VR</a:t>
            </a:r>
            <a:r>
              <a:rPr lang="zh-CN" altLang="en-US" b="1" dirty="0">
                <a:solidFill>
                  <a:srgbClr val="00B0F0"/>
                </a:solidFill>
                <a:latin typeface="Noto Sans S Chinese Bold" panose="020B0800000000000000" pitchFamily="34" charset="-122"/>
                <a:ea typeface="Noto Sans S Chinese Bold" panose="020B0800000000000000" pitchFamily="34" charset="-122"/>
              </a:rPr>
              <a:t>协同创新中心</a:t>
            </a:r>
            <a:r>
              <a:rPr lang="zh-CN" altLang="en-US" b="1" dirty="0" smtClean="0">
                <a:solidFill>
                  <a:srgbClr val="00B0F0"/>
                </a:solidFill>
                <a:latin typeface="Noto Sans S Chinese Bold" panose="020B0800000000000000" pitchFamily="34" charset="-122"/>
                <a:ea typeface="Noto Sans S Chinese Bold" panose="020B0800000000000000" pitchFamily="34" charset="-122"/>
              </a:rPr>
              <a:t>。</a:t>
            </a:r>
            <a:endParaRPr lang="en-US" altLang="zh-CN" b="1" dirty="0" smtClean="0">
              <a:solidFill>
                <a:srgbClr val="00B0F0"/>
              </a:solidFill>
              <a:latin typeface="Noto Sans S Chinese Bold" panose="020B0800000000000000" pitchFamily="34" charset="-122"/>
              <a:ea typeface="Noto Sans S Chinese Bold" panose="020B0800000000000000" pitchFamily="34" charset="-122"/>
            </a:endParaRPr>
          </a:p>
          <a:p>
            <a:pPr>
              <a:lnSpc>
                <a:spcPct val="15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         双方优势互补，开发对接</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铁道和城市轨道交通领域行业标准的</a:t>
            </a:r>
            <a:r>
              <a:rPr lang="en-US" altLang="zh-CN" b="1" dirty="0">
                <a:solidFill>
                  <a:srgbClr val="00B0F0"/>
                </a:solidFill>
                <a:latin typeface="微软雅黑" panose="020B0503020204020204" pitchFamily="34" charset="-122"/>
                <a:ea typeface="微软雅黑" panose="020B0503020204020204" pitchFamily="34" charset="-122"/>
              </a:rPr>
              <a:t>VR</a:t>
            </a:r>
            <a:r>
              <a:rPr lang="zh-CN" altLang="en-US" b="1" dirty="0">
                <a:solidFill>
                  <a:srgbClr val="00B0F0"/>
                </a:solidFill>
                <a:latin typeface="微软雅黑" panose="020B0503020204020204" pitchFamily="34" charset="-122"/>
                <a:ea typeface="微软雅黑" panose="020B0503020204020204" pitchFamily="34" charset="-122"/>
              </a:rPr>
              <a:t>教学实训软件</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以及</a:t>
            </a:r>
            <a:r>
              <a:rPr lang="zh-CN" altLang="en-US" b="1" dirty="0">
                <a:solidFill>
                  <a:srgbClr val="00B0F0"/>
                </a:solidFill>
                <a:latin typeface="微软雅黑" panose="020B0503020204020204" pitchFamily="34" charset="-122"/>
                <a:ea typeface="微软雅黑" panose="020B0503020204020204" pitchFamily="34" charset="-122"/>
              </a:rPr>
              <a:t>课程资源</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，并形成多语言版本，打造成为中国高铁“一带一路”人才培养新技术资源</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助力学校办学水平与质量提升，成为教育新技术应用的前沿</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示范；</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提升教师教学资源开发、教研创新的能力与水平，拓展学生实习实践及就业能力，有效实现产教融合</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2272" y="2944354"/>
            <a:ext cx="3870807" cy="1852021"/>
          </a:xfrm>
          <a:prstGeom prst="rect">
            <a:avLst/>
          </a:pr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8983" t="9031" r="9167"/>
          <a:stretch/>
        </p:blipFill>
        <p:spPr>
          <a:xfrm>
            <a:off x="7495435" y="4924916"/>
            <a:ext cx="2127352" cy="1292880"/>
          </a:xfrm>
          <a:prstGeom prst="rect">
            <a:avLst/>
          </a:prstGeom>
        </p:spPr>
      </p:pic>
      <p:pic>
        <p:nvPicPr>
          <p:cNvPr id="17" name="Picture 4" descr="F:\VR推广\01推广类\各种素材\dongchezu\转向架.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0926" y="4924916"/>
            <a:ext cx="1985153" cy="1292880"/>
          </a:xfrm>
          <a:prstGeom prst="rect">
            <a:avLst/>
          </a:prstGeom>
          <a:noFill/>
          <a:extLst>
            <a:ext uri="{909E8E84-426E-40DD-AFC4-6F175D3DCCD1}">
              <a14:hiddenFill xmlns:a14="http://schemas.microsoft.com/office/drawing/2010/main">
                <a:solidFill>
                  <a:srgbClr val="FFFFFF"/>
                </a:solidFill>
              </a14:hiddenFill>
            </a:ext>
          </a:extLst>
        </p:spPr>
      </p:pic>
      <p:sp>
        <p:nvSpPr>
          <p:cNvPr id="18" name="MH_Other_5"/>
          <p:cNvSpPr>
            <a:spLocks noChangeArrowheads="1"/>
          </p:cNvSpPr>
          <p:nvPr>
            <p:custDataLst>
              <p:tags r:id="rId1"/>
            </p:custDataLst>
          </p:nvPr>
        </p:nvSpPr>
        <p:spPr bwMode="auto">
          <a:xfrm>
            <a:off x="114462" y="659907"/>
            <a:ext cx="7200738" cy="5783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400" b="1" dirty="0" smtClean="0">
                <a:solidFill>
                  <a:srgbClr val="FFFFFF"/>
                </a:solidFill>
                <a:ea typeface="微软雅黑" pitchFamily="34" charset="-122"/>
              </a:rPr>
              <a:t>（五）南京铁道职业技术学院协同创新中心建设项目</a:t>
            </a:r>
            <a:endParaRPr lang="zh-CN" altLang="en-US" sz="2400" b="1" dirty="0">
              <a:solidFill>
                <a:srgbClr val="FFFFFF"/>
              </a:solidFill>
              <a:ea typeface="微软雅黑" pitchFamily="34" charset="-122"/>
            </a:endParaRPr>
          </a:p>
        </p:txBody>
      </p:sp>
    </p:spTree>
    <p:extLst>
      <p:ext uri="{BB962C8B-B14F-4D97-AF65-F5344CB8AC3E}">
        <p14:creationId xmlns:p14="http://schemas.microsoft.com/office/powerpoint/2010/main" val="411319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40</a:t>
            </a:r>
            <a:endParaRPr lang="zh-CN" altLang="en-US" sz="1600" b="1" dirty="0">
              <a:solidFill>
                <a:prstClr val="white"/>
              </a:solidFill>
            </a:endParaRPr>
          </a:p>
        </p:txBody>
      </p:sp>
      <p:cxnSp>
        <p:nvCxnSpPr>
          <p:cNvPr id="32" name="直接连接符 31"/>
          <p:cNvCxnSpPr/>
          <p:nvPr/>
        </p:nvCxnSpPr>
        <p:spPr>
          <a:xfrm>
            <a:off x="1768416" y="404813"/>
            <a:ext cx="97396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114461" y="659907"/>
            <a:ext cx="7334090" cy="51166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400" b="1" dirty="0" smtClean="0">
                <a:solidFill>
                  <a:srgbClr val="FFFFFF"/>
                </a:solidFill>
                <a:ea typeface="微软雅黑" pitchFamily="34" charset="-122"/>
              </a:rPr>
              <a:t>（六）</a:t>
            </a:r>
            <a:r>
              <a:rPr lang="zh-CN" altLang="zh-CN" sz="2400" b="1" dirty="0" smtClean="0">
                <a:solidFill>
                  <a:srgbClr val="FFFFFF"/>
                </a:solidFill>
                <a:ea typeface="微软雅黑" pitchFamily="34" charset="-122"/>
              </a:rPr>
              <a:t>天津滨海塘沽一职专</a:t>
            </a:r>
            <a:r>
              <a:rPr lang="zh-CN" altLang="zh-CN" sz="2400" b="1" dirty="0">
                <a:solidFill>
                  <a:srgbClr val="FFFFFF"/>
                </a:solidFill>
                <a:ea typeface="微软雅黑" pitchFamily="34" charset="-122"/>
              </a:rPr>
              <a:t>德国“双元制”机电</a:t>
            </a:r>
            <a:r>
              <a:rPr lang="zh-CN" altLang="zh-CN" sz="2400" b="1" dirty="0" smtClean="0">
                <a:solidFill>
                  <a:srgbClr val="FFFFFF"/>
                </a:solidFill>
                <a:ea typeface="微软雅黑" pitchFamily="34" charset="-122"/>
              </a:rPr>
              <a:t>专业</a:t>
            </a:r>
            <a:endParaRPr lang="zh-CN" altLang="en-US" sz="2400" b="1" dirty="0">
              <a:solidFill>
                <a:srgbClr val="FFFFFF"/>
              </a:solidFill>
              <a:ea typeface="微软雅黑" pitchFamily="34" charset="-122"/>
            </a:endParaRPr>
          </a:p>
        </p:txBody>
      </p:sp>
      <p:pic>
        <p:nvPicPr>
          <p:cNvPr id="15" name="图片 14"/>
          <p:cNvPicPr/>
          <p:nvPr/>
        </p:nvPicPr>
        <p:blipFill>
          <a:blip r:embed="rId3" cstate="print">
            <a:extLst>
              <a:ext uri="{28A0092B-C50C-407E-A947-70E740481C1C}">
                <a14:useLocalDpi xmlns:a14="http://schemas.microsoft.com/office/drawing/2010/main" val="0"/>
              </a:ext>
            </a:extLst>
          </a:blip>
          <a:stretch>
            <a:fillRect/>
          </a:stretch>
        </p:blipFill>
        <p:spPr>
          <a:xfrm>
            <a:off x="2790825" y="1571625"/>
            <a:ext cx="6591300" cy="4295775"/>
          </a:xfrm>
          <a:prstGeom prst="rect">
            <a:avLst/>
          </a:prstGeom>
        </p:spPr>
      </p:pic>
    </p:spTree>
    <p:extLst>
      <p:ext uri="{BB962C8B-B14F-4D97-AF65-F5344CB8AC3E}">
        <p14:creationId xmlns:p14="http://schemas.microsoft.com/office/powerpoint/2010/main" val="1275149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640639"/>
            <a:ext cx="12192000" cy="1217367"/>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noAutofit/>
          </a:bodyPr>
          <a:lstStyle/>
          <a:p>
            <a:pPr algn="ctr"/>
            <a:endParaRPr lang="zh-CN" altLang="en-US"/>
          </a:p>
        </p:txBody>
      </p:sp>
      <p:sp>
        <p:nvSpPr>
          <p:cNvPr id="27" name="矩形 26"/>
          <p:cNvSpPr/>
          <p:nvPr/>
        </p:nvSpPr>
        <p:spPr>
          <a:xfrm>
            <a:off x="0" y="178"/>
            <a:ext cx="12192000" cy="248825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8" name="任意多边形 27"/>
          <p:cNvSpPr/>
          <p:nvPr/>
        </p:nvSpPr>
        <p:spPr>
          <a:xfrm>
            <a:off x="3" y="3"/>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9" name="等腰三角形 28"/>
          <p:cNvSpPr/>
          <p:nvPr/>
        </p:nvSpPr>
        <p:spPr>
          <a:xfrm>
            <a:off x="1" y="174"/>
            <a:ext cx="10488059" cy="1658506"/>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0" name="任意多边形 29"/>
          <p:cNvSpPr/>
          <p:nvPr/>
        </p:nvSpPr>
        <p:spPr>
          <a:xfrm>
            <a:off x="7171981" y="1"/>
            <a:ext cx="5001659"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2" name="组合 1"/>
          <p:cNvGrpSpPr/>
          <p:nvPr/>
        </p:nvGrpSpPr>
        <p:grpSpPr>
          <a:xfrm>
            <a:off x="1752149" y="3693887"/>
            <a:ext cx="8813967" cy="639470"/>
            <a:chOff x="2584799" y="3127162"/>
            <a:chExt cx="5669734" cy="411350"/>
          </a:xfrm>
        </p:grpSpPr>
        <p:sp>
          <p:nvSpPr>
            <p:cNvPr id="8" name="矩形 7"/>
            <p:cNvSpPr/>
            <p:nvPr/>
          </p:nvSpPr>
          <p:spPr>
            <a:xfrm>
              <a:off x="2584799" y="3127162"/>
              <a:ext cx="5669734" cy="411350"/>
            </a:xfrm>
            <a:prstGeom prst="rect">
              <a:avLst/>
            </a:prstGeom>
          </p:spPr>
          <p:txBody>
            <a:bodyPr wrap="square">
              <a:spAutoFit/>
            </a:bodyPr>
            <a:lstStyle/>
            <a:p>
              <a:pPr algn="ctr" fontAlgn="base">
                <a:lnSpc>
                  <a:spcPts val="4800"/>
                </a:lnSpc>
                <a:spcBef>
                  <a:spcPct val="0"/>
                </a:spcBef>
                <a:spcAft>
                  <a:spcPct val="0"/>
                </a:spcAft>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谢谢观看 </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期待合作！</a:t>
              </a:r>
              <a:endParaRPr lang="zh-CN" altLang="en-US" sz="2000" b="1" dirty="0">
                <a:ln w="18415" cmpd="sng">
                  <a:solidFill>
                    <a:srgbClr val="FFFFFF"/>
                  </a:solidFill>
                  <a:prstDash val="solid"/>
                </a:ln>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2" cstate="email">
              <a:extLst>
                <a:ext uri="{28A0092B-C50C-407E-A947-70E740481C1C}">
                  <a14:useLocalDpi xmlns:a14="http://schemas.microsoft.com/office/drawing/2010/main" val="0"/>
                </a:ext>
              </a:extLst>
            </a:blip>
            <a:srcRect/>
            <a:stretch>
              <a:fillRect/>
            </a:stretch>
          </p:blipFill>
          <p:spPr>
            <a:xfrm>
              <a:off x="2744051" y="3227572"/>
              <a:ext cx="1298206" cy="310940"/>
            </a:xfrm>
            <a:prstGeom prst="rect">
              <a:avLst/>
            </a:prstGeom>
          </p:spPr>
        </p:pic>
        <p:pic>
          <p:nvPicPr>
            <p:cNvPr id="10" name="图片 9"/>
            <p:cNvPicPr>
              <a:picLocks noChangeAspect="1"/>
            </p:cNvPicPr>
            <p:nvPr/>
          </p:nvPicPr>
          <p:blipFill rotWithShape="1">
            <a:blip r:embed="rId2" cstate="email">
              <a:extLst>
                <a:ext uri="{28A0092B-C50C-407E-A947-70E740481C1C}">
                  <a14:useLocalDpi xmlns:a14="http://schemas.microsoft.com/office/drawing/2010/main" val="0"/>
                </a:ext>
              </a:extLst>
            </a:blip>
            <a:srcRect/>
            <a:stretch>
              <a:fillRect/>
            </a:stretch>
          </p:blipFill>
          <p:spPr>
            <a:xfrm flipH="1">
              <a:off x="6615836" y="3214726"/>
              <a:ext cx="1298206" cy="310940"/>
            </a:xfrm>
            <a:prstGeom prst="rect">
              <a:avLst/>
            </a:prstGeom>
          </p:spPr>
        </p:pic>
      </p:grpSp>
      <p:sp>
        <p:nvSpPr>
          <p:cNvPr id="3" name="矩形 2"/>
          <p:cNvSpPr/>
          <p:nvPr/>
        </p:nvSpPr>
        <p:spPr>
          <a:xfrm>
            <a:off x="2563057" y="2861751"/>
            <a:ext cx="5951220" cy="583565"/>
          </a:xfrm>
          <a:prstGeom prst="rect">
            <a:avLst/>
          </a:prstGeom>
        </p:spPr>
        <p:txBody>
          <a:bodyPr wrap="none">
            <a:spAutoFit/>
          </a:bodyPr>
          <a:lstStyle/>
          <a:p>
            <a:pPr algn="ctr"/>
            <a:r>
              <a:rPr lang="zh-CN" altLang="en-US" sz="3200" b="1" dirty="0">
                <a:solidFill>
                  <a:srgbClr val="0070C0"/>
                </a:solidFill>
                <a:latin typeface="微软雅黑" panose="020B0503020204020204" pitchFamily="34" charset="-122"/>
                <a:ea typeface="微软雅黑" panose="020B0503020204020204" pitchFamily="34" charset="-122"/>
              </a:rPr>
              <a:t>打造专业特色    创建专业品牌！</a:t>
            </a:r>
            <a:endParaRPr lang="en-US" altLang="zh-CN" sz="3200" b="1" dirty="0">
              <a:solidFill>
                <a:srgbClr val="0070C0"/>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3912781" y="4635500"/>
            <a:ext cx="5932771" cy="954107"/>
          </a:xfrm>
          <a:prstGeom prst="rect">
            <a:avLst/>
          </a:prstGeom>
          <a:noFill/>
        </p:spPr>
        <p:txBody>
          <a:bodyPr wrap="square" rtlCol="0">
            <a:spAutoFit/>
          </a:bodyPr>
          <a:lstStyle/>
          <a:p>
            <a:r>
              <a:rPr lang="zh-CN" altLang="en-US" sz="3200" dirty="0" smtClean="0"/>
              <a:t>周 忠：</a:t>
            </a:r>
            <a:r>
              <a:rPr lang="zh-CN" altLang="en-US" sz="2400" dirty="0"/>
              <a:t>手机  </a:t>
            </a:r>
            <a:r>
              <a:rPr lang="en-US" altLang="zh-CN" sz="2400" dirty="0" smtClean="0"/>
              <a:t>13802575095</a:t>
            </a:r>
            <a:endParaRPr lang="en-US" altLang="zh-CN" sz="2400" dirty="0"/>
          </a:p>
          <a:p>
            <a:r>
              <a:rPr lang="en-US" altLang="zh-CN" sz="2400" dirty="0"/>
              <a:t>                  </a:t>
            </a:r>
            <a:r>
              <a:rPr lang="zh-CN" altLang="en-US" sz="2400" dirty="0"/>
              <a:t>邮箱 </a:t>
            </a:r>
            <a:r>
              <a:rPr lang="en-US" altLang="zh-CN" sz="2400" dirty="0" smtClean="0"/>
              <a:t>zhong.zhou@gtafe.com</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04</a:t>
            </a:r>
            <a:endParaRPr lang="zh-CN" altLang="en-US" sz="1600" b="1" dirty="0">
              <a:solidFill>
                <a:prstClr val="white"/>
              </a:solidFill>
            </a:endParaRPr>
          </a:p>
        </p:txBody>
      </p:sp>
      <p:grpSp>
        <p:nvGrpSpPr>
          <p:cNvPr id="48" name="组合 47"/>
          <p:cNvGrpSpPr/>
          <p:nvPr/>
        </p:nvGrpSpPr>
        <p:grpSpPr>
          <a:xfrm>
            <a:off x="114300" y="695817"/>
            <a:ext cx="4234416" cy="750211"/>
            <a:chOff x="1295070" y="2009437"/>
            <a:chExt cx="1601747" cy="712054"/>
          </a:xfrm>
        </p:grpSpPr>
        <p:sp>
          <p:nvSpPr>
            <p:cNvPr id="49" name="矩形 48"/>
            <p:cNvSpPr/>
            <p:nvPr/>
          </p:nvSpPr>
          <p:spPr>
            <a:xfrm>
              <a:off x="1355792" y="2009437"/>
              <a:ext cx="1388628" cy="4259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TextBox 51"/>
            <p:cNvSpPr txBox="1"/>
            <p:nvPr/>
          </p:nvSpPr>
          <p:spPr>
            <a:xfrm>
              <a:off x="1295070" y="2045215"/>
              <a:ext cx="1601747" cy="676276"/>
            </a:xfrm>
            <a:prstGeom prst="rect">
              <a:avLst/>
            </a:prstGeom>
            <a:noFill/>
          </p:spPr>
          <p:txBody>
            <a:bodyPr wrap="square" rtlCol="0">
              <a:spAutoFit/>
            </a:bodyPr>
            <a:lstStyle/>
            <a:p>
              <a:pPr>
                <a:defRPr/>
              </a:pPr>
              <a:r>
                <a:rPr lang="zh-CN" altLang="en-US" sz="2400" b="1" dirty="0" smtClean="0">
                  <a:solidFill>
                    <a:schemeClr val="bg1"/>
                  </a:solidFill>
                  <a:latin typeface="微软雅黑" pitchFamily="34" charset="-122"/>
                  <a:ea typeface="微软雅黑" pitchFamily="34" charset="-122"/>
                </a:rPr>
                <a:t>（三）特色专业</a:t>
              </a:r>
              <a:r>
                <a:rPr lang="zh-CN" altLang="en-US" sz="2400" b="1" dirty="0">
                  <a:solidFill>
                    <a:schemeClr val="bg1"/>
                  </a:solidFill>
                  <a:latin typeface="微软雅黑" pitchFamily="34" charset="-122"/>
                  <a:ea typeface="微软雅黑" pitchFamily="34" charset="-122"/>
                </a:rPr>
                <a:t>建设的痛点</a:t>
              </a:r>
            </a:p>
          </p:txBody>
        </p:sp>
      </p:grpSp>
      <p:cxnSp>
        <p:nvCxnSpPr>
          <p:cNvPr id="32" name="直接连接符 31"/>
          <p:cNvCxnSpPr/>
          <p:nvPr/>
        </p:nvCxnSpPr>
        <p:spPr>
          <a:xfrm>
            <a:off x="1768416" y="404813"/>
            <a:ext cx="9880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6"/>
          <p:cNvGrpSpPr/>
          <p:nvPr/>
        </p:nvGrpSpPr>
        <p:grpSpPr>
          <a:xfrm>
            <a:off x="587623" y="2163182"/>
            <a:ext cx="10547101" cy="2430082"/>
            <a:chOff x="2098848" y="3091552"/>
            <a:chExt cx="10088774" cy="2392752"/>
          </a:xfrm>
        </p:grpSpPr>
        <p:cxnSp>
          <p:nvCxnSpPr>
            <p:cNvPr id="16" name="MH_Other_1"/>
            <p:cNvCxnSpPr/>
            <p:nvPr>
              <p:custDataLst>
                <p:tags r:id="rId4"/>
              </p:custDataLst>
            </p:nvPr>
          </p:nvCxnSpPr>
          <p:spPr>
            <a:xfrm>
              <a:off x="2308682" y="5484303"/>
              <a:ext cx="9878940" cy="1"/>
            </a:xfrm>
            <a:prstGeom prst="line">
              <a:avLst/>
            </a:prstGeom>
            <a:ln>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MH_SubTitle_1"/>
            <p:cNvSpPr/>
            <p:nvPr>
              <p:custDataLst>
                <p:tags r:id="rId5"/>
              </p:custDataLst>
            </p:nvPr>
          </p:nvSpPr>
          <p:spPr>
            <a:xfrm>
              <a:off x="2098848" y="3091552"/>
              <a:ext cx="2414116" cy="1619593"/>
            </a:xfrm>
            <a:prstGeom prst="rect">
              <a:avLst/>
            </a:prstGeom>
            <a:solidFill>
              <a:srgbClr val="FFBF53"/>
            </a:solidFill>
            <a:ln>
              <a:no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rtlCol="0" anchor="ctr">
              <a:noAutofit/>
            </a:bodyPr>
            <a:lstStyle/>
            <a:p>
              <a:pPr>
                <a:lnSpc>
                  <a:spcPct val="130000"/>
                </a:lnSpc>
              </a:pPr>
              <a:r>
                <a:rPr lang="zh-CN" altLang="en-US" sz="24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校企深度产教融合共建专业的平台不易搭建。</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18" name="MH_Other_2"/>
            <p:cNvCxnSpPr/>
            <p:nvPr>
              <p:custDataLst>
                <p:tags r:id="rId6"/>
              </p:custDataLst>
            </p:nvPr>
          </p:nvCxnSpPr>
          <p:spPr>
            <a:xfrm flipV="1">
              <a:off x="3492374" y="4834322"/>
              <a:ext cx="0" cy="649982"/>
            </a:xfrm>
            <a:prstGeom prst="straightConnector1">
              <a:avLst/>
            </a:prstGeom>
            <a:ln>
              <a:solidFill>
                <a:srgbClr val="FFBF53"/>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MH_Other_3"/>
            <p:cNvSpPr/>
            <p:nvPr>
              <p:custDataLst>
                <p:tags r:id="rId7"/>
              </p:custDataLst>
            </p:nvPr>
          </p:nvSpPr>
          <p:spPr>
            <a:xfrm flipH="1">
              <a:off x="3305906" y="5015353"/>
              <a:ext cx="372939" cy="287920"/>
            </a:xfrm>
            <a:prstGeom prst="ellipse">
              <a:avLst/>
            </a:prstGeom>
            <a:solidFill>
              <a:srgbClr val="FFBF5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rtlCol="0" anchor="ctr"/>
            <a:lstStyle/>
            <a:p>
              <a:pPr algn="ctr"/>
              <a:r>
                <a:rPr lang="en-US" altLang="zh-CN" dirty="0" smtClean="0">
                  <a:solidFill>
                    <a:srgbClr val="FEFFFF"/>
                  </a:solidFill>
                  <a:latin typeface="微软雅黑" panose="020B0503020204020204" pitchFamily="34" charset="-122"/>
                  <a:ea typeface="微软雅黑" panose="020B0503020204020204" pitchFamily="34" charset="-122"/>
                </a:rPr>
                <a:t>1</a:t>
              </a:r>
              <a:endParaRPr lang="zh-CN" altLang="en-US" dirty="0">
                <a:solidFill>
                  <a:srgbClr val="FEFFFF"/>
                </a:solidFill>
                <a:latin typeface="微软雅黑" panose="020B0503020204020204" pitchFamily="34" charset="-122"/>
                <a:ea typeface="微软雅黑" panose="020B0503020204020204" pitchFamily="34" charset="-122"/>
              </a:endParaRPr>
            </a:p>
          </p:txBody>
        </p:sp>
        <p:sp>
          <p:nvSpPr>
            <p:cNvPr id="20" name="MH_SubTitle_2"/>
            <p:cNvSpPr/>
            <p:nvPr>
              <p:custDataLst>
                <p:tags r:id="rId8"/>
              </p:custDataLst>
            </p:nvPr>
          </p:nvSpPr>
          <p:spPr>
            <a:xfrm>
              <a:off x="4816753" y="3091552"/>
              <a:ext cx="2299031" cy="1591457"/>
            </a:xfrm>
            <a:prstGeom prst="rect">
              <a:avLst/>
            </a:prstGeom>
            <a:solidFill>
              <a:srgbClr val="02B3C3"/>
            </a:solidFill>
            <a:ln>
              <a:no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rtlCol="0" anchor="ctr">
              <a:normAutofit/>
            </a:bodyPr>
            <a:lstStyle/>
            <a:p>
              <a:pPr>
                <a:lnSpc>
                  <a:spcPct val="130000"/>
                </a:lnSpc>
              </a:pPr>
              <a:r>
                <a:rPr lang="zh-CN" altLang="en-US" dirty="0" smtClean="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产教融合打造具有差异化的品牌专业</a:t>
              </a:r>
              <a:r>
                <a:rPr lang="zh-CN" altLang="en-US" sz="2000" dirty="0" smtClean="0">
                  <a:solidFill>
                    <a:schemeClr val="tx1"/>
                  </a:solidFill>
                  <a:latin typeface="微软雅黑" panose="020B0503020204020204" pitchFamily="34" charset="-122"/>
                  <a:ea typeface="微软雅黑" panose="020B0503020204020204" pitchFamily="34" charset="-122"/>
                </a:rPr>
                <a:t>特色不易实现。</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21" name="MH_Other_4"/>
            <p:cNvCxnSpPr/>
            <p:nvPr>
              <p:custDataLst>
                <p:tags r:id="rId9"/>
              </p:custDataLst>
            </p:nvPr>
          </p:nvCxnSpPr>
          <p:spPr>
            <a:xfrm flipV="1">
              <a:off x="5992524" y="4834321"/>
              <a:ext cx="0" cy="649982"/>
            </a:xfrm>
            <a:prstGeom prst="straightConnector1">
              <a:avLst/>
            </a:prstGeom>
            <a:ln>
              <a:solidFill>
                <a:srgbClr val="02B3C3"/>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MH_Other_5"/>
            <p:cNvSpPr/>
            <p:nvPr>
              <p:custDataLst>
                <p:tags r:id="rId10"/>
              </p:custDataLst>
            </p:nvPr>
          </p:nvSpPr>
          <p:spPr>
            <a:xfrm flipH="1">
              <a:off x="5779798" y="5087332"/>
              <a:ext cx="372939" cy="287920"/>
            </a:xfrm>
            <a:prstGeom prst="ellipse">
              <a:avLst/>
            </a:prstGeom>
            <a:solidFill>
              <a:srgbClr val="02B3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rtlCol="0" anchor="ctr"/>
            <a:lstStyle/>
            <a:p>
              <a:pPr algn="ctr"/>
              <a:r>
                <a:rPr lang="en-US" altLang="zh-CN" dirty="0" smtClean="0">
                  <a:solidFill>
                    <a:srgbClr val="FEFFFF"/>
                  </a:solidFill>
                  <a:latin typeface="微软雅黑" panose="020B0503020204020204" pitchFamily="34" charset="-122"/>
                  <a:ea typeface="微软雅黑" panose="020B0503020204020204" pitchFamily="34" charset="-122"/>
                </a:rPr>
                <a:t>2</a:t>
              </a:r>
              <a:endParaRPr lang="zh-CN" altLang="en-US" dirty="0">
                <a:solidFill>
                  <a:srgbClr val="FEFFFF"/>
                </a:solidFill>
                <a:latin typeface="微软雅黑" panose="020B0503020204020204" pitchFamily="34" charset="-122"/>
                <a:ea typeface="微软雅黑" panose="020B0503020204020204" pitchFamily="34" charset="-122"/>
              </a:endParaRPr>
            </a:p>
          </p:txBody>
        </p:sp>
        <p:sp>
          <p:nvSpPr>
            <p:cNvPr id="23" name="MH_SubTitle_3"/>
            <p:cNvSpPr/>
            <p:nvPr>
              <p:custDataLst>
                <p:tags r:id="rId11"/>
              </p:custDataLst>
            </p:nvPr>
          </p:nvSpPr>
          <p:spPr>
            <a:xfrm>
              <a:off x="7422433" y="3091552"/>
              <a:ext cx="2238292" cy="1591457"/>
            </a:xfrm>
            <a:prstGeom prst="rect">
              <a:avLst/>
            </a:prstGeom>
            <a:solidFill>
              <a:srgbClr val="EF7373"/>
            </a:solidFill>
            <a:ln>
              <a:no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rtlCol="0" anchor="ctr">
              <a:noAutofit/>
            </a:bodyPr>
            <a:lstStyle/>
            <a:p>
              <a:pPr>
                <a:lnSpc>
                  <a:spcPct val="130000"/>
                </a:lnSpc>
              </a:pPr>
              <a:r>
                <a:rPr lang="zh-CN" altLang="en-US" dirty="0" smtClean="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产教融合专业共建引领服务社会</a:t>
              </a:r>
              <a:r>
                <a:rPr lang="zh-CN" altLang="en-US" sz="2000" dirty="0" smtClean="0">
                  <a:solidFill>
                    <a:schemeClr val="tx1"/>
                  </a:solidFill>
                  <a:latin typeface="微软雅黑" panose="020B0503020204020204" pitchFamily="34" charset="-122"/>
                  <a:ea typeface="微软雅黑" panose="020B0503020204020204" pitchFamily="34" charset="-122"/>
                </a:rPr>
                <a:t>的能力作用</a:t>
              </a:r>
              <a:r>
                <a:rPr lang="zh-CN" altLang="en-US" sz="2000" dirty="0">
                  <a:solidFill>
                    <a:schemeClr val="tx1"/>
                  </a:solidFill>
                  <a:latin typeface="微软雅黑" panose="020B0503020204020204" pitchFamily="34" charset="-122"/>
                  <a:ea typeface="微软雅黑" panose="020B0503020204020204" pitchFamily="34" charset="-122"/>
                </a:rPr>
                <a:t>不够。</a:t>
              </a:r>
            </a:p>
          </p:txBody>
        </p:sp>
        <p:cxnSp>
          <p:nvCxnSpPr>
            <p:cNvPr id="24" name="MH_Other_6"/>
            <p:cNvCxnSpPr/>
            <p:nvPr>
              <p:custDataLst>
                <p:tags r:id="rId12"/>
              </p:custDataLst>
            </p:nvPr>
          </p:nvCxnSpPr>
          <p:spPr>
            <a:xfrm flipH="1" flipV="1">
              <a:off x="8654761" y="4786984"/>
              <a:ext cx="2" cy="649983"/>
            </a:xfrm>
            <a:prstGeom prst="straightConnector1">
              <a:avLst/>
            </a:prstGeom>
            <a:ln>
              <a:solidFill>
                <a:srgbClr val="EF7373"/>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MH_Other_7"/>
            <p:cNvSpPr/>
            <p:nvPr>
              <p:custDataLst>
                <p:tags r:id="rId13"/>
              </p:custDataLst>
            </p:nvPr>
          </p:nvSpPr>
          <p:spPr>
            <a:xfrm flipH="1">
              <a:off x="8476284" y="5055261"/>
              <a:ext cx="372939" cy="287920"/>
            </a:xfrm>
            <a:prstGeom prst="ellipse">
              <a:avLst/>
            </a:prstGeom>
            <a:solidFill>
              <a:srgbClr val="EF73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rtlCol="0" anchor="ctr"/>
            <a:lstStyle/>
            <a:p>
              <a:pPr algn="ctr"/>
              <a:r>
                <a:rPr lang="en-US" altLang="zh-CN" dirty="0" smtClean="0">
                  <a:solidFill>
                    <a:srgbClr val="FEFFFF"/>
                  </a:solidFill>
                  <a:latin typeface="微软雅黑" panose="020B0503020204020204" pitchFamily="34" charset="-122"/>
                  <a:ea typeface="微软雅黑" panose="020B0503020204020204" pitchFamily="34" charset="-122"/>
                </a:rPr>
                <a:t>3</a:t>
              </a:r>
              <a:endParaRPr lang="zh-CN" altLang="en-US" dirty="0">
                <a:solidFill>
                  <a:srgbClr val="FEFFFF"/>
                </a:solidFill>
                <a:latin typeface="微软雅黑" panose="020B0503020204020204" pitchFamily="34" charset="-122"/>
                <a:ea typeface="微软雅黑" panose="020B0503020204020204" pitchFamily="34" charset="-122"/>
              </a:endParaRPr>
            </a:p>
          </p:txBody>
        </p:sp>
      </p:grpSp>
      <p:sp>
        <p:nvSpPr>
          <p:cNvPr id="31" name="MH_SubTitle_1"/>
          <p:cNvSpPr/>
          <p:nvPr>
            <p:custDataLst>
              <p:tags r:id="rId1"/>
            </p:custDataLst>
          </p:nvPr>
        </p:nvSpPr>
        <p:spPr>
          <a:xfrm>
            <a:off x="8788307" y="2133392"/>
            <a:ext cx="2346418" cy="1616286"/>
          </a:xfrm>
          <a:prstGeom prst="rect">
            <a:avLst/>
          </a:prstGeom>
          <a:solidFill>
            <a:srgbClr val="FFBF53"/>
          </a:solidFill>
          <a:ln>
            <a:no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rtlCol="0" anchor="ctr">
            <a:noAutofit/>
          </a:bodyPr>
          <a:lstStyle/>
          <a:p>
            <a:pPr>
              <a:lnSpc>
                <a:spcPct val="130000"/>
              </a:lnSpc>
            </a:pPr>
            <a:r>
              <a:rPr lang="zh-CN" altLang="en-US" sz="24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凸</a:t>
            </a:r>
            <a:r>
              <a:rPr lang="zh-CN" altLang="en-US" sz="2000" dirty="0">
                <a:solidFill>
                  <a:schemeClr val="tx1"/>
                </a:solidFill>
                <a:latin typeface="微软雅黑" panose="020B0503020204020204" pitchFamily="34" charset="-122"/>
                <a:ea typeface="微软雅黑" panose="020B0503020204020204" pitchFamily="34" charset="-122"/>
              </a:rPr>
              <a:t>显专业特色品牌的标志性教学</a:t>
            </a:r>
            <a:r>
              <a:rPr lang="zh-CN" altLang="en-US" sz="2000" dirty="0" smtClean="0">
                <a:solidFill>
                  <a:schemeClr val="tx1"/>
                </a:solidFill>
                <a:latin typeface="微软雅黑" panose="020B0503020204020204" pitchFamily="34" charset="-122"/>
                <a:ea typeface="微软雅黑" panose="020B0503020204020204" pitchFamily="34" charset="-122"/>
              </a:rPr>
              <a:t>成果不易实现。</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3" name="MH_Other_3"/>
          <p:cNvSpPr/>
          <p:nvPr>
            <p:custDataLst>
              <p:tags r:id="rId2"/>
            </p:custDataLst>
          </p:nvPr>
        </p:nvSpPr>
        <p:spPr>
          <a:xfrm flipH="1">
            <a:off x="9766575" y="4094399"/>
            <a:ext cx="389881" cy="292412"/>
          </a:xfrm>
          <a:prstGeom prst="ellipse">
            <a:avLst/>
          </a:prstGeom>
          <a:solidFill>
            <a:srgbClr val="FFBF5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rtlCol="0" anchor="ctr"/>
          <a:lstStyle/>
          <a:p>
            <a:pPr algn="ctr"/>
            <a:r>
              <a:rPr lang="en-US" altLang="zh-CN" dirty="0" smtClean="0">
                <a:solidFill>
                  <a:srgbClr val="FEFFFF"/>
                </a:solidFill>
                <a:latin typeface="微软雅黑" panose="020B0503020204020204" pitchFamily="34" charset="-122"/>
                <a:ea typeface="微软雅黑" panose="020B0503020204020204" pitchFamily="34" charset="-122"/>
              </a:rPr>
              <a:t>1</a:t>
            </a:r>
            <a:endParaRPr lang="zh-CN" altLang="en-US" dirty="0">
              <a:solidFill>
                <a:srgbClr val="FEFFFF"/>
              </a:solidFill>
              <a:latin typeface="微软雅黑" panose="020B0503020204020204" pitchFamily="34" charset="-122"/>
              <a:ea typeface="微软雅黑" panose="020B0503020204020204" pitchFamily="34" charset="-122"/>
            </a:endParaRPr>
          </a:p>
        </p:txBody>
      </p:sp>
      <p:cxnSp>
        <p:nvCxnSpPr>
          <p:cNvPr id="34" name="MH_Other_2"/>
          <p:cNvCxnSpPr/>
          <p:nvPr>
            <p:custDataLst>
              <p:tags r:id="rId3"/>
            </p:custDataLst>
          </p:nvPr>
        </p:nvCxnSpPr>
        <p:spPr>
          <a:xfrm flipH="1" flipV="1">
            <a:off x="9961515" y="3822389"/>
            <a:ext cx="1" cy="770874"/>
          </a:xfrm>
          <a:prstGeom prst="straightConnector1">
            <a:avLst/>
          </a:prstGeom>
          <a:ln>
            <a:solidFill>
              <a:srgbClr val="FFBF53"/>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824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04</a:t>
            </a:r>
            <a:endParaRPr lang="zh-CN" altLang="en-US" sz="1600" b="1" dirty="0">
              <a:solidFill>
                <a:prstClr val="white"/>
              </a:solidFill>
            </a:endParaRPr>
          </a:p>
        </p:txBody>
      </p:sp>
      <p:grpSp>
        <p:nvGrpSpPr>
          <p:cNvPr id="48" name="组合 47"/>
          <p:cNvGrpSpPr/>
          <p:nvPr/>
        </p:nvGrpSpPr>
        <p:grpSpPr>
          <a:xfrm>
            <a:off x="114300" y="695816"/>
            <a:ext cx="3831536" cy="499360"/>
            <a:chOff x="1295070" y="2009437"/>
            <a:chExt cx="1449350" cy="473962"/>
          </a:xfrm>
        </p:grpSpPr>
        <p:sp>
          <p:nvSpPr>
            <p:cNvPr id="49" name="矩形 48"/>
            <p:cNvSpPr/>
            <p:nvPr/>
          </p:nvSpPr>
          <p:spPr>
            <a:xfrm>
              <a:off x="1355792" y="2009437"/>
              <a:ext cx="1388628" cy="4259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TextBox 51"/>
            <p:cNvSpPr txBox="1"/>
            <p:nvPr/>
          </p:nvSpPr>
          <p:spPr>
            <a:xfrm>
              <a:off x="1295070" y="2045215"/>
              <a:ext cx="1388583" cy="438184"/>
            </a:xfrm>
            <a:prstGeom prst="rect">
              <a:avLst/>
            </a:prstGeom>
            <a:noFill/>
          </p:spPr>
          <p:txBody>
            <a:bodyPr wrap="square" rtlCol="0">
              <a:spAutoFit/>
            </a:bodyPr>
            <a:lstStyle/>
            <a:p>
              <a:pPr>
                <a:defRPr/>
              </a:pPr>
              <a:r>
                <a:rPr lang="zh-CN" altLang="en-US" sz="2400" b="1" dirty="0" smtClean="0">
                  <a:solidFill>
                    <a:schemeClr val="bg1"/>
                  </a:solidFill>
                  <a:latin typeface="微软雅黑" pitchFamily="34" charset="-122"/>
                  <a:ea typeface="微软雅黑" pitchFamily="34" charset="-122"/>
                </a:rPr>
                <a:t>（四）解决各方具体需求</a:t>
              </a:r>
              <a:endParaRPr lang="zh-CN" altLang="en-US" sz="2400" b="1" dirty="0">
                <a:solidFill>
                  <a:schemeClr val="bg1"/>
                </a:solidFill>
                <a:latin typeface="微软雅黑" pitchFamily="34" charset="-122"/>
                <a:ea typeface="微软雅黑" pitchFamily="34" charset="-122"/>
              </a:endParaRPr>
            </a:p>
          </p:txBody>
        </p:sp>
      </p:gr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3"/>
          <p:cNvSpPr/>
          <p:nvPr>
            <p:custDataLst>
              <p:tags r:id="rId1"/>
            </p:custDataLst>
          </p:nvPr>
        </p:nvSpPr>
        <p:spPr>
          <a:xfrm flipH="1">
            <a:off x="9766575" y="4094399"/>
            <a:ext cx="389881" cy="292412"/>
          </a:xfrm>
          <a:prstGeom prst="ellipse">
            <a:avLst/>
          </a:prstGeom>
          <a:solidFill>
            <a:srgbClr val="FFBF5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rtlCol="0" anchor="ctr"/>
          <a:lstStyle/>
          <a:p>
            <a:pPr algn="ctr"/>
            <a:r>
              <a:rPr lang="en-US" altLang="zh-CN" dirty="0" smtClean="0">
                <a:solidFill>
                  <a:srgbClr val="FEFFFF"/>
                </a:solidFill>
                <a:latin typeface="微软雅黑" panose="020B0503020204020204" pitchFamily="34" charset="-122"/>
                <a:ea typeface="微软雅黑" panose="020B0503020204020204" pitchFamily="34" charset="-122"/>
              </a:rPr>
              <a:t>1</a:t>
            </a:r>
            <a:endParaRPr lang="zh-CN" altLang="en-US" dirty="0">
              <a:solidFill>
                <a:srgbClr val="FEFFFF"/>
              </a:solidFill>
              <a:latin typeface="微软雅黑" panose="020B0503020204020204" pitchFamily="34" charset="-122"/>
              <a:ea typeface="微软雅黑" panose="020B0503020204020204" pitchFamily="34" charset="-122"/>
            </a:endParaRPr>
          </a:p>
        </p:txBody>
      </p:sp>
      <p:cxnSp>
        <p:nvCxnSpPr>
          <p:cNvPr id="34" name="MH_Other_2"/>
          <p:cNvCxnSpPr/>
          <p:nvPr>
            <p:custDataLst>
              <p:tags r:id="rId2"/>
            </p:custDataLst>
          </p:nvPr>
        </p:nvCxnSpPr>
        <p:spPr>
          <a:xfrm flipH="1" flipV="1">
            <a:off x="9961515" y="3822389"/>
            <a:ext cx="1" cy="770874"/>
          </a:xfrm>
          <a:prstGeom prst="straightConnector1">
            <a:avLst/>
          </a:prstGeom>
          <a:ln>
            <a:solidFill>
              <a:srgbClr val="FFBF53"/>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3580822678"/>
              </p:ext>
            </p:extLst>
          </p:nvPr>
        </p:nvGraphicFramePr>
        <p:xfrm>
          <a:off x="577701" y="1381257"/>
          <a:ext cx="11272999" cy="4367643"/>
        </p:xfrm>
        <a:graphic>
          <a:graphicData uri="http://schemas.openxmlformats.org/drawingml/2006/table">
            <a:tbl>
              <a:tblPr firstRow="1" firstCol="1" bandRow="1"/>
              <a:tblGrid>
                <a:gridCol w="1963480"/>
                <a:gridCol w="9309519"/>
              </a:tblGrid>
              <a:tr h="1116079">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altLang="zh-CN" sz="2000" b="1" kern="100" dirty="0" smtClean="0">
                          <a:solidFill>
                            <a:schemeClr val="lt1"/>
                          </a:solidFill>
                          <a:effectLst/>
                          <a:latin typeface="微软雅黑" panose="020B0503020204020204" pitchFamily="34" charset="-122"/>
                          <a:ea typeface="微软雅黑" panose="020B0503020204020204" pitchFamily="34" charset="-122"/>
                          <a:cs typeface="Times New Roman"/>
                        </a:rPr>
                        <a:t>对政府来说</a:t>
                      </a:r>
                      <a:endParaRPr lang="zh-CN" sz="2000" b="1" kern="100" dirty="0">
                        <a:solidFill>
                          <a:schemeClr val="lt1"/>
                        </a:solidFill>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nSpc>
                          <a:spcPct val="150000"/>
                        </a:lnSpc>
                      </a:pPr>
                      <a:r>
                        <a:rPr lang="zh-CN" altLang="en-US" sz="1800" kern="1200" dirty="0" smtClean="0">
                          <a:solidFill>
                            <a:schemeClr val="tx1"/>
                          </a:solidFill>
                          <a:effectLst/>
                          <a:latin typeface="+mn-lt"/>
                          <a:ea typeface="+mn-ea"/>
                          <a:cs typeface="+mn-cs"/>
                        </a:rPr>
                        <a:t>       </a:t>
                      </a:r>
                      <a:r>
                        <a:rPr lang="zh-CN" altLang="en-US" sz="1800" b="1" kern="1200" dirty="0" smtClean="0">
                          <a:solidFill>
                            <a:schemeClr val="tx1"/>
                          </a:solidFill>
                          <a:effectLst/>
                          <a:latin typeface="+mn-lt"/>
                          <a:ea typeface="+mn-ea"/>
                          <a:cs typeface="+mn-cs"/>
                        </a:rPr>
                        <a:t>搭建产教融合协同育人的创新平台，</a:t>
                      </a:r>
                      <a:r>
                        <a:rPr lang="zh-CN" altLang="zh-CN" sz="1800" b="1" kern="1200" dirty="0" smtClean="0">
                          <a:solidFill>
                            <a:schemeClr val="tx1"/>
                          </a:solidFill>
                          <a:effectLst/>
                          <a:latin typeface="+mn-lt"/>
                          <a:ea typeface="+mn-ea"/>
                          <a:cs typeface="+mn-cs"/>
                        </a:rPr>
                        <a:t>为</a:t>
                      </a:r>
                      <a:r>
                        <a:rPr lang="zh-CN" altLang="en-US" sz="1800" b="1" kern="1200" dirty="0" smtClean="0">
                          <a:solidFill>
                            <a:schemeClr val="tx1"/>
                          </a:solidFill>
                          <a:effectLst/>
                          <a:latin typeface="+mn-lt"/>
                          <a:ea typeface="+mn-ea"/>
                          <a:cs typeface="+mn-cs"/>
                        </a:rPr>
                        <a:t>当地</a:t>
                      </a:r>
                      <a:r>
                        <a:rPr lang="zh-CN" altLang="zh-CN" sz="1800" b="1" kern="1200" dirty="0" smtClean="0">
                          <a:solidFill>
                            <a:schemeClr val="tx1"/>
                          </a:solidFill>
                          <a:effectLst/>
                          <a:latin typeface="+mn-lt"/>
                          <a:ea typeface="+mn-ea"/>
                          <a:cs typeface="+mn-cs"/>
                        </a:rPr>
                        <a:t>产业转型升级提供人才</a:t>
                      </a:r>
                      <a:r>
                        <a:rPr lang="zh-CN" altLang="en-US" sz="1800" b="1" kern="1200" dirty="0" smtClean="0">
                          <a:solidFill>
                            <a:schemeClr val="tx1"/>
                          </a:solidFill>
                          <a:effectLst/>
                          <a:latin typeface="+mn-lt"/>
                          <a:ea typeface="+mn-ea"/>
                          <a:cs typeface="+mn-cs"/>
                        </a:rPr>
                        <a:t>及</a:t>
                      </a:r>
                      <a:r>
                        <a:rPr lang="zh-CN" altLang="zh-CN" sz="1800" b="1" kern="1200" dirty="0" smtClean="0">
                          <a:solidFill>
                            <a:schemeClr val="tx1"/>
                          </a:solidFill>
                          <a:effectLst/>
                          <a:latin typeface="+mn-lt"/>
                          <a:ea typeface="+mn-ea"/>
                          <a:cs typeface="+mn-cs"/>
                        </a:rPr>
                        <a:t>技术支持；孵化和培育一批新科技创新型中小企业；</a:t>
                      </a:r>
                      <a:r>
                        <a:rPr lang="zh-CN" altLang="en-US" sz="1800" b="1" kern="1200" dirty="0" smtClean="0">
                          <a:solidFill>
                            <a:schemeClr val="tx1"/>
                          </a:solidFill>
                          <a:effectLst/>
                          <a:latin typeface="+mn-lt"/>
                          <a:ea typeface="+mn-ea"/>
                          <a:cs typeface="+mn-cs"/>
                        </a:rPr>
                        <a:t>解决企业员工</a:t>
                      </a:r>
                      <a:r>
                        <a:rPr lang="zh-CN" altLang="zh-CN" sz="1800" b="1" kern="1200" dirty="0" smtClean="0">
                          <a:solidFill>
                            <a:schemeClr val="tx1"/>
                          </a:solidFill>
                          <a:effectLst/>
                          <a:latin typeface="+mn-lt"/>
                          <a:ea typeface="+mn-ea"/>
                          <a:cs typeface="+mn-cs"/>
                        </a:rPr>
                        <a:t>就业创业</a:t>
                      </a:r>
                      <a:r>
                        <a:rPr lang="zh-CN" altLang="en-US" sz="1800" b="1" kern="1200" dirty="0" smtClean="0">
                          <a:solidFill>
                            <a:schemeClr val="tx1"/>
                          </a:solidFill>
                          <a:effectLst/>
                          <a:latin typeface="+mn-lt"/>
                          <a:ea typeface="+mn-ea"/>
                          <a:cs typeface="+mn-cs"/>
                        </a:rPr>
                        <a:t>、贫困地区</a:t>
                      </a:r>
                      <a:r>
                        <a:rPr lang="zh-CN" altLang="zh-CN" sz="1800" b="1" kern="1200" dirty="0" smtClean="0">
                          <a:solidFill>
                            <a:schemeClr val="tx1"/>
                          </a:solidFill>
                          <a:effectLst/>
                          <a:latin typeface="+mn-lt"/>
                          <a:ea typeface="+mn-ea"/>
                          <a:cs typeface="+mn-cs"/>
                        </a:rPr>
                        <a:t>精准扶贫</a:t>
                      </a:r>
                      <a:r>
                        <a:rPr lang="zh-CN" altLang="en-US" sz="1800" b="1" kern="1200" dirty="0" smtClean="0">
                          <a:solidFill>
                            <a:schemeClr val="tx1"/>
                          </a:solidFill>
                          <a:effectLst/>
                          <a:latin typeface="+mn-lt"/>
                          <a:ea typeface="+mn-ea"/>
                          <a:cs typeface="+mn-cs"/>
                        </a:rPr>
                        <a:t>等问题</a:t>
                      </a:r>
                      <a:r>
                        <a:rPr lang="zh-CN" altLang="zh-CN" sz="1800" b="1" kern="1200" dirty="0" smtClean="0">
                          <a:solidFill>
                            <a:schemeClr val="tx1"/>
                          </a:solidFill>
                          <a:effectLst/>
                          <a:latin typeface="+mn-lt"/>
                          <a:ea typeface="+mn-ea"/>
                          <a:cs typeface="+mn-cs"/>
                        </a:rPr>
                        <a:t>。</a:t>
                      </a:r>
                      <a:endParaRPr lang="zh-CN" altLang="zh-CN" sz="1800" b="1" kern="1200" dirty="0">
                        <a:solidFill>
                          <a:schemeClr val="tx1"/>
                        </a:solidFill>
                        <a:effectLst/>
                        <a:latin typeface="+mn-lt"/>
                        <a:ea typeface="+mn-ea"/>
                        <a:cs typeface="+mn-cs"/>
                      </a:endParaRPr>
                    </a:p>
                  </a:txBody>
                  <a:tcPr marL="45837" marR="45837"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lumMod val="20000"/>
                        <a:lumOff val="80000"/>
                      </a:srgbClr>
                    </a:solidFill>
                  </a:tcPr>
                </a:tc>
              </a:tr>
              <a:tr h="1213427">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altLang="en-US" sz="2000" b="1" kern="100" dirty="0" smtClean="0">
                          <a:solidFill>
                            <a:schemeClr val="lt1"/>
                          </a:solidFill>
                          <a:effectLst/>
                          <a:latin typeface="微软雅黑" panose="020B0503020204020204" pitchFamily="34" charset="-122"/>
                          <a:ea typeface="微软雅黑" panose="020B0503020204020204" pitchFamily="34" charset="-122"/>
                          <a:cs typeface="Times New Roman"/>
                        </a:rPr>
                        <a:t>对企业来说</a:t>
                      </a:r>
                      <a:endParaRPr lang="zh-CN" sz="2000" b="1" kern="100" dirty="0">
                        <a:solidFill>
                          <a:schemeClr val="lt1"/>
                        </a:solidFill>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altLang="zh-CN" sz="1800" kern="1200" dirty="0" smtClean="0">
                          <a:solidFill>
                            <a:schemeClr val="tx1"/>
                          </a:solidFill>
                          <a:effectLst/>
                          <a:latin typeface="+mn-lt"/>
                          <a:ea typeface="+mn-ea"/>
                          <a:cs typeface="+mn-cs"/>
                        </a:rPr>
                        <a:t>       </a:t>
                      </a:r>
                      <a:r>
                        <a:rPr lang="zh-CN" altLang="en-US" sz="1800" b="1" kern="1200" dirty="0" smtClean="0">
                          <a:solidFill>
                            <a:schemeClr val="tx1"/>
                          </a:solidFill>
                          <a:effectLst/>
                          <a:latin typeface="+mn-lt"/>
                          <a:ea typeface="+mn-ea"/>
                          <a:cs typeface="+mn-cs"/>
                        </a:rPr>
                        <a:t>解决企业</a:t>
                      </a:r>
                      <a:r>
                        <a:rPr lang="zh-CN" altLang="zh-CN" sz="1800" b="1" kern="1200" dirty="0" smtClean="0">
                          <a:solidFill>
                            <a:schemeClr val="tx1"/>
                          </a:solidFill>
                          <a:effectLst/>
                          <a:latin typeface="+mn-lt"/>
                          <a:ea typeface="+mn-ea"/>
                          <a:cs typeface="+mn-cs"/>
                        </a:rPr>
                        <a:t>新型</a:t>
                      </a:r>
                      <a:r>
                        <a:rPr lang="zh-CN" altLang="en-US" sz="1800" b="1" kern="1200" dirty="0" smtClean="0">
                          <a:solidFill>
                            <a:schemeClr val="tx1"/>
                          </a:solidFill>
                          <a:effectLst/>
                          <a:latin typeface="+mn-lt"/>
                          <a:ea typeface="+mn-ea"/>
                          <a:cs typeface="+mn-cs"/>
                        </a:rPr>
                        <a:t>产业转型升级</a:t>
                      </a:r>
                      <a:r>
                        <a:rPr lang="zh-CN" altLang="zh-CN" sz="1800" b="1" kern="1200" dirty="0" smtClean="0">
                          <a:solidFill>
                            <a:schemeClr val="tx1"/>
                          </a:solidFill>
                          <a:effectLst/>
                          <a:latin typeface="+mn-lt"/>
                          <a:ea typeface="+mn-ea"/>
                          <a:cs typeface="+mn-cs"/>
                        </a:rPr>
                        <a:t>人才 “招工难”</a:t>
                      </a:r>
                      <a:r>
                        <a:rPr lang="zh-CN" altLang="en-US" sz="1800" b="1" kern="1200" dirty="0" smtClean="0">
                          <a:solidFill>
                            <a:schemeClr val="tx1"/>
                          </a:solidFill>
                          <a:effectLst/>
                          <a:latin typeface="+mn-lt"/>
                          <a:ea typeface="+mn-ea"/>
                          <a:cs typeface="+mn-cs"/>
                        </a:rPr>
                        <a:t>问题</a:t>
                      </a:r>
                      <a:r>
                        <a:rPr lang="zh-CN" altLang="zh-CN" sz="1800" b="1" kern="1200" dirty="0" smtClean="0">
                          <a:solidFill>
                            <a:schemeClr val="tx1"/>
                          </a:solidFill>
                          <a:effectLst/>
                          <a:latin typeface="+mn-lt"/>
                          <a:ea typeface="+mn-ea"/>
                          <a:cs typeface="+mn-cs"/>
                        </a:rPr>
                        <a:t>；提供员工业务能力和中高层管理能力</a:t>
                      </a:r>
                      <a:r>
                        <a:rPr lang="zh-CN" altLang="en-US" sz="1800" b="1" kern="1200" dirty="0" smtClean="0">
                          <a:solidFill>
                            <a:schemeClr val="tx1"/>
                          </a:solidFill>
                          <a:effectLst/>
                          <a:latin typeface="+mn-lt"/>
                          <a:ea typeface="+mn-ea"/>
                          <a:cs typeface="+mn-cs"/>
                        </a:rPr>
                        <a:t>培训</a:t>
                      </a:r>
                      <a:r>
                        <a:rPr lang="zh-CN" altLang="zh-CN" sz="1800" b="1" kern="1200" dirty="0" smtClean="0">
                          <a:solidFill>
                            <a:schemeClr val="tx1"/>
                          </a:solidFill>
                          <a:effectLst/>
                          <a:latin typeface="+mn-lt"/>
                          <a:ea typeface="+mn-ea"/>
                          <a:cs typeface="+mn-cs"/>
                        </a:rPr>
                        <a:t>；降低企业的用工成本；帮助解决技术创新和产品升级难题。</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20000"/>
                        <a:lumOff val="80000"/>
                      </a:srgbClr>
                    </a:solidFill>
                  </a:tcPr>
                </a:tc>
              </a:tr>
              <a:tr h="1211212">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altLang="en-US" sz="2000" b="1" kern="100" dirty="0" smtClean="0">
                          <a:solidFill>
                            <a:schemeClr val="lt1"/>
                          </a:solidFill>
                          <a:effectLst/>
                          <a:latin typeface="微软雅黑" panose="020B0503020204020204" pitchFamily="34" charset="-122"/>
                          <a:ea typeface="微软雅黑" panose="020B0503020204020204" pitchFamily="34" charset="-122"/>
                          <a:cs typeface="Times New Roman"/>
                        </a:rPr>
                        <a:t>对院校来说</a:t>
                      </a:r>
                      <a:endParaRPr lang="zh-CN" sz="2000" b="1" kern="100" dirty="0">
                        <a:solidFill>
                          <a:schemeClr val="lt1"/>
                        </a:solidFill>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just" defTabSz="914400" rtl="0" eaLnBrk="1" fontAlgn="auto" latinLnBrk="0" hangingPunct="1">
                        <a:lnSpc>
                          <a:spcPct val="150000"/>
                        </a:lnSpc>
                        <a:spcBef>
                          <a:spcPts val="0"/>
                        </a:spcBef>
                        <a:spcAft>
                          <a:spcPts val="0"/>
                        </a:spcAft>
                        <a:buClrTx/>
                        <a:buSzTx/>
                        <a:buFontTx/>
                        <a:buNone/>
                        <a:tabLst/>
                        <a:defRPr/>
                      </a:pPr>
                      <a:r>
                        <a:rPr lang="zh-CN" altLang="en-US" sz="1800" kern="1200" dirty="0" smtClean="0">
                          <a:solidFill>
                            <a:schemeClr val="tx1"/>
                          </a:solidFill>
                          <a:effectLst/>
                          <a:latin typeface="+mn-lt"/>
                          <a:ea typeface="+mn-ea"/>
                          <a:cs typeface="+mn-cs"/>
                        </a:rPr>
                        <a:t>     </a:t>
                      </a:r>
                      <a:r>
                        <a:rPr lang="zh-CN" altLang="en-US" sz="1800" b="1" kern="1200" dirty="0" smtClean="0">
                          <a:solidFill>
                            <a:schemeClr val="tx1"/>
                          </a:solidFill>
                          <a:effectLst/>
                          <a:latin typeface="+mn-lt"/>
                          <a:ea typeface="+mn-ea"/>
                          <a:cs typeface="+mn-cs"/>
                        </a:rPr>
                        <a:t>实现</a:t>
                      </a:r>
                      <a:r>
                        <a:rPr lang="zh-CN" altLang="zh-CN" sz="1800" b="1" kern="1200" dirty="0" smtClean="0">
                          <a:solidFill>
                            <a:schemeClr val="tx1"/>
                          </a:solidFill>
                          <a:effectLst/>
                          <a:latin typeface="+mn-lt"/>
                          <a:ea typeface="+mn-ea"/>
                          <a:cs typeface="+mn-cs"/>
                        </a:rPr>
                        <a:t>共建产教融合基地校企深度合作</a:t>
                      </a:r>
                      <a:r>
                        <a:rPr lang="zh-CN" altLang="en-US" sz="1800" b="1" kern="1200" dirty="0" smtClean="0">
                          <a:solidFill>
                            <a:schemeClr val="tx1"/>
                          </a:solidFill>
                          <a:effectLst/>
                          <a:latin typeface="+mn-lt"/>
                          <a:ea typeface="+mn-ea"/>
                          <a:cs typeface="+mn-cs"/>
                        </a:rPr>
                        <a:t>的问题，</a:t>
                      </a:r>
                      <a:r>
                        <a:rPr lang="zh-CN" altLang="zh-CN" sz="1800" b="1" kern="1200" dirty="0" smtClean="0">
                          <a:solidFill>
                            <a:schemeClr val="tx1"/>
                          </a:solidFill>
                          <a:effectLst/>
                          <a:latin typeface="+mn-lt"/>
                          <a:ea typeface="+mn-ea"/>
                          <a:cs typeface="+mn-cs"/>
                        </a:rPr>
                        <a:t>帮助学校提升社会服务与技术积累水平；</a:t>
                      </a:r>
                      <a:r>
                        <a:rPr lang="zh-CN" altLang="en-US" sz="1800" b="1" kern="1200" dirty="0" smtClean="0">
                          <a:solidFill>
                            <a:schemeClr val="tx1"/>
                          </a:solidFill>
                          <a:effectLst/>
                          <a:latin typeface="+mn-lt"/>
                          <a:ea typeface="+mn-ea"/>
                          <a:cs typeface="+mn-cs"/>
                        </a:rPr>
                        <a:t>构建</a:t>
                      </a:r>
                      <a:r>
                        <a:rPr lang="zh-CN" altLang="zh-CN" sz="1800" b="1" kern="1200" dirty="0" smtClean="0">
                          <a:solidFill>
                            <a:schemeClr val="tx1"/>
                          </a:solidFill>
                          <a:effectLst/>
                          <a:latin typeface="+mn-lt"/>
                          <a:ea typeface="+mn-ea"/>
                          <a:cs typeface="+mn-cs"/>
                        </a:rPr>
                        <a:t>符合产业发展需求的专业及人才培养体系，形成办学特色和竞争优势。</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1F497D">
                        <a:lumMod val="20000"/>
                        <a:lumOff val="80000"/>
                      </a:srgbClr>
                    </a:solidFill>
                  </a:tcPr>
                </a:tc>
              </a:tr>
              <a:tr h="82692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altLang="en-US" sz="2000" b="1" kern="100" dirty="0" smtClean="0">
                          <a:solidFill>
                            <a:schemeClr val="lt1"/>
                          </a:solidFill>
                          <a:effectLst/>
                          <a:latin typeface="微软雅黑" panose="020B0503020204020204" pitchFamily="34" charset="-122"/>
                          <a:ea typeface="微软雅黑" panose="020B0503020204020204" pitchFamily="34" charset="-122"/>
                          <a:cs typeface="Times New Roman"/>
                        </a:rPr>
                        <a:t>对个人来说</a:t>
                      </a:r>
                      <a:endParaRPr lang="zh-CN" sz="2000" b="1" kern="100" dirty="0">
                        <a:solidFill>
                          <a:schemeClr val="lt1"/>
                        </a:solidFill>
                        <a:effectLst/>
                        <a:latin typeface="微软雅黑" panose="020B0503020204020204" pitchFamily="34" charset="-122"/>
                        <a:ea typeface="微软雅黑" panose="020B0503020204020204" pitchFamily="34" charset="-122"/>
                        <a:cs typeface="Times New Roman"/>
                      </a:endParaRPr>
                    </a:p>
                  </a:txBody>
                  <a:tcPr marL="45837" marR="45837"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nSpc>
                          <a:spcPct val="150000"/>
                        </a:lnSpc>
                      </a:pPr>
                      <a:r>
                        <a:rPr lang="en-US" altLang="zh-CN" sz="1800" kern="1200" dirty="0" smtClean="0">
                          <a:solidFill>
                            <a:schemeClr val="tx1"/>
                          </a:solidFill>
                          <a:effectLst/>
                          <a:latin typeface="+mn-lt"/>
                          <a:ea typeface="+mn-ea"/>
                          <a:cs typeface="+mn-cs"/>
                        </a:rPr>
                        <a:t>      </a:t>
                      </a:r>
                      <a:r>
                        <a:rPr lang="zh-CN" altLang="zh-CN" sz="1800" b="1" kern="1200" dirty="0" smtClean="0">
                          <a:solidFill>
                            <a:schemeClr val="tx1"/>
                          </a:solidFill>
                          <a:effectLst/>
                          <a:latin typeface="+mn-lt"/>
                          <a:ea typeface="+mn-ea"/>
                          <a:cs typeface="+mn-cs"/>
                        </a:rPr>
                        <a:t>为学生、产业工人、农民、复转军人、特殊困难人群等提供</a:t>
                      </a:r>
                      <a:r>
                        <a:rPr lang="zh-CN" altLang="en-US" sz="1800" b="1" kern="1200" dirty="0" smtClean="0">
                          <a:solidFill>
                            <a:schemeClr val="tx1"/>
                          </a:solidFill>
                          <a:effectLst/>
                          <a:latin typeface="+mn-lt"/>
                          <a:ea typeface="+mn-ea"/>
                          <a:cs typeface="+mn-cs"/>
                        </a:rPr>
                        <a:t>培训服务</a:t>
                      </a:r>
                      <a:r>
                        <a:rPr lang="zh-CN" altLang="zh-CN" sz="1800" b="1" kern="1200" dirty="0" smtClean="0">
                          <a:solidFill>
                            <a:schemeClr val="tx1"/>
                          </a:solidFill>
                          <a:effectLst/>
                          <a:latin typeface="+mn-lt"/>
                          <a:ea typeface="+mn-ea"/>
                          <a:cs typeface="+mn-cs"/>
                        </a:rPr>
                        <a:t>平台，使</a:t>
                      </a:r>
                      <a:r>
                        <a:rPr lang="zh-CN" altLang="en-US" sz="1800" b="1" kern="1200" dirty="0" smtClean="0">
                          <a:solidFill>
                            <a:schemeClr val="tx1"/>
                          </a:solidFill>
                          <a:effectLst/>
                          <a:latin typeface="+mn-lt"/>
                          <a:ea typeface="+mn-ea"/>
                          <a:cs typeface="+mn-cs"/>
                        </a:rPr>
                        <a:t>大家</a:t>
                      </a:r>
                      <a:r>
                        <a:rPr lang="zh-CN" altLang="zh-CN" sz="1800" b="1" kern="1200" dirty="0" smtClean="0">
                          <a:solidFill>
                            <a:schemeClr val="tx1"/>
                          </a:solidFill>
                          <a:effectLst/>
                          <a:latin typeface="+mn-lt"/>
                          <a:ea typeface="+mn-ea"/>
                          <a:cs typeface="+mn-cs"/>
                        </a:rPr>
                        <a:t>能够随时随地学习，掌握一技之长，实现良好就业或创业；提高</a:t>
                      </a:r>
                      <a:r>
                        <a:rPr lang="zh-CN" altLang="en-US" sz="1800" b="1" kern="1200" dirty="0" smtClean="0">
                          <a:solidFill>
                            <a:schemeClr val="tx1"/>
                          </a:solidFill>
                          <a:effectLst/>
                          <a:latin typeface="+mn-lt"/>
                          <a:ea typeface="+mn-ea"/>
                          <a:cs typeface="+mn-cs"/>
                        </a:rPr>
                        <a:t>个人就业转型</a:t>
                      </a:r>
                      <a:r>
                        <a:rPr lang="zh-CN" altLang="zh-CN" sz="1800" b="1" kern="1200" dirty="0" smtClean="0">
                          <a:solidFill>
                            <a:schemeClr val="tx1"/>
                          </a:solidFill>
                          <a:effectLst/>
                          <a:latin typeface="+mn-lt"/>
                          <a:ea typeface="+mn-ea"/>
                          <a:cs typeface="+mn-cs"/>
                        </a:rPr>
                        <a:t>的竞争力。</a:t>
                      </a:r>
                      <a:endParaRPr lang="zh-CN" altLang="zh-CN" sz="1800" b="1" kern="1200" dirty="0">
                        <a:solidFill>
                          <a:schemeClr val="tx1"/>
                        </a:solidFill>
                        <a:effectLst/>
                        <a:latin typeface="+mn-lt"/>
                        <a:ea typeface="+mn-ea"/>
                        <a:cs typeface="+mn-cs"/>
                      </a:endParaRPr>
                    </a:p>
                  </a:txBody>
                  <a:tcPr marL="45837" marR="45837"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1F497D">
                        <a:lumMod val="20000"/>
                        <a:lumOff val="80000"/>
                      </a:srgbClr>
                    </a:solidFill>
                  </a:tcPr>
                </a:tc>
              </a:tr>
            </a:tbl>
          </a:graphicData>
        </a:graphic>
      </p:graphicFrame>
    </p:spTree>
    <p:extLst>
      <p:ext uri="{BB962C8B-B14F-4D97-AF65-F5344CB8AC3E}">
        <p14:creationId xmlns:p14="http://schemas.microsoft.com/office/powerpoint/2010/main" val="2781749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20"/>
          <p:cNvSpPr txBox="1"/>
          <p:nvPr/>
        </p:nvSpPr>
        <p:spPr>
          <a:xfrm>
            <a:off x="7954566" y="146715"/>
            <a:ext cx="3524944" cy="485675"/>
          </a:xfrm>
          <a:prstGeom prst="rect">
            <a:avLst/>
          </a:prstGeom>
        </p:spPr>
        <p:txBody>
          <a:bodyPr lIns="85588" tIns="42794" rIns="85588" bIns="42794"/>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2880" b="1" dirty="0">
              <a:solidFill>
                <a:prstClr val="black"/>
              </a:solidFill>
            </a:endParaRPr>
          </a:p>
        </p:txBody>
      </p:sp>
      <p:sp>
        <p:nvSpPr>
          <p:cNvPr id="47" name="矩形 46"/>
          <p:cNvSpPr/>
          <p:nvPr/>
        </p:nvSpPr>
        <p:spPr>
          <a:xfrm>
            <a:off x="1297227" y="2040882"/>
            <a:ext cx="8857426" cy="474683"/>
          </a:xfrm>
          <a:prstGeom prst="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lnSpc>
                <a:spcPts val="2640"/>
              </a:lnSpc>
            </a:pPr>
            <a:r>
              <a:rPr lang="zh-CN" sz="1600" b="1" dirty="0" smtClean="0">
                <a:solidFill>
                  <a:schemeClr val="bg1"/>
                </a:solidFill>
                <a:latin typeface="微软雅黑" pitchFamily="34" charset="-122"/>
                <a:ea typeface="微软雅黑" pitchFamily="34" charset="-122"/>
              </a:rPr>
              <a:t>探索产教融合协同育人新模式，打造差异化</a:t>
            </a:r>
            <a:r>
              <a:rPr lang="zh-CN" altLang="en-US" sz="1600" b="1" dirty="0" smtClean="0">
                <a:solidFill>
                  <a:schemeClr val="bg1"/>
                </a:solidFill>
                <a:latin typeface="微软雅黑" pitchFamily="34" charset="-122"/>
                <a:ea typeface="微软雅黑" pitchFamily="34" charset="-122"/>
              </a:rPr>
              <a:t>特色</a:t>
            </a:r>
            <a:r>
              <a:rPr lang="zh-CN" altLang="zh-CN" sz="1600" b="1" dirty="0" smtClean="0">
                <a:solidFill>
                  <a:schemeClr val="bg1"/>
                </a:solidFill>
                <a:latin typeface="微软雅黑" pitchFamily="34" charset="-122"/>
                <a:ea typeface="微软雅黑" pitchFamily="34" charset="-122"/>
              </a:rPr>
              <a:t>专业</a:t>
            </a:r>
            <a:r>
              <a:rPr lang="zh-CN" altLang="en-US" sz="1600" b="1" dirty="0" smtClean="0">
                <a:solidFill>
                  <a:schemeClr val="bg1"/>
                </a:solidFill>
                <a:latin typeface="微软雅黑" pitchFamily="34" charset="-122"/>
                <a:ea typeface="微软雅黑" pitchFamily="34" charset="-122"/>
              </a:rPr>
              <a:t>（群）</a:t>
            </a:r>
            <a:r>
              <a:rPr lang="zh-CN" altLang="zh-CN" sz="1600" b="1" dirty="0" smtClean="0">
                <a:solidFill>
                  <a:schemeClr val="bg1"/>
                </a:solidFill>
                <a:latin typeface="微软雅黑" pitchFamily="34" charset="-122"/>
                <a:ea typeface="微软雅黑" pitchFamily="34" charset="-122"/>
              </a:rPr>
              <a:t>新品牌</a:t>
            </a:r>
            <a:endParaRPr lang="zh-CN" sz="1600" b="1" dirty="0">
              <a:solidFill>
                <a:schemeClr val="bg1"/>
              </a:solidFill>
              <a:latin typeface="微软雅黑" pitchFamily="34" charset="-122"/>
              <a:ea typeface="微软雅黑" pitchFamily="34" charset="-122"/>
            </a:endParaRPr>
          </a:p>
        </p:txBody>
      </p:sp>
      <p:sp>
        <p:nvSpPr>
          <p:cNvPr id="93" name="矩形 92"/>
          <p:cNvSpPr/>
          <p:nvPr/>
        </p:nvSpPr>
        <p:spPr>
          <a:xfrm>
            <a:off x="1339708" y="3977623"/>
            <a:ext cx="8814945" cy="549052"/>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p>
        </p:txBody>
      </p:sp>
      <p:sp>
        <p:nvSpPr>
          <p:cNvPr id="43" name="下箭头 42"/>
          <p:cNvSpPr/>
          <p:nvPr/>
        </p:nvSpPr>
        <p:spPr>
          <a:xfrm rot="10800000">
            <a:off x="5612059" y="2509109"/>
            <a:ext cx="333470" cy="36992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p>
        </p:txBody>
      </p:sp>
      <p:sp>
        <p:nvSpPr>
          <p:cNvPr id="50" name="圆角矩形 49"/>
          <p:cNvSpPr/>
          <p:nvPr/>
        </p:nvSpPr>
        <p:spPr>
          <a:xfrm>
            <a:off x="10375583" y="2040882"/>
            <a:ext cx="1130106" cy="518458"/>
          </a:xfrm>
          <a:prstGeom prst="roundRect">
            <a:avLst/>
          </a:prstGeom>
          <a:solidFill>
            <a:schemeClr val="accent1"/>
          </a:solidFill>
          <a:ln cmpd="sng">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itchFamily="34" charset="-122"/>
                <a:ea typeface="微软雅黑" pitchFamily="34" charset="-122"/>
              </a:rPr>
              <a:t>目标</a:t>
            </a:r>
          </a:p>
        </p:txBody>
      </p:sp>
      <p:sp>
        <p:nvSpPr>
          <p:cNvPr id="54" name="圆角矩形 53"/>
          <p:cNvSpPr/>
          <p:nvPr/>
        </p:nvSpPr>
        <p:spPr>
          <a:xfrm>
            <a:off x="10409121" y="3033846"/>
            <a:ext cx="1130106" cy="518458"/>
          </a:xfrm>
          <a:prstGeom prst="roundRect">
            <a:avLst/>
          </a:prstGeom>
          <a:solidFill>
            <a:schemeClr val="accent1"/>
          </a:solidFill>
          <a:ln cmpd="sng">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itchFamily="34" charset="-122"/>
                <a:ea typeface="微软雅黑" pitchFamily="34" charset="-122"/>
              </a:rPr>
              <a:t>项目</a:t>
            </a:r>
          </a:p>
        </p:txBody>
      </p:sp>
      <p:sp>
        <p:nvSpPr>
          <p:cNvPr id="55" name="圆角矩形 54"/>
          <p:cNvSpPr/>
          <p:nvPr/>
        </p:nvSpPr>
        <p:spPr>
          <a:xfrm>
            <a:off x="10409121" y="3964319"/>
            <a:ext cx="1130106" cy="518458"/>
          </a:xfrm>
          <a:prstGeom prst="roundRect">
            <a:avLst/>
          </a:prstGeom>
          <a:solidFill>
            <a:schemeClr val="accent1"/>
          </a:solidFill>
          <a:ln cmpd="sng">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itchFamily="34" charset="-122"/>
                <a:ea typeface="微软雅黑" pitchFamily="34" charset="-122"/>
              </a:rPr>
              <a:t>平台</a:t>
            </a:r>
          </a:p>
        </p:txBody>
      </p:sp>
      <p:sp>
        <p:nvSpPr>
          <p:cNvPr id="4" name="灯片编号占位符 3"/>
          <p:cNvSpPr>
            <a:spLocks noGrp="1"/>
          </p:cNvSpPr>
          <p:nvPr>
            <p:ph type="sldNum" sz="quarter" idx="12"/>
          </p:nvPr>
        </p:nvSpPr>
        <p:spPr>
          <a:xfrm>
            <a:off x="11797814" y="150030"/>
            <a:ext cx="485573" cy="170334"/>
          </a:xfrm>
        </p:spPr>
        <p:txBody>
          <a:bodyPr/>
          <a:lstStyle/>
          <a:p>
            <a:r>
              <a:rPr lang="en-US" altLang="zh-CN" dirty="0" smtClean="0"/>
              <a:t>06</a:t>
            </a:r>
            <a:endParaRPr lang="zh-CN" altLang="en-US" dirty="0"/>
          </a:p>
        </p:txBody>
      </p:sp>
      <p:sp>
        <p:nvSpPr>
          <p:cNvPr id="5" name="标题 4"/>
          <p:cNvSpPr>
            <a:spLocks noGrp="1"/>
          </p:cNvSpPr>
          <p:nvPr>
            <p:ph type="title"/>
          </p:nvPr>
        </p:nvSpPr>
        <p:spPr>
          <a:xfrm>
            <a:off x="8839515" y="66169"/>
            <a:ext cx="2646878" cy="424732"/>
          </a:xfrm>
        </p:spPr>
        <p:txBody>
          <a:bodyPr/>
          <a:lstStyle/>
          <a:p>
            <a:r>
              <a:rPr lang="zh-CN" altLang="en-US" sz="2400" dirty="0">
                <a:latin typeface="微软雅黑" pitchFamily="34" charset="-122"/>
                <a:ea typeface="微软雅黑" pitchFamily="34" charset="-122"/>
              </a:rPr>
              <a:t>二、建设目标</a:t>
            </a:r>
            <a:r>
              <a:rPr lang="zh-CN" altLang="en-US" sz="2400" dirty="0" smtClean="0">
                <a:latin typeface="微软雅黑" pitchFamily="34" charset="-122"/>
                <a:ea typeface="微软雅黑" pitchFamily="34" charset="-122"/>
              </a:rPr>
              <a:t>思路</a:t>
            </a:r>
            <a:endParaRPr lang="zh-CN" altLang="en-US" sz="2400" dirty="0">
              <a:latin typeface="微软雅黑" pitchFamily="34" charset="-122"/>
              <a:ea typeface="微软雅黑" pitchFamily="34" charset="-122"/>
            </a:endParaRPr>
          </a:p>
        </p:txBody>
      </p:sp>
      <p:sp>
        <p:nvSpPr>
          <p:cNvPr id="39" name="MH_Other_5"/>
          <p:cNvSpPr>
            <a:spLocks noChangeArrowheads="1"/>
          </p:cNvSpPr>
          <p:nvPr>
            <p:custDataLst>
              <p:tags r:id="rId1"/>
            </p:custDataLst>
          </p:nvPr>
        </p:nvSpPr>
        <p:spPr bwMode="auto">
          <a:xfrm>
            <a:off x="333886" y="1156730"/>
            <a:ext cx="3143239" cy="5040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5588" tIns="42794" rIns="85588" bIns="42794" anchor="ctr"/>
          <a:lstStyle/>
          <a:p>
            <a:pPr marL="0" lvl="1" defTabSz="746125">
              <a:spcBef>
                <a:spcPct val="0"/>
              </a:spcBef>
              <a:spcAft>
                <a:spcPts val="600"/>
              </a:spcAft>
            </a:pPr>
            <a:r>
              <a:rPr lang="zh-CN" altLang="en-US" sz="2400" b="1" dirty="0">
                <a:solidFill>
                  <a:schemeClr val="bg1"/>
                </a:solidFill>
                <a:latin typeface="微软雅黑" pitchFamily="34" charset="-122"/>
                <a:ea typeface="微软雅黑" pitchFamily="34" charset="-122"/>
              </a:rPr>
              <a:t>（一）</a:t>
            </a:r>
            <a:r>
              <a:rPr lang="zh-CN" altLang="en-US" sz="2400" b="1" dirty="0" smtClean="0">
                <a:solidFill>
                  <a:schemeClr val="bg1"/>
                </a:solidFill>
                <a:latin typeface="微软雅黑" pitchFamily="34" charset="-122"/>
                <a:ea typeface="微软雅黑" pitchFamily="34" charset="-122"/>
              </a:rPr>
              <a:t>建设目标思路</a:t>
            </a:r>
            <a:endParaRPr lang="zh-CN" altLang="en-US" sz="2400" b="1" dirty="0">
              <a:solidFill>
                <a:schemeClr val="bg1"/>
              </a:solidFill>
              <a:latin typeface="微软雅黑" pitchFamily="34" charset="-122"/>
              <a:ea typeface="微软雅黑" pitchFamily="34" charset="-122"/>
            </a:endParaRPr>
          </a:p>
        </p:txBody>
      </p:sp>
      <p:grpSp>
        <p:nvGrpSpPr>
          <p:cNvPr id="3" name="组合 2"/>
          <p:cNvGrpSpPr/>
          <p:nvPr/>
        </p:nvGrpSpPr>
        <p:grpSpPr>
          <a:xfrm>
            <a:off x="1297226" y="2908964"/>
            <a:ext cx="8857427" cy="738994"/>
            <a:chOff x="0" y="3062178"/>
            <a:chExt cx="8857427" cy="738994"/>
          </a:xfrm>
        </p:grpSpPr>
        <p:sp>
          <p:nvSpPr>
            <p:cNvPr id="49" name="矩形 48"/>
            <p:cNvSpPr/>
            <p:nvPr/>
          </p:nvSpPr>
          <p:spPr>
            <a:xfrm>
              <a:off x="0" y="3062178"/>
              <a:ext cx="8857427" cy="738994"/>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590" dirty="0" smtClean="0"/>
            </a:p>
            <a:p>
              <a:pPr algn="ctr"/>
              <a:endParaRPr lang="en-US" altLang="zh-CN" sz="2590" dirty="0"/>
            </a:p>
            <a:p>
              <a:pPr algn="ctr"/>
              <a:endParaRPr lang="en-US" altLang="zh-CN" sz="2590" dirty="0" smtClean="0"/>
            </a:p>
            <a:p>
              <a:pPr algn="ctr"/>
              <a:endParaRPr lang="en-US" altLang="zh-CN" sz="2590" dirty="0"/>
            </a:p>
            <a:p>
              <a:pPr algn="ctr"/>
              <a:endParaRPr lang="en-US" altLang="zh-CN" sz="2590" dirty="0" smtClean="0"/>
            </a:p>
            <a:p>
              <a:pPr algn="ctr"/>
              <a:endParaRPr lang="en-US" altLang="zh-CN" sz="2590" dirty="0"/>
            </a:p>
            <a:p>
              <a:pPr algn="ctr"/>
              <a:endParaRPr lang="en-US" altLang="zh-CN" sz="2590" dirty="0" smtClean="0"/>
            </a:p>
            <a:p>
              <a:pPr algn="ctr"/>
              <a:endParaRPr lang="en-US" altLang="zh-CN" sz="2590" dirty="0"/>
            </a:p>
            <a:p>
              <a:pPr algn="ctr"/>
              <a:endParaRPr lang="en-US" altLang="zh-CN" sz="2590" dirty="0" smtClean="0"/>
            </a:p>
            <a:p>
              <a:pPr algn="ctr"/>
              <a:endParaRPr lang="zh-CN" altLang="en-US" sz="2590" dirty="0"/>
            </a:p>
          </p:txBody>
        </p:sp>
        <p:sp>
          <p:nvSpPr>
            <p:cNvPr id="60" name="圆角矩形 59"/>
            <p:cNvSpPr/>
            <p:nvPr/>
          </p:nvSpPr>
          <p:spPr>
            <a:xfrm>
              <a:off x="152400" y="3216169"/>
              <a:ext cx="1377795" cy="53183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产教融合</a:t>
              </a:r>
              <a:endParaRPr lang="en-US" altLang="zh-CN" sz="1400" b="1" dirty="0" smtClean="0">
                <a:solidFill>
                  <a:schemeClr val="tx1"/>
                </a:solidFill>
                <a:latin typeface="微软雅黑" pitchFamily="34" charset="-122"/>
                <a:ea typeface="微软雅黑" pitchFamily="34" charset="-122"/>
              </a:endParaRPr>
            </a:p>
            <a:p>
              <a:pPr algn="ctr"/>
              <a:r>
                <a:rPr lang="zh-CN" altLang="en-US" sz="1400" b="1" dirty="0" smtClean="0">
                  <a:solidFill>
                    <a:schemeClr val="tx1"/>
                  </a:solidFill>
                  <a:latin typeface="微软雅黑" pitchFamily="34" charset="-122"/>
                  <a:ea typeface="微软雅黑" pitchFamily="34" charset="-122"/>
                </a:rPr>
                <a:t>人才培养模式</a:t>
              </a:r>
              <a:endParaRPr lang="zh-CN" altLang="en-US" sz="1400" b="1" dirty="0">
                <a:solidFill>
                  <a:schemeClr val="tx1"/>
                </a:solidFill>
                <a:latin typeface="微软雅黑" pitchFamily="34" charset="-122"/>
                <a:ea typeface="微软雅黑" pitchFamily="34" charset="-122"/>
              </a:endParaRPr>
            </a:p>
          </p:txBody>
        </p:sp>
        <p:sp>
          <p:nvSpPr>
            <p:cNvPr id="26" name="圆角矩形 25"/>
            <p:cNvSpPr/>
            <p:nvPr/>
          </p:nvSpPr>
          <p:spPr>
            <a:xfrm>
              <a:off x="1669313" y="3221305"/>
              <a:ext cx="1371600" cy="53183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产教融合课程</a:t>
              </a:r>
              <a:r>
                <a:rPr lang="zh-CN" altLang="en-US" sz="1400" b="1" dirty="0">
                  <a:solidFill>
                    <a:schemeClr val="tx1"/>
                  </a:solidFill>
                  <a:latin typeface="微软雅黑" pitchFamily="34" charset="-122"/>
                  <a:ea typeface="微软雅黑" pitchFamily="34" charset="-122"/>
                </a:rPr>
                <a:t>体系</a:t>
              </a:r>
            </a:p>
          </p:txBody>
        </p:sp>
        <p:grpSp>
          <p:nvGrpSpPr>
            <p:cNvPr id="32" name="组合 31"/>
            <p:cNvGrpSpPr/>
            <p:nvPr/>
          </p:nvGrpSpPr>
          <p:grpSpPr>
            <a:xfrm>
              <a:off x="3157869" y="3188138"/>
              <a:ext cx="5613972" cy="546489"/>
              <a:chOff x="2472069" y="3188138"/>
              <a:chExt cx="5613972" cy="546489"/>
            </a:xfrm>
          </p:grpSpPr>
          <p:sp>
            <p:nvSpPr>
              <p:cNvPr id="27" name="圆角矩形 26"/>
              <p:cNvSpPr/>
              <p:nvPr/>
            </p:nvSpPr>
            <p:spPr>
              <a:xfrm>
                <a:off x="2472069" y="3216169"/>
                <a:ext cx="1303835" cy="51845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新科技赋能实训中心</a:t>
                </a:r>
                <a:endParaRPr lang="zh-CN" altLang="en-US" sz="1400" b="1" dirty="0">
                  <a:solidFill>
                    <a:schemeClr val="tx1"/>
                  </a:solidFill>
                  <a:latin typeface="微软雅黑" pitchFamily="34" charset="-122"/>
                  <a:ea typeface="微软雅黑" pitchFamily="34" charset="-122"/>
                </a:endParaRPr>
              </a:p>
            </p:txBody>
          </p:sp>
          <p:sp>
            <p:nvSpPr>
              <p:cNvPr id="28" name="圆角矩形 27"/>
              <p:cNvSpPr/>
              <p:nvPr/>
            </p:nvSpPr>
            <p:spPr>
              <a:xfrm>
                <a:off x="3911689" y="3188138"/>
                <a:ext cx="1329365" cy="54648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itchFamily="34" charset="-122"/>
                    <a:ea typeface="微软雅黑" pitchFamily="34" charset="-122"/>
                  </a:rPr>
                  <a:t>“双师型” 师资队伍建设</a:t>
                </a:r>
                <a:endParaRPr lang="zh-CN" altLang="en-US" sz="1400" b="1" dirty="0">
                  <a:solidFill>
                    <a:schemeClr val="tx1"/>
                  </a:solidFill>
                  <a:latin typeface="微软雅黑" pitchFamily="34" charset="-122"/>
                  <a:ea typeface="微软雅黑" pitchFamily="34" charset="-122"/>
                </a:endParaRPr>
              </a:p>
            </p:txBody>
          </p:sp>
          <p:sp>
            <p:nvSpPr>
              <p:cNvPr id="29" name="圆角矩形 28"/>
              <p:cNvSpPr/>
              <p:nvPr/>
            </p:nvSpPr>
            <p:spPr>
              <a:xfrm>
                <a:off x="5345679" y="3195509"/>
                <a:ext cx="1310021" cy="53911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1+X</a:t>
                </a:r>
                <a:r>
                  <a:rPr lang="zh-CN" altLang="en-US" sz="1400" b="1" dirty="0">
                    <a:solidFill>
                      <a:schemeClr val="tx1"/>
                    </a:solidFill>
                    <a:latin typeface="微软雅黑" pitchFamily="34" charset="-122"/>
                    <a:ea typeface="微软雅黑" pitchFamily="34" charset="-122"/>
                  </a:rPr>
                  <a:t>”证书培训</a:t>
                </a:r>
                <a:endParaRPr lang="zh-CN" altLang="en-US" sz="1400" b="1" dirty="0">
                  <a:solidFill>
                    <a:schemeClr val="tx1"/>
                  </a:solidFill>
                  <a:latin typeface="微软雅黑" pitchFamily="34" charset="-122"/>
                  <a:ea typeface="微软雅黑" pitchFamily="34" charset="-122"/>
                </a:endParaRPr>
              </a:p>
            </p:txBody>
          </p:sp>
          <p:sp>
            <p:nvSpPr>
              <p:cNvPr id="46" name="圆角矩形 45"/>
              <p:cNvSpPr/>
              <p:nvPr/>
            </p:nvSpPr>
            <p:spPr>
              <a:xfrm>
                <a:off x="6776020" y="3195509"/>
                <a:ext cx="1310021" cy="53911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产教协同创新中心</a:t>
                </a:r>
                <a:endParaRPr lang="zh-CN" altLang="en-US" sz="1400" b="1" dirty="0">
                  <a:solidFill>
                    <a:schemeClr val="tx1"/>
                  </a:solidFill>
                  <a:latin typeface="微软雅黑" pitchFamily="34" charset="-122"/>
                  <a:ea typeface="微软雅黑" pitchFamily="34" charset="-122"/>
                </a:endParaRPr>
              </a:p>
            </p:txBody>
          </p:sp>
        </p:grpSp>
      </p:grpSp>
      <p:sp>
        <p:nvSpPr>
          <p:cNvPr id="34" name="矩形 33"/>
          <p:cNvSpPr/>
          <p:nvPr/>
        </p:nvSpPr>
        <p:spPr>
          <a:xfrm>
            <a:off x="1371658" y="4031376"/>
            <a:ext cx="8782995" cy="495300"/>
          </a:xfrm>
          <a:prstGeom prst="rect">
            <a:avLst/>
          </a:prstGeom>
          <a:solidFill>
            <a:schemeClr val="accent2"/>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lnSpc>
                <a:spcPts val="2640"/>
              </a:lnSpc>
            </a:pPr>
            <a:r>
              <a:rPr lang="zh-CN" altLang="en-US" sz="1600" b="1" dirty="0">
                <a:solidFill>
                  <a:schemeClr val="bg1"/>
                </a:solidFill>
                <a:latin typeface="微软雅黑" pitchFamily="34" charset="-122"/>
                <a:ea typeface="微软雅黑" pitchFamily="34" charset="-122"/>
              </a:rPr>
              <a:t>搭建“横向多元化、纵向多层次”产教融合共建专业的平台</a:t>
            </a:r>
            <a:endParaRPr lang="zh-CN" sz="1600" b="1" dirty="0">
              <a:solidFill>
                <a:schemeClr val="bg1"/>
              </a:solidFill>
              <a:latin typeface="微软雅黑" pitchFamily="34" charset="-122"/>
              <a:ea typeface="微软雅黑" pitchFamily="34" charset="-122"/>
            </a:endParaRPr>
          </a:p>
        </p:txBody>
      </p:sp>
      <p:sp>
        <p:nvSpPr>
          <p:cNvPr id="65" name="下箭头 64"/>
          <p:cNvSpPr/>
          <p:nvPr/>
        </p:nvSpPr>
        <p:spPr>
          <a:xfrm rot="10800000">
            <a:off x="5612059" y="3647958"/>
            <a:ext cx="333470" cy="36992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p>
        </p:txBody>
      </p:sp>
    </p:spTree>
    <p:extLst>
      <p:ext uri="{BB962C8B-B14F-4D97-AF65-F5344CB8AC3E}">
        <p14:creationId xmlns:p14="http://schemas.microsoft.com/office/powerpoint/2010/main" val="8241465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500"/>
                                        <p:tgtEl>
                                          <p:spTgt spid="4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down)">
                                      <p:cBhvr>
                                        <p:cTn id="14" dur="500"/>
                                        <p:tgtEl>
                                          <p:spTgt spid="47"/>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down)">
                                      <p:cBhvr>
                                        <p:cTn id="2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3" grpId="0" animBg="1"/>
      <p:bldP spid="39" grpId="0" animBg="1"/>
      <p:bldP spid="34"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a:solidFill>
                  <a:prstClr val="white"/>
                </a:solidFill>
              </a:rPr>
              <a:t>01</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12"/>
          <p:cNvGrpSpPr/>
          <p:nvPr/>
        </p:nvGrpSpPr>
        <p:grpSpPr>
          <a:xfrm>
            <a:off x="1719039" y="3041402"/>
            <a:ext cx="8838487" cy="3476866"/>
            <a:chOff x="1912073" y="3095508"/>
            <a:chExt cx="9917975" cy="4016103"/>
          </a:xfrm>
        </p:grpSpPr>
        <p:grpSp>
          <p:nvGrpSpPr>
            <p:cNvPr id="4" name="组合 13"/>
            <p:cNvGrpSpPr/>
            <p:nvPr/>
          </p:nvGrpSpPr>
          <p:grpSpPr>
            <a:xfrm>
              <a:off x="1912073" y="3095508"/>
              <a:ext cx="9917975" cy="4016103"/>
              <a:chOff x="2508829" y="2416245"/>
              <a:chExt cx="9917975" cy="4016103"/>
            </a:xfrm>
          </p:grpSpPr>
          <p:grpSp>
            <p:nvGrpSpPr>
              <p:cNvPr id="5" name="组合 21"/>
              <p:cNvGrpSpPr/>
              <p:nvPr/>
            </p:nvGrpSpPr>
            <p:grpSpPr>
              <a:xfrm>
                <a:off x="4232298" y="4865504"/>
                <a:ext cx="5581534" cy="1222085"/>
                <a:chOff x="2006782" y="4658402"/>
                <a:chExt cx="5581534" cy="1222085"/>
              </a:xfrm>
            </p:grpSpPr>
            <p:grpSp>
              <p:nvGrpSpPr>
                <p:cNvPr id="6" name="Group 11"/>
                <p:cNvGrpSpPr/>
                <p:nvPr/>
              </p:nvGrpSpPr>
              <p:grpSpPr bwMode="auto">
                <a:xfrm>
                  <a:off x="2006782" y="4658402"/>
                  <a:ext cx="5581534" cy="1222085"/>
                  <a:chOff x="489" y="2947"/>
                  <a:chExt cx="2462" cy="779"/>
                </a:xfrm>
              </p:grpSpPr>
              <p:sp>
                <p:nvSpPr>
                  <p:cNvPr id="65" name="AutoShape 12"/>
                  <p:cNvSpPr>
                    <a:spLocks noChangeArrowheads="1"/>
                  </p:cNvSpPr>
                  <p:nvPr/>
                </p:nvSpPr>
                <p:spPr bwMode="gray">
                  <a:xfrm>
                    <a:off x="489" y="2983"/>
                    <a:ext cx="2462" cy="743"/>
                  </a:xfrm>
                  <a:prstGeom prst="can">
                    <a:avLst>
                      <a:gd name="adj" fmla="val 50000"/>
                    </a:avLst>
                  </a:prstGeom>
                  <a:gradFill rotWithShape="1">
                    <a:gsLst>
                      <a:gs pos="0">
                        <a:schemeClr val="accent1">
                          <a:gamma/>
                          <a:shade val="36078"/>
                          <a:invGamma/>
                        </a:schemeClr>
                      </a:gs>
                      <a:gs pos="50000">
                        <a:schemeClr val="accent1"/>
                      </a:gs>
                      <a:gs pos="100000">
                        <a:schemeClr val="accent1">
                          <a:gamma/>
                          <a:shade val="36078"/>
                          <a:invGamma/>
                        </a:schemeClr>
                      </a:gs>
                    </a:gsLst>
                    <a:lin ang="0" scaled="1"/>
                  </a:gradFill>
                  <a:ln w="9525">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dirty="0">
                      <a:latin typeface="微软雅黑" panose="020B0503020204020204" pitchFamily="34" charset="-122"/>
                      <a:ea typeface="微软雅黑" panose="020B0503020204020204" pitchFamily="34" charset="-122"/>
                    </a:endParaRPr>
                  </a:p>
                </p:txBody>
              </p:sp>
              <p:sp>
                <p:nvSpPr>
                  <p:cNvPr id="66" name="Oval 13"/>
                  <p:cNvSpPr>
                    <a:spLocks noChangeArrowheads="1"/>
                  </p:cNvSpPr>
                  <p:nvPr/>
                </p:nvSpPr>
                <p:spPr bwMode="gray">
                  <a:xfrm>
                    <a:off x="489" y="2947"/>
                    <a:ext cx="2462" cy="437"/>
                  </a:xfrm>
                  <a:prstGeom prst="ellipse">
                    <a:avLst/>
                  </a:prstGeom>
                  <a:gradFill rotWithShape="1">
                    <a:gsLst>
                      <a:gs pos="0">
                        <a:schemeClr val="accent1">
                          <a:gamma/>
                          <a:shade val="49804"/>
                          <a:invGamma/>
                        </a:schemeClr>
                      </a:gs>
                      <a:gs pos="100000">
                        <a:schemeClr val="accent1"/>
                      </a:gs>
                    </a:gsLst>
                    <a:path path="shape">
                      <a:fillToRect l="50000" t="50000" r="50000" b="50000"/>
                    </a:path>
                  </a:gradFill>
                  <a:ln w="9525" algn="ctr">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dirty="0">
                      <a:latin typeface="微软雅黑" panose="020B0503020204020204" pitchFamily="34" charset="-122"/>
                      <a:ea typeface="微软雅黑" panose="020B0503020204020204" pitchFamily="34" charset="-122"/>
                    </a:endParaRPr>
                  </a:p>
                </p:txBody>
              </p:sp>
            </p:grpSp>
            <p:sp>
              <p:nvSpPr>
                <p:cNvPr id="64" name="Rectangle 27"/>
                <p:cNvSpPr>
                  <a:spLocks noChangeArrowheads="1"/>
                </p:cNvSpPr>
                <p:nvPr/>
              </p:nvSpPr>
              <p:spPr bwMode="gray">
                <a:xfrm>
                  <a:off x="2470984" y="5406328"/>
                  <a:ext cx="4968411" cy="355511"/>
                </a:xfrm>
                <a:prstGeom prst="rect">
                  <a:avLst/>
                </a:prstGeom>
                <a:noFill/>
                <a:ln w="9525" algn="ctr">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sz="1400" b="1" dirty="0">
                      <a:solidFill>
                        <a:srgbClr val="FFFFFF"/>
                      </a:solidFill>
                      <a:latin typeface="微软雅黑" panose="020B0503020204020204" pitchFamily="34" charset="-122"/>
                      <a:ea typeface="微软雅黑" panose="020B0503020204020204" pitchFamily="34" charset="-122"/>
                    </a:rPr>
                    <a:t>以促进学生全面发展与提升就业竞争力为目标</a:t>
                  </a:r>
                  <a:endParaRPr lang="en-US" altLang="zh-CN" sz="1400" b="1" dirty="0">
                    <a:solidFill>
                      <a:srgbClr val="FFFFFF"/>
                    </a:solidFill>
                    <a:latin typeface="微软雅黑" panose="020B0503020204020204" pitchFamily="34" charset="-122"/>
                    <a:ea typeface="微软雅黑" panose="020B0503020204020204" pitchFamily="34" charset="-122"/>
                  </a:endParaRPr>
                </a:p>
              </p:txBody>
            </p:sp>
          </p:grpSp>
          <p:grpSp>
            <p:nvGrpSpPr>
              <p:cNvPr id="7" name="组合 22"/>
              <p:cNvGrpSpPr/>
              <p:nvPr/>
            </p:nvGrpSpPr>
            <p:grpSpPr>
              <a:xfrm>
                <a:off x="4351725" y="4145601"/>
                <a:ext cx="5500726" cy="989142"/>
                <a:chOff x="2126209" y="3938499"/>
                <a:chExt cx="5500726" cy="989142"/>
              </a:xfrm>
            </p:grpSpPr>
            <p:grpSp>
              <p:nvGrpSpPr>
                <p:cNvPr id="8" name="Group 14"/>
                <p:cNvGrpSpPr/>
                <p:nvPr/>
              </p:nvGrpSpPr>
              <p:grpSpPr bwMode="auto">
                <a:xfrm>
                  <a:off x="2480878" y="3938499"/>
                  <a:ext cx="4610110" cy="989142"/>
                  <a:chOff x="721" y="2529"/>
                  <a:chExt cx="1967" cy="670"/>
                </a:xfrm>
              </p:grpSpPr>
              <p:sp>
                <p:nvSpPr>
                  <p:cNvPr id="61" name="AutoShape 15"/>
                  <p:cNvSpPr>
                    <a:spLocks noChangeArrowheads="1"/>
                  </p:cNvSpPr>
                  <p:nvPr/>
                </p:nvSpPr>
                <p:spPr bwMode="gray">
                  <a:xfrm>
                    <a:off x="721" y="2571"/>
                    <a:ext cx="1967" cy="628"/>
                  </a:xfrm>
                  <a:prstGeom prst="can">
                    <a:avLst>
                      <a:gd name="adj" fmla="val 50000"/>
                    </a:avLst>
                  </a:prstGeom>
                  <a:solidFill>
                    <a:srgbClr val="584470"/>
                  </a:solidFill>
                  <a:ln w="9525">
                    <a:noFill/>
                    <a:round/>
                  </a:ln>
                  <a:effectLst/>
                </p:spPr>
                <p:txBody>
                  <a:bodyPr wrap="none" anchor="ctr"/>
                  <a:lstStyle/>
                  <a:p>
                    <a:pPr defTabSz="806318"/>
                    <a:endParaRPr lang="zh-CN" altLang="en-US" sz="1200" dirty="0">
                      <a:latin typeface="微软雅黑" panose="020B0503020204020204" pitchFamily="34" charset="-122"/>
                      <a:ea typeface="微软雅黑" panose="020B0503020204020204" pitchFamily="34" charset="-122"/>
                    </a:endParaRPr>
                  </a:p>
                </p:txBody>
              </p:sp>
              <p:sp>
                <p:nvSpPr>
                  <p:cNvPr id="62" name="Oval 16"/>
                  <p:cNvSpPr>
                    <a:spLocks noChangeArrowheads="1"/>
                  </p:cNvSpPr>
                  <p:nvPr/>
                </p:nvSpPr>
                <p:spPr bwMode="gray">
                  <a:xfrm>
                    <a:off x="721" y="2529"/>
                    <a:ext cx="1967" cy="361"/>
                  </a:xfrm>
                  <a:prstGeom prst="ellipse">
                    <a:avLst/>
                  </a:prstGeom>
                  <a:solidFill>
                    <a:srgbClr val="A591BD"/>
                  </a:solidFill>
                  <a:ln w="9525" algn="ctr">
                    <a:noFill/>
                    <a:round/>
                  </a:ln>
                  <a:effectLst/>
                </p:spPr>
                <p:txBody>
                  <a:bodyPr wrap="none" anchor="ctr"/>
                  <a:lstStyle/>
                  <a:p>
                    <a:pPr defTabSz="806318"/>
                    <a:endParaRPr lang="zh-CN" altLang="en-US" sz="1200" dirty="0">
                      <a:latin typeface="微软雅黑" panose="020B0503020204020204" pitchFamily="34" charset="-122"/>
                      <a:ea typeface="微软雅黑" panose="020B0503020204020204" pitchFamily="34" charset="-122"/>
                    </a:endParaRPr>
                  </a:p>
                </p:txBody>
              </p:sp>
            </p:grpSp>
            <p:sp>
              <p:nvSpPr>
                <p:cNvPr id="60" name="Rectangle 26"/>
                <p:cNvSpPr>
                  <a:spLocks noChangeArrowheads="1"/>
                </p:cNvSpPr>
                <p:nvPr/>
              </p:nvSpPr>
              <p:spPr bwMode="gray">
                <a:xfrm>
                  <a:off x="2126209" y="4494814"/>
                  <a:ext cx="5500726" cy="355511"/>
                </a:xfrm>
                <a:prstGeom prst="rect">
                  <a:avLst/>
                </a:prstGeom>
                <a:noFill/>
                <a:ln w="9525" algn="ctr">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sz="1400" b="1" dirty="0" smtClean="0">
                      <a:solidFill>
                        <a:srgbClr val="FFFFFF"/>
                      </a:solidFill>
                      <a:latin typeface="微软雅黑" panose="020B0503020204020204" pitchFamily="34" charset="-122"/>
                      <a:ea typeface="微软雅黑" panose="020B0503020204020204" pitchFamily="34" charset="-122"/>
                    </a:rPr>
                    <a:t>以信息化技术提升培养人才培养质量为手段</a:t>
                  </a:r>
                  <a:endParaRPr lang="en-US" altLang="zh-CN" sz="1400" b="1" dirty="0">
                    <a:solidFill>
                      <a:srgbClr val="FFFFFF"/>
                    </a:solidFill>
                    <a:latin typeface="微软雅黑" panose="020B0503020204020204" pitchFamily="34" charset="-122"/>
                    <a:ea typeface="微软雅黑" panose="020B0503020204020204" pitchFamily="34" charset="-122"/>
                  </a:endParaRPr>
                </a:p>
              </p:txBody>
            </p:sp>
          </p:grpSp>
          <p:sp>
            <p:nvSpPr>
              <p:cNvPr id="24" name="Line 7"/>
              <p:cNvSpPr>
                <a:spLocks noChangeShapeType="1"/>
              </p:cNvSpPr>
              <p:nvPr/>
            </p:nvSpPr>
            <p:spPr bwMode="gray">
              <a:xfrm>
                <a:off x="2608085" y="2967274"/>
                <a:ext cx="1133510" cy="13214"/>
              </a:xfrm>
              <a:prstGeom prst="line">
                <a:avLst/>
              </a:prstGeom>
              <a:noFill/>
              <a:ln w="9525" cap="rnd">
                <a:solidFill>
                  <a:schemeClr val="tx1"/>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latin typeface="微软雅黑" panose="020B0503020204020204" pitchFamily="34" charset="-122"/>
                  <a:ea typeface="微软雅黑" panose="020B0503020204020204" pitchFamily="34" charset="-122"/>
                </a:endParaRPr>
              </a:p>
            </p:txBody>
          </p:sp>
          <p:sp>
            <p:nvSpPr>
              <p:cNvPr id="25" name="Line 8"/>
              <p:cNvSpPr>
                <a:spLocks noChangeShapeType="1"/>
              </p:cNvSpPr>
              <p:nvPr/>
            </p:nvSpPr>
            <p:spPr bwMode="gray">
              <a:xfrm>
                <a:off x="2540885" y="3662770"/>
                <a:ext cx="1200710" cy="0"/>
              </a:xfrm>
              <a:prstGeom prst="line">
                <a:avLst/>
              </a:prstGeom>
              <a:noFill/>
              <a:ln w="9525" cap="rnd">
                <a:solidFill>
                  <a:schemeClr val="tx1"/>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latin typeface="微软雅黑" panose="020B0503020204020204" pitchFamily="34" charset="-122"/>
                  <a:ea typeface="微软雅黑" panose="020B0503020204020204" pitchFamily="34" charset="-122"/>
                </a:endParaRPr>
              </a:p>
            </p:txBody>
          </p:sp>
          <p:grpSp>
            <p:nvGrpSpPr>
              <p:cNvPr id="9" name="组合 30"/>
              <p:cNvGrpSpPr/>
              <p:nvPr/>
            </p:nvGrpSpPr>
            <p:grpSpPr>
              <a:xfrm>
                <a:off x="2553819" y="3421788"/>
                <a:ext cx="9872985" cy="969491"/>
                <a:chOff x="328303" y="3214686"/>
                <a:chExt cx="9872985" cy="969491"/>
              </a:xfrm>
            </p:grpSpPr>
            <p:sp>
              <p:nvSpPr>
                <p:cNvPr id="51" name="Line 9"/>
                <p:cNvSpPr>
                  <a:spLocks noChangeShapeType="1"/>
                </p:cNvSpPr>
                <p:nvPr/>
              </p:nvSpPr>
              <p:spPr bwMode="gray">
                <a:xfrm flipV="1">
                  <a:off x="328303" y="4044740"/>
                  <a:ext cx="1200710" cy="42365"/>
                </a:xfrm>
                <a:prstGeom prst="line">
                  <a:avLst/>
                </a:prstGeom>
                <a:noFill/>
                <a:ln w="9525" cap="rnd">
                  <a:solidFill>
                    <a:schemeClr val="tx1"/>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latin typeface="微软雅黑" panose="020B0503020204020204" pitchFamily="34" charset="-122"/>
                    <a:ea typeface="微软雅黑" panose="020B0503020204020204" pitchFamily="34" charset="-122"/>
                  </a:endParaRPr>
                </a:p>
              </p:txBody>
            </p:sp>
            <p:grpSp>
              <p:nvGrpSpPr>
                <p:cNvPr id="10" name="Group 17"/>
                <p:cNvGrpSpPr/>
                <p:nvPr/>
              </p:nvGrpSpPr>
              <p:grpSpPr bwMode="auto">
                <a:xfrm>
                  <a:off x="2761893" y="3214686"/>
                  <a:ext cx="3754914" cy="969491"/>
                  <a:chOff x="877" y="2111"/>
                  <a:chExt cx="1545" cy="657"/>
                </a:xfrm>
              </p:grpSpPr>
              <p:sp>
                <p:nvSpPr>
                  <p:cNvPr id="57" name="AutoShape 18"/>
                  <p:cNvSpPr>
                    <a:spLocks noChangeArrowheads="1"/>
                  </p:cNvSpPr>
                  <p:nvPr/>
                </p:nvSpPr>
                <p:spPr bwMode="gray">
                  <a:xfrm>
                    <a:off x="877" y="2111"/>
                    <a:ext cx="1545" cy="657"/>
                  </a:xfrm>
                  <a:prstGeom prst="can">
                    <a:avLst>
                      <a:gd name="adj" fmla="val 47144"/>
                    </a:avLst>
                  </a:prstGeom>
                  <a:gradFill rotWithShape="1">
                    <a:gsLst>
                      <a:gs pos="0">
                        <a:schemeClr val="accent1">
                          <a:gamma/>
                          <a:shade val="56078"/>
                          <a:invGamma/>
                        </a:schemeClr>
                      </a:gs>
                      <a:gs pos="50000">
                        <a:schemeClr val="accent1"/>
                      </a:gs>
                      <a:gs pos="100000">
                        <a:schemeClr val="accent1">
                          <a:gamma/>
                          <a:shade val="56078"/>
                          <a:invGamma/>
                        </a:schemeClr>
                      </a:gs>
                    </a:gsLst>
                    <a:lin ang="0" scaled="1"/>
                  </a:gradFill>
                  <a:ln w="9525">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dirty="0">
                      <a:latin typeface="微软雅黑" panose="020B0503020204020204" pitchFamily="34" charset="-122"/>
                      <a:ea typeface="微软雅黑" panose="020B0503020204020204" pitchFamily="34" charset="-122"/>
                    </a:endParaRPr>
                  </a:p>
                </p:txBody>
              </p:sp>
              <p:sp>
                <p:nvSpPr>
                  <p:cNvPr id="58" name="Oval 19"/>
                  <p:cNvSpPr>
                    <a:spLocks noChangeArrowheads="1"/>
                  </p:cNvSpPr>
                  <p:nvPr/>
                </p:nvSpPr>
                <p:spPr bwMode="gray">
                  <a:xfrm>
                    <a:off x="878" y="2112"/>
                    <a:ext cx="1544" cy="293"/>
                  </a:xfrm>
                  <a:prstGeom prst="ellipse">
                    <a:avLst/>
                  </a:prstGeom>
                  <a:gradFill rotWithShape="1">
                    <a:gsLst>
                      <a:gs pos="0">
                        <a:schemeClr val="accent1">
                          <a:gamma/>
                          <a:shade val="56078"/>
                          <a:invGamma/>
                        </a:schemeClr>
                      </a:gs>
                      <a:gs pos="100000">
                        <a:schemeClr val="accent1"/>
                      </a:gs>
                    </a:gsLst>
                    <a:path path="shape">
                      <a:fillToRect l="50000" t="50000" r="50000" b="50000"/>
                    </a:path>
                  </a:gradFill>
                  <a:ln w="9525" algn="ctr">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dirty="0">
                      <a:latin typeface="微软雅黑" panose="020B0503020204020204" pitchFamily="34" charset="-122"/>
                      <a:ea typeface="微软雅黑" panose="020B0503020204020204" pitchFamily="34" charset="-122"/>
                    </a:endParaRPr>
                  </a:p>
                </p:txBody>
              </p:sp>
            </p:grpSp>
            <p:sp>
              <p:nvSpPr>
                <p:cNvPr id="54" name="Rectangle 25"/>
                <p:cNvSpPr>
                  <a:spLocks noChangeArrowheads="1"/>
                </p:cNvSpPr>
                <p:nvPr/>
              </p:nvSpPr>
              <p:spPr bwMode="gray">
                <a:xfrm>
                  <a:off x="2835579" y="3722501"/>
                  <a:ext cx="3571900" cy="355511"/>
                </a:xfrm>
                <a:prstGeom prst="rect">
                  <a:avLst/>
                </a:prstGeom>
                <a:noFill/>
                <a:ln w="9525" algn="ctr">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sz="1400" b="1" dirty="0">
                      <a:solidFill>
                        <a:srgbClr val="FFFFFF"/>
                      </a:solidFill>
                      <a:latin typeface="微软雅黑" panose="020B0503020204020204" pitchFamily="34" charset="-122"/>
                      <a:ea typeface="微软雅黑" panose="020B0503020204020204" pitchFamily="34" charset="-122"/>
                    </a:rPr>
                    <a:t>以课程资源开发建设为支撑</a:t>
                  </a:r>
                  <a:endParaRPr lang="en-US" altLang="zh-CN" sz="1400" b="1" dirty="0">
                    <a:solidFill>
                      <a:srgbClr val="FFFFFF"/>
                    </a:solidFill>
                    <a:latin typeface="微软雅黑" panose="020B0503020204020204" pitchFamily="34" charset="-122"/>
                    <a:ea typeface="微软雅黑" panose="020B0503020204020204" pitchFamily="34" charset="-122"/>
                  </a:endParaRPr>
                </a:p>
              </p:txBody>
            </p:sp>
            <p:sp>
              <p:nvSpPr>
                <p:cNvPr id="55" name="Text Box 31"/>
                <p:cNvSpPr txBox="1">
                  <a:spLocks noChangeArrowheads="1"/>
                </p:cNvSpPr>
                <p:nvPr/>
              </p:nvSpPr>
              <p:spPr bwMode="gray">
                <a:xfrm>
                  <a:off x="365735" y="3621166"/>
                  <a:ext cx="919539" cy="426613"/>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50" eaLnBrk="0" hangingPunct="0">
                    <a:buFontTx/>
                    <a:buChar char="•"/>
                  </a:pPr>
                  <a:r>
                    <a:rPr lang="zh-CN" altLang="en-US" b="1" dirty="0">
                      <a:solidFill>
                        <a:srgbClr val="FF0000"/>
                      </a:solidFill>
                      <a:latin typeface="微软雅黑" panose="020B0503020204020204" pitchFamily="34" charset="-122"/>
                      <a:ea typeface="微软雅黑" panose="020B0503020204020204" pitchFamily="34" charset="-122"/>
                    </a:rPr>
                    <a:t>支撑</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56" name="Text Box 36"/>
                <p:cNvSpPr txBox="1">
                  <a:spLocks noChangeArrowheads="1"/>
                </p:cNvSpPr>
                <p:nvPr/>
              </p:nvSpPr>
              <p:spPr bwMode="gray">
                <a:xfrm>
                  <a:off x="6581769" y="3679082"/>
                  <a:ext cx="3619519" cy="391061"/>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50" eaLnBrk="0" hangingPunct="0">
                    <a:buFontTx/>
                    <a:buChar char="•"/>
                  </a:pPr>
                  <a:r>
                    <a:rPr lang="zh-CN" altLang="en-US" sz="1200" dirty="0" smtClean="0">
                      <a:solidFill>
                        <a:srgbClr val="1C1C1C"/>
                      </a:solidFill>
                      <a:latin typeface="微软雅黑" panose="020B0503020204020204" pitchFamily="34" charset="-122"/>
                      <a:ea typeface="微软雅黑" panose="020B0503020204020204" pitchFamily="34" charset="-122"/>
                    </a:rPr>
                    <a:t> </a:t>
                  </a:r>
                  <a:r>
                    <a:rPr lang="zh-CN" altLang="en-US" sz="1600" b="1" dirty="0">
                      <a:solidFill>
                        <a:srgbClr val="1C1C1C"/>
                      </a:solidFill>
                      <a:latin typeface="微软雅黑" panose="020B0503020204020204" pitchFamily="34" charset="-122"/>
                      <a:ea typeface="微软雅黑" panose="020B0503020204020204" pitchFamily="34" charset="-122"/>
                    </a:rPr>
                    <a:t>互联网</a:t>
                  </a:r>
                  <a:r>
                    <a:rPr lang="en-US" altLang="zh-CN" sz="1600" b="1" dirty="0">
                      <a:solidFill>
                        <a:srgbClr val="1C1C1C"/>
                      </a:solidFill>
                      <a:latin typeface="微软雅黑" panose="020B0503020204020204" pitchFamily="34" charset="-122"/>
                      <a:ea typeface="微软雅黑" panose="020B0503020204020204" pitchFamily="34" charset="-122"/>
                    </a:rPr>
                    <a:t>+</a:t>
                  </a:r>
                  <a:r>
                    <a:rPr lang="zh-CN" altLang="en-US" sz="1600" b="1" dirty="0">
                      <a:solidFill>
                        <a:srgbClr val="1C1C1C"/>
                      </a:solidFill>
                      <a:latin typeface="微软雅黑" panose="020B0503020204020204" pitchFamily="34" charset="-122"/>
                      <a:ea typeface="微软雅黑" panose="020B0503020204020204" pitchFamily="34" charset="-122"/>
                    </a:rPr>
                    <a:t>助力课程资源开发建设</a:t>
                  </a:r>
                  <a:endParaRPr lang="en-US" altLang="zh-CN" sz="1600" b="1" dirty="0">
                    <a:solidFill>
                      <a:srgbClr val="1C1C1C"/>
                    </a:solidFill>
                    <a:latin typeface="微软雅黑" panose="020B0503020204020204" pitchFamily="34" charset="-122"/>
                    <a:ea typeface="微软雅黑" panose="020B0503020204020204" pitchFamily="34" charset="-122"/>
                  </a:endParaRPr>
                </a:p>
              </p:txBody>
            </p:sp>
          </p:grpSp>
          <p:grpSp>
            <p:nvGrpSpPr>
              <p:cNvPr id="11" name="组合 32"/>
              <p:cNvGrpSpPr/>
              <p:nvPr/>
            </p:nvGrpSpPr>
            <p:grpSpPr>
              <a:xfrm>
                <a:off x="2540885" y="2882740"/>
                <a:ext cx="9114497" cy="802923"/>
                <a:chOff x="315369" y="2675638"/>
                <a:chExt cx="9114497" cy="802923"/>
              </a:xfrm>
            </p:grpSpPr>
            <p:grpSp>
              <p:nvGrpSpPr>
                <p:cNvPr id="12" name="Group 20"/>
                <p:cNvGrpSpPr/>
                <p:nvPr/>
              </p:nvGrpSpPr>
              <p:grpSpPr bwMode="auto">
                <a:xfrm>
                  <a:off x="3048542" y="2675638"/>
                  <a:ext cx="3025316" cy="802923"/>
                  <a:chOff x="1020" y="1796"/>
                  <a:chExt cx="1214" cy="569"/>
                </a:xfrm>
              </p:grpSpPr>
              <p:sp>
                <p:nvSpPr>
                  <p:cNvPr id="47" name="AutoShape 21"/>
                  <p:cNvSpPr>
                    <a:spLocks noChangeArrowheads="1"/>
                  </p:cNvSpPr>
                  <p:nvPr/>
                </p:nvSpPr>
                <p:spPr bwMode="gray">
                  <a:xfrm>
                    <a:off x="1020" y="1811"/>
                    <a:ext cx="1214" cy="554"/>
                  </a:xfrm>
                  <a:prstGeom prst="can">
                    <a:avLst>
                      <a:gd name="adj" fmla="val 40000"/>
                    </a:avLst>
                  </a:prstGeom>
                  <a:solidFill>
                    <a:schemeClr val="accent4">
                      <a:lumMod val="75000"/>
                    </a:schemeClr>
                  </a:solidFill>
                  <a:ln w="9525">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dirty="0">
                      <a:latin typeface="微软雅黑" panose="020B0503020204020204" pitchFamily="34" charset="-122"/>
                      <a:ea typeface="微软雅黑" panose="020B0503020204020204" pitchFamily="34" charset="-122"/>
                    </a:endParaRPr>
                  </a:p>
                </p:txBody>
              </p:sp>
              <p:sp>
                <p:nvSpPr>
                  <p:cNvPr id="50" name="Oval 22"/>
                  <p:cNvSpPr>
                    <a:spLocks noChangeArrowheads="1"/>
                  </p:cNvSpPr>
                  <p:nvPr/>
                </p:nvSpPr>
                <p:spPr bwMode="gray">
                  <a:xfrm>
                    <a:off x="1020" y="1796"/>
                    <a:ext cx="1213" cy="240"/>
                  </a:xfrm>
                  <a:prstGeom prst="ellipse">
                    <a:avLst/>
                  </a:prstGeom>
                  <a:solidFill>
                    <a:schemeClr val="accent4">
                      <a:lumMod val="60000"/>
                      <a:lumOff val="40000"/>
                    </a:schemeClr>
                  </a:solidFill>
                  <a:ln w="9525" algn="ctr">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dirty="0">
                      <a:latin typeface="微软雅黑" panose="020B0503020204020204" pitchFamily="34" charset="-122"/>
                      <a:ea typeface="微软雅黑" panose="020B0503020204020204" pitchFamily="34" charset="-122"/>
                    </a:endParaRPr>
                  </a:p>
                </p:txBody>
              </p:sp>
            </p:grpSp>
            <p:sp>
              <p:nvSpPr>
                <p:cNvPr id="43" name="Rectangle 24"/>
                <p:cNvSpPr>
                  <a:spLocks noChangeArrowheads="1"/>
                </p:cNvSpPr>
                <p:nvPr/>
              </p:nvSpPr>
              <p:spPr bwMode="gray">
                <a:xfrm>
                  <a:off x="2933713" y="3051175"/>
                  <a:ext cx="3286148" cy="355511"/>
                </a:xfrm>
                <a:prstGeom prst="rect">
                  <a:avLst/>
                </a:prstGeom>
                <a:noFill/>
                <a:ln w="9525" algn="ctr">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sz="1400" b="1" dirty="0">
                      <a:solidFill>
                        <a:srgbClr val="FFFFFF"/>
                      </a:solidFill>
                      <a:latin typeface="微软雅黑" panose="020B0503020204020204" pitchFamily="34" charset="-122"/>
                      <a:ea typeface="微软雅黑" panose="020B0503020204020204" pitchFamily="34" charset="-122"/>
                    </a:rPr>
                    <a:t>以核心专业建设为龙头</a:t>
                  </a:r>
                  <a:endParaRPr lang="en-US" altLang="zh-CN" sz="1400" b="1" dirty="0">
                    <a:solidFill>
                      <a:srgbClr val="FFFFFF"/>
                    </a:solidFill>
                    <a:latin typeface="微软雅黑" panose="020B0503020204020204" pitchFamily="34" charset="-122"/>
                    <a:ea typeface="微软雅黑" panose="020B0503020204020204" pitchFamily="34" charset="-122"/>
                  </a:endParaRPr>
                </a:p>
              </p:txBody>
            </p:sp>
            <p:sp>
              <p:nvSpPr>
                <p:cNvPr id="44" name="Text Box 30"/>
                <p:cNvSpPr txBox="1">
                  <a:spLocks noChangeArrowheads="1"/>
                </p:cNvSpPr>
                <p:nvPr/>
              </p:nvSpPr>
              <p:spPr bwMode="gray">
                <a:xfrm>
                  <a:off x="315369" y="3051489"/>
                  <a:ext cx="969905" cy="426613"/>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50" eaLnBrk="0" hangingPunct="0">
                    <a:buFontTx/>
                    <a:buChar char="•"/>
                  </a:pPr>
                  <a:r>
                    <a:rPr lang="zh-CN" altLang="en-US" sz="1200" dirty="0">
                      <a:solidFill>
                        <a:srgbClr val="1C1C1C"/>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龙头</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46" name="Text Box 35"/>
                <p:cNvSpPr txBox="1">
                  <a:spLocks noChangeArrowheads="1"/>
                </p:cNvSpPr>
                <p:nvPr/>
              </p:nvSpPr>
              <p:spPr bwMode="gray">
                <a:xfrm>
                  <a:off x="6215076" y="2980317"/>
                  <a:ext cx="3214790" cy="391061"/>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50" eaLnBrk="0" hangingPunct="0">
                    <a:buFontTx/>
                    <a:buChar char="•"/>
                  </a:pPr>
                  <a:r>
                    <a:rPr lang="zh-CN" altLang="en-US" sz="1200" dirty="0" smtClean="0">
                      <a:solidFill>
                        <a:srgbClr val="1C1C1C"/>
                      </a:solidFill>
                      <a:latin typeface="微软雅黑" panose="020B0503020204020204" pitchFamily="34" charset="-122"/>
                      <a:ea typeface="微软雅黑" panose="020B0503020204020204" pitchFamily="34" charset="-122"/>
                    </a:rPr>
                    <a:t> </a:t>
                  </a:r>
                  <a:r>
                    <a:rPr lang="zh-CN" altLang="en-US" sz="1600" b="1" dirty="0">
                      <a:solidFill>
                        <a:srgbClr val="1C1C1C"/>
                      </a:solidFill>
                      <a:latin typeface="微软雅黑" panose="020B0503020204020204" pitchFamily="34" charset="-122"/>
                      <a:ea typeface="微软雅黑" panose="020B0503020204020204" pitchFamily="34" charset="-122"/>
                    </a:rPr>
                    <a:t>发挥核心</a:t>
                  </a:r>
                  <a:r>
                    <a:rPr lang="zh-CN" altLang="en-US" sz="1600" b="1" dirty="0" smtClean="0">
                      <a:solidFill>
                        <a:srgbClr val="1C1C1C"/>
                      </a:solidFill>
                      <a:latin typeface="微软雅黑" panose="020B0503020204020204" pitchFamily="34" charset="-122"/>
                      <a:ea typeface="微软雅黑" panose="020B0503020204020204" pitchFamily="34" charset="-122"/>
                    </a:rPr>
                    <a:t>骨干专业带动作要</a:t>
                  </a:r>
                  <a:endParaRPr lang="en-US" altLang="zh-CN" sz="1600" b="1" dirty="0">
                    <a:solidFill>
                      <a:srgbClr val="1C1C1C"/>
                    </a:solidFill>
                    <a:latin typeface="微软雅黑" panose="020B0503020204020204" pitchFamily="34" charset="-122"/>
                    <a:ea typeface="微软雅黑" panose="020B0503020204020204" pitchFamily="34" charset="-122"/>
                  </a:endParaRPr>
                </a:p>
              </p:txBody>
            </p:sp>
          </p:grpSp>
          <p:grpSp>
            <p:nvGrpSpPr>
              <p:cNvPr id="13" name="组合 33"/>
              <p:cNvGrpSpPr/>
              <p:nvPr/>
            </p:nvGrpSpPr>
            <p:grpSpPr>
              <a:xfrm>
                <a:off x="2508829" y="2416245"/>
                <a:ext cx="9829059" cy="3457520"/>
                <a:chOff x="274232" y="2137705"/>
                <a:chExt cx="9829059" cy="3457520"/>
              </a:xfrm>
            </p:grpSpPr>
            <p:sp>
              <p:nvSpPr>
                <p:cNvPr id="37" name="AutoShape 23"/>
                <p:cNvSpPr>
                  <a:spLocks noChangeArrowheads="1"/>
                </p:cNvSpPr>
                <p:nvPr/>
              </p:nvSpPr>
              <p:spPr bwMode="gray">
                <a:xfrm>
                  <a:off x="3350326" y="2137705"/>
                  <a:ext cx="2428418" cy="662500"/>
                </a:xfrm>
                <a:prstGeom prst="can">
                  <a:avLst>
                    <a:gd name="adj" fmla="val 36644"/>
                  </a:avLst>
                </a:prstGeom>
                <a:solidFill>
                  <a:schemeClr val="tx2">
                    <a:lumMod val="60000"/>
                    <a:lumOff val="40000"/>
                  </a:schemeClr>
                </a:solidFill>
                <a:ln w="9525">
                  <a:noFill/>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latin typeface="微软雅黑" panose="020B0503020204020204" pitchFamily="34" charset="-122"/>
                    <a:ea typeface="微软雅黑" panose="020B0503020204020204" pitchFamily="34" charset="-122"/>
                  </a:endParaRPr>
                </a:p>
              </p:txBody>
            </p:sp>
            <p:sp>
              <p:nvSpPr>
                <p:cNvPr id="38" name="Rectangle 28"/>
                <p:cNvSpPr>
                  <a:spLocks noChangeArrowheads="1"/>
                </p:cNvSpPr>
                <p:nvPr/>
              </p:nvSpPr>
              <p:spPr bwMode="gray">
                <a:xfrm>
                  <a:off x="2995502" y="2407208"/>
                  <a:ext cx="3143272" cy="355511"/>
                </a:xfrm>
                <a:prstGeom prst="rect">
                  <a:avLst/>
                </a:prstGeom>
                <a:noFill/>
                <a:ln w="9525" algn="ctr">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sz="1400" b="1" dirty="0" smtClean="0">
                      <a:solidFill>
                        <a:srgbClr val="FFFFFF"/>
                      </a:solidFill>
                      <a:latin typeface="微软雅黑" panose="020B0503020204020204" pitchFamily="34" charset="-122"/>
                      <a:ea typeface="微软雅黑" panose="020B0503020204020204" pitchFamily="34" charset="-122"/>
                    </a:rPr>
                    <a:t>以</a:t>
                  </a:r>
                  <a:r>
                    <a:rPr lang="zh-CN" altLang="en-US" sz="1400" b="1" dirty="0">
                      <a:solidFill>
                        <a:srgbClr val="FFFFFF"/>
                      </a:solidFill>
                      <a:latin typeface="微软雅黑" panose="020B0503020204020204" pitchFamily="34" charset="-122"/>
                      <a:ea typeface="微软雅黑" panose="020B0503020204020204" pitchFamily="34" charset="-122"/>
                    </a:rPr>
                    <a:t>产教</a:t>
                  </a:r>
                  <a:r>
                    <a:rPr lang="zh-CN" altLang="en-US" sz="1400" b="1" dirty="0" smtClean="0">
                      <a:solidFill>
                        <a:srgbClr val="FFFFFF"/>
                      </a:solidFill>
                      <a:latin typeface="微软雅黑" panose="020B0503020204020204" pitchFamily="34" charset="-122"/>
                      <a:ea typeface="微软雅黑" panose="020B0503020204020204" pitchFamily="34" charset="-122"/>
                    </a:rPr>
                    <a:t>融合为主线</a:t>
                  </a:r>
                  <a:endParaRPr lang="en-US" altLang="zh-CN" sz="1400" b="1" dirty="0">
                    <a:solidFill>
                      <a:srgbClr val="FFFF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gray">
                <a:xfrm>
                  <a:off x="274232" y="2311098"/>
                  <a:ext cx="969905" cy="426613"/>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50" eaLnBrk="0" hangingPunct="0">
                    <a:buFontTx/>
                    <a:buChar char="•"/>
                  </a:pPr>
                  <a:r>
                    <a:rPr lang="zh-CN" altLang="en-US" sz="1200" dirty="0" smtClean="0">
                      <a:solidFill>
                        <a:srgbClr val="1C1C1C"/>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主线</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40" name="Text Box 34"/>
                <p:cNvSpPr txBox="1">
                  <a:spLocks noChangeArrowheads="1"/>
                </p:cNvSpPr>
                <p:nvPr/>
              </p:nvSpPr>
              <p:spPr bwMode="gray">
                <a:xfrm>
                  <a:off x="7579235" y="5204164"/>
                  <a:ext cx="2524056" cy="391061"/>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50" eaLnBrk="0" hangingPunct="0">
                    <a:buFontTx/>
                    <a:buChar char="•"/>
                  </a:pPr>
                  <a:r>
                    <a:rPr lang="zh-CN" altLang="en-US" sz="1200" dirty="0" smtClean="0">
                      <a:solidFill>
                        <a:srgbClr val="1C1C1C"/>
                      </a:solidFill>
                      <a:latin typeface="微软雅黑" panose="020B0503020204020204" pitchFamily="34" charset="-122"/>
                      <a:ea typeface="微软雅黑" panose="020B0503020204020204" pitchFamily="34" charset="-122"/>
                    </a:rPr>
                    <a:t> </a:t>
                  </a:r>
                  <a:r>
                    <a:rPr lang="zh-CN" altLang="en-US" sz="1600" b="1" dirty="0" smtClean="0">
                      <a:solidFill>
                        <a:srgbClr val="1C1C1C"/>
                      </a:solidFill>
                      <a:latin typeface="微软雅黑" panose="020B0503020204020204" pitchFamily="34" charset="-122"/>
                      <a:ea typeface="微软雅黑" panose="020B0503020204020204" pitchFamily="34" charset="-122"/>
                    </a:rPr>
                    <a:t>提升专业品牌竞争力</a:t>
                  </a:r>
                  <a:endParaRPr lang="en-US" altLang="zh-CN" sz="1600" b="1" dirty="0">
                    <a:solidFill>
                      <a:srgbClr val="1C1C1C"/>
                    </a:solidFill>
                    <a:latin typeface="微软雅黑" panose="020B0503020204020204" pitchFamily="34" charset="-122"/>
                    <a:ea typeface="微软雅黑" panose="020B0503020204020204" pitchFamily="34" charset="-122"/>
                  </a:endParaRPr>
                </a:p>
              </p:txBody>
            </p:sp>
          </p:grpSp>
          <p:sp>
            <p:nvSpPr>
              <p:cNvPr id="35" name="Rectangle 39"/>
              <p:cNvSpPr>
                <a:spLocks noChangeArrowheads="1"/>
              </p:cNvSpPr>
              <p:nvPr/>
            </p:nvSpPr>
            <p:spPr bwMode="auto">
              <a:xfrm>
                <a:off x="4706393" y="6023511"/>
                <a:ext cx="4332287" cy="408837"/>
              </a:xfrm>
              <a:prstGeom prst="rect">
                <a:avLst/>
              </a:prstGeom>
              <a:noFill/>
              <a:ln w="9525" algn="ctr">
                <a:noFill/>
                <a:miter lim="800000"/>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buFont typeface="Wingdings" panose="05000000000000000000" pitchFamily="2" charset="2"/>
                  <a:buNone/>
                </a:pPr>
                <a:r>
                  <a:rPr lang="zh-CN" altLang="en-US" sz="1400" b="1" dirty="0">
                    <a:solidFill>
                      <a:srgbClr val="1C1C1C"/>
                    </a:solidFill>
                    <a:latin typeface="微软雅黑" panose="020B0503020204020204" pitchFamily="34" charset="-122"/>
                    <a:ea typeface="微软雅黑" panose="020B0503020204020204" pitchFamily="34" charset="-122"/>
                  </a:rPr>
                  <a:t> </a:t>
                </a:r>
                <a:r>
                  <a:rPr lang="zh-CN" altLang="en-US" sz="1700" b="1" dirty="0" smtClean="0">
                    <a:solidFill>
                      <a:srgbClr val="FF0000"/>
                    </a:solidFill>
                    <a:latin typeface="微软雅黑" panose="020B0503020204020204" pitchFamily="34" charset="-122"/>
                    <a:ea typeface="微软雅黑" panose="020B0503020204020204" pitchFamily="34" charset="-122"/>
                  </a:rPr>
                  <a:t>专业群建设途径</a:t>
                </a:r>
                <a:endParaRPr lang="en-US" altLang="zh-CN" sz="1700" b="1" dirty="0">
                  <a:solidFill>
                    <a:srgbClr val="FF0000"/>
                  </a:solidFill>
                  <a:latin typeface="微软雅黑" panose="020B0503020204020204" pitchFamily="34" charset="-122"/>
                  <a:ea typeface="微软雅黑" panose="020B0503020204020204" pitchFamily="34" charset="-122"/>
                </a:endParaRPr>
              </a:p>
            </p:txBody>
          </p:sp>
          <p:sp>
            <p:nvSpPr>
              <p:cNvPr id="36" name="Line 10"/>
              <p:cNvSpPr>
                <a:spLocks noChangeShapeType="1"/>
              </p:cNvSpPr>
              <p:nvPr/>
            </p:nvSpPr>
            <p:spPr bwMode="gray">
              <a:xfrm flipV="1">
                <a:off x="2540885" y="4975075"/>
                <a:ext cx="1200710" cy="23582"/>
              </a:xfrm>
              <a:prstGeom prst="line">
                <a:avLst/>
              </a:prstGeom>
              <a:noFill/>
              <a:ln w="9525" cap="rnd">
                <a:solidFill>
                  <a:schemeClr val="tx1"/>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latin typeface="微软雅黑" panose="020B0503020204020204" pitchFamily="34" charset="-122"/>
                  <a:ea typeface="微软雅黑" panose="020B0503020204020204" pitchFamily="34" charset="-122"/>
                </a:endParaRPr>
              </a:p>
            </p:txBody>
          </p:sp>
        </p:grpSp>
        <p:sp>
          <p:nvSpPr>
            <p:cNvPr id="15" name="Text Box 36"/>
            <p:cNvSpPr txBox="1">
              <a:spLocks noChangeArrowheads="1"/>
            </p:cNvSpPr>
            <p:nvPr/>
          </p:nvSpPr>
          <p:spPr bwMode="gray">
            <a:xfrm>
              <a:off x="8831066" y="5185648"/>
              <a:ext cx="2754301" cy="391061"/>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50" eaLnBrk="0" hangingPunct="0">
                <a:buFontTx/>
                <a:buChar char="•"/>
              </a:pPr>
              <a:r>
                <a:rPr lang="zh-CN" altLang="en-US" sz="1200" dirty="0" smtClean="0">
                  <a:solidFill>
                    <a:srgbClr val="1C1C1C"/>
                  </a:solidFill>
                  <a:latin typeface="微软雅黑" panose="020B0503020204020204" pitchFamily="34" charset="-122"/>
                  <a:ea typeface="微软雅黑" panose="020B0503020204020204" pitchFamily="34" charset="-122"/>
                </a:rPr>
                <a:t> </a:t>
              </a:r>
              <a:r>
                <a:rPr lang="zh-CN" altLang="en-US" sz="1600" b="1" dirty="0">
                  <a:solidFill>
                    <a:srgbClr val="1C1C1C"/>
                  </a:solidFill>
                  <a:latin typeface="微软雅黑" panose="020B0503020204020204" pitchFamily="34" charset="-122"/>
                  <a:ea typeface="微软雅黑" panose="020B0503020204020204" pitchFamily="34" charset="-122"/>
                </a:rPr>
                <a:t>提升</a:t>
              </a:r>
              <a:r>
                <a:rPr lang="zh-CN" altLang="en-US" sz="1600" b="1" dirty="0" smtClean="0">
                  <a:solidFill>
                    <a:srgbClr val="1C1C1C"/>
                  </a:solidFill>
                  <a:latin typeface="微软雅黑" panose="020B0503020204020204" pitchFamily="34" charset="-122"/>
                  <a:ea typeface="微软雅黑" panose="020B0503020204020204" pitchFamily="34" charset="-122"/>
                </a:rPr>
                <a:t>信息技术应用能力</a:t>
              </a:r>
              <a:endParaRPr lang="en-US" altLang="zh-CN" sz="1600" b="1" dirty="0">
                <a:solidFill>
                  <a:srgbClr val="1C1C1C"/>
                </a:solidFill>
                <a:latin typeface="微软雅黑" panose="020B0503020204020204" pitchFamily="34" charset="-122"/>
                <a:ea typeface="微软雅黑" panose="020B0503020204020204" pitchFamily="34" charset="-122"/>
              </a:endParaRPr>
            </a:p>
          </p:txBody>
        </p:sp>
        <p:sp>
          <p:nvSpPr>
            <p:cNvPr id="16" name="矩形 15"/>
            <p:cNvSpPr/>
            <p:nvPr/>
          </p:nvSpPr>
          <p:spPr>
            <a:xfrm>
              <a:off x="1957063" y="5225449"/>
              <a:ext cx="969905" cy="426613"/>
            </a:xfrm>
            <a:prstGeom prst="rect">
              <a:avLst/>
            </a:prstGeom>
          </p:spPr>
          <p:txBody>
            <a:bodyPr wrap="none">
              <a:spAutoFit/>
            </a:bodyPr>
            <a:lstStyle/>
            <a:p>
              <a:pPr indent="-171450" eaLnBrk="0" hangingPunct="0">
                <a:buFontTx/>
                <a:buChar char="•"/>
              </a:pPr>
              <a:r>
                <a:rPr lang="zh-CN" altLang="en-US" sz="1200" dirty="0" smtClean="0">
                  <a:solidFill>
                    <a:srgbClr val="1C1C1C"/>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手段</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18" name="Line 7"/>
            <p:cNvSpPr>
              <a:spLocks noChangeShapeType="1"/>
            </p:cNvSpPr>
            <p:nvPr/>
          </p:nvSpPr>
          <p:spPr bwMode="gray">
            <a:xfrm>
              <a:off x="7956836" y="4236155"/>
              <a:ext cx="2911310" cy="0"/>
            </a:xfrm>
            <a:prstGeom prst="line">
              <a:avLst/>
            </a:prstGeom>
            <a:noFill/>
            <a:ln w="9525" cap="rnd">
              <a:solidFill>
                <a:schemeClr val="tx1"/>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latin typeface="微软雅黑" panose="020B0503020204020204" pitchFamily="34" charset="-122"/>
                <a:ea typeface="微软雅黑" panose="020B0503020204020204" pitchFamily="34" charset="-122"/>
              </a:endParaRPr>
            </a:p>
          </p:txBody>
        </p:sp>
        <p:sp>
          <p:nvSpPr>
            <p:cNvPr id="19" name="Line 7"/>
            <p:cNvSpPr>
              <a:spLocks noChangeShapeType="1"/>
            </p:cNvSpPr>
            <p:nvPr/>
          </p:nvSpPr>
          <p:spPr bwMode="gray">
            <a:xfrm>
              <a:off x="9344032" y="6553028"/>
              <a:ext cx="2448000" cy="0"/>
            </a:xfrm>
            <a:prstGeom prst="line">
              <a:avLst/>
            </a:prstGeom>
            <a:noFill/>
            <a:ln w="9525" cap="rnd">
              <a:solidFill>
                <a:schemeClr val="tx1"/>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latin typeface="微软雅黑" panose="020B0503020204020204" pitchFamily="34" charset="-122"/>
                <a:ea typeface="微软雅黑" panose="020B0503020204020204" pitchFamily="34" charset="-122"/>
              </a:endParaRPr>
            </a:p>
          </p:txBody>
        </p:sp>
        <p:sp>
          <p:nvSpPr>
            <p:cNvPr id="20" name="Line 7"/>
            <p:cNvSpPr>
              <a:spLocks noChangeShapeType="1"/>
            </p:cNvSpPr>
            <p:nvPr/>
          </p:nvSpPr>
          <p:spPr bwMode="gray">
            <a:xfrm>
              <a:off x="8564147" y="4896890"/>
              <a:ext cx="3227885" cy="0"/>
            </a:xfrm>
            <a:prstGeom prst="line">
              <a:avLst/>
            </a:prstGeom>
            <a:noFill/>
            <a:ln w="9525" cap="rnd">
              <a:solidFill>
                <a:schemeClr val="tx1"/>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latin typeface="微软雅黑" panose="020B0503020204020204" pitchFamily="34" charset="-122"/>
                <a:ea typeface="微软雅黑" panose="020B0503020204020204" pitchFamily="34" charset="-122"/>
              </a:endParaRPr>
            </a:p>
          </p:txBody>
        </p:sp>
        <p:sp>
          <p:nvSpPr>
            <p:cNvPr id="21" name="Line 7"/>
            <p:cNvSpPr>
              <a:spLocks noChangeShapeType="1"/>
            </p:cNvSpPr>
            <p:nvPr/>
          </p:nvSpPr>
          <p:spPr bwMode="gray">
            <a:xfrm>
              <a:off x="8971903" y="5616950"/>
              <a:ext cx="2340000" cy="0"/>
            </a:xfrm>
            <a:prstGeom prst="line">
              <a:avLst/>
            </a:prstGeom>
            <a:noFill/>
            <a:ln w="9525" cap="rnd">
              <a:solidFill>
                <a:schemeClr val="tx1"/>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latin typeface="微软雅黑" panose="020B0503020204020204" pitchFamily="34" charset="-122"/>
                <a:ea typeface="微软雅黑" panose="020B0503020204020204" pitchFamily="34" charset="-122"/>
              </a:endParaRPr>
            </a:p>
          </p:txBody>
        </p:sp>
      </p:grpSp>
      <p:sp>
        <p:nvSpPr>
          <p:cNvPr id="59" name="MH_Other_5"/>
          <p:cNvSpPr>
            <a:spLocks noChangeArrowheads="1"/>
          </p:cNvSpPr>
          <p:nvPr>
            <p:custDataLst>
              <p:tags r:id="rId1"/>
            </p:custDataLst>
          </p:nvPr>
        </p:nvSpPr>
        <p:spPr bwMode="auto">
          <a:xfrm>
            <a:off x="333886" y="652730"/>
            <a:ext cx="2733684" cy="5040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5588" tIns="42794" rIns="85588" bIns="42794" anchor="ctr"/>
          <a:lstStyle/>
          <a:p>
            <a:pPr marL="0" lvl="1" defTabSz="746125">
              <a:spcBef>
                <a:spcPct val="0"/>
              </a:spcBef>
              <a:spcAft>
                <a:spcPts val="600"/>
              </a:spcAft>
            </a:pPr>
            <a:r>
              <a:rPr lang="zh-CN" altLang="en-US" sz="2400" b="1" dirty="0">
                <a:solidFill>
                  <a:schemeClr val="bg1"/>
                </a:solidFill>
                <a:latin typeface="微软雅黑" pitchFamily="34" charset="-122"/>
                <a:ea typeface="微软雅黑" pitchFamily="34" charset="-122"/>
              </a:rPr>
              <a:t>（二）建设</a:t>
            </a:r>
            <a:r>
              <a:rPr lang="zh-CN" altLang="en-US" sz="2400" b="1" dirty="0" smtClean="0">
                <a:solidFill>
                  <a:schemeClr val="bg1"/>
                </a:solidFill>
                <a:latin typeface="微软雅黑" pitchFamily="34" charset="-122"/>
                <a:ea typeface="微软雅黑" pitchFamily="34" charset="-122"/>
              </a:rPr>
              <a:t>新目标</a:t>
            </a:r>
            <a:endParaRPr lang="zh-CN" altLang="en-US" sz="2400" b="1" dirty="0">
              <a:solidFill>
                <a:schemeClr val="bg1"/>
              </a:solidFill>
              <a:latin typeface="微软雅黑" pitchFamily="34" charset="-122"/>
              <a:ea typeface="微软雅黑" pitchFamily="34" charset="-122"/>
            </a:endParaRPr>
          </a:p>
        </p:txBody>
      </p:sp>
      <p:sp>
        <p:nvSpPr>
          <p:cNvPr id="14" name="矩形 13"/>
          <p:cNvSpPr/>
          <p:nvPr/>
        </p:nvSpPr>
        <p:spPr>
          <a:xfrm>
            <a:off x="520908" y="1702574"/>
            <a:ext cx="11298251" cy="1338828"/>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zh-CN" dirty="0" smtClean="0">
                <a:latin typeface="微软雅黑" panose="020B0503020204020204" pitchFamily="34" charset="-122"/>
                <a:ea typeface="微软雅黑" panose="020B0503020204020204" pitchFamily="34" charset="-122"/>
              </a:rPr>
              <a:t>紧密</a:t>
            </a:r>
            <a:r>
              <a:rPr lang="zh-CN" altLang="zh-CN" dirty="0">
                <a:latin typeface="微软雅黑" panose="020B0503020204020204" pitchFamily="34" charset="-122"/>
                <a:ea typeface="微软雅黑" panose="020B0503020204020204" pitchFamily="34" charset="-122"/>
              </a:rPr>
              <a:t>围绕区域经济发展与产业优化升级</a:t>
            </a:r>
            <a:r>
              <a:rPr lang="zh-CN" altLang="zh-CN" dirty="0" smtClean="0">
                <a:latin typeface="微软雅黑" panose="020B0503020204020204" pitchFamily="34" charset="-122"/>
                <a:ea typeface="微软雅黑" panose="020B0503020204020204" pitchFamily="34" charset="-122"/>
              </a:rPr>
              <a:t>，以</a:t>
            </a:r>
            <a:r>
              <a:rPr lang="zh-CN" altLang="zh-CN" dirty="0">
                <a:latin typeface="微软雅黑" panose="020B0503020204020204" pitchFamily="34" charset="-122"/>
                <a:ea typeface="微软雅黑" panose="020B0503020204020204" pitchFamily="34" charset="-122"/>
              </a:rPr>
              <a:t>立德树人为根本，以服务发展为宗旨、以促进就业为导向，以</a:t>
            </a:r>
            <a:r>
              <a:rPr lang="zh-CN" altLang="zh-CN" dirty="0" smtClean="0">
                <a:latin typeface="微软雅黑" panose="020B0503020204020204" pitchFamily="34" charset="-122"/>
                <a:ea typeface="微软雅黑" panose="020B0503020204020204" pitchFamily="34" charset="-122"/>
              </a:rPr>
              <a:t>优化</a:t>
            </a:r>
            <a:r>
              <a:rPr lang="zh-CN" altLang="en-US" dirty="0" smtClean="0">
                <a:latin typeface="微软雅黑" panose="020B0503020204020204" pitchFamily="34" charset="-122"/>
                <a:ea typeface="微软雅黑" panose="020B0503020204020204" pitchFamily="34" charset="-122"/>
              </a:rPr>
              <a:t>专业</a:t>
            </a:r>
            <a:r>
              <a:rPr lang="zh-CN" altLang="zh-CN" dirty="0" smtClean="0">
                <a:latin typeface="微软雅黑" panose="020B0503020204020204" pitchFamily="34" charset="-122"/>
                <a:ea typeface="微软雅黑" panose="020B0503020204020204" pitchFamily="34" charset="-122"/>
              </a:rPr>
              <a:t>结构</a:t>
            </a:r>
            <a:r>
              <a:rPr lang="zh-CN" altLang="zh-CN" dirty="0">
                <a:latin typeface="微软雅黑" panose="020B0503020204020204" pitchFamily="34" charset="-122"/>
                <a:ea typeface="微软雅黑" panose="020B0503020204020204" pitchFamily="34" charset="-122"/>
              </a:rPr>
              <a:t>和打造</a:t>
            </a:r>
            <a:r>
              <a:rPr lang="zh-CN" altLang="zh-CN" dirty="0" smtClean="0">
                <a:latin typeface="微软雅黑" panose="020B0503020204020204" pitchFamily="34" charset="-122"/>
                <a:ea typeface="微软雅黑" panose="020B0503020204020204" pitchFamily="34" charset="-122"/>
              </a:rPr>
              <a:t>特色专业</a:t>
            </a:r>
            <a:r>
              <a:rPr lang="zh-CN" altLang="zh-CN" dirty="0">
                <a:latin typeface="微软雅黑" panose="020B0503020204020204" pitchFamily="34" charset="-122"/>
                <a:ea typeface="微软雅黑" panose="020B0503020204020204" pitchFamily="34" charset="-122"/>
              </a:rPr>
              <a:t>为核心</a:t>
            </a:r>
            <a:r>
              <a:rPr lang="zh-CN"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对照特色</a:t>
            </a:r>
            <a:r>
              <a:rPr lang="zh-CN" altLang="zh-CN" dirty="0" smtClean="0">
                <a:latin typeface="微软雅黑" panose="020B0503020204020204" pitchFamily="34" charset="-122"/>
                <a:ea typeface="微软雅黑" panose="020B0503020204020204" pitchFamily="34" charset="-122"/>
              </a:rPr>
              <a:t>专业</a:t>
            </a:r>
            <a:r>
              <a:rPr lang="zh-CN" altLang="en-US" dirty="0" smtClean="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群</a:t>
            </a:r>
            <a:r>
              <a:rPr lang="zh-CN" altLang="en-US" dirty="0" smtClean="0">
                <a:latin typeface="微软雅黑" panose="020B0503020204020204" pitchFamily="34" charset="-122"/>
                <a:ea typeface="微软雅黑" panose="020B0503020204020204" pitchFamily="34" charset="-122"/>
              </a:rPr>
              <a:t>）建设</a:t>
            </a:r>
            <a:r>
              <a:rPr lang="zh-CN" altLang="zh-CN" dirty="0" smtClean="0">
                <a:latin typeface="微软雅黑" panose="020B0503020204020204" pitchFamily="34" charset="-122"/>
                <a:ea typeface="微软雅黑" panose="020B0503020204020204" pitchFamily="34" charset="-122"/>
              </a:rPr>
              <a:t>内涵</a:t>
            </a:r>
            <a:r>
              <a:rPr lang="zh-CN" altLang="en-US" dirty="0" smtClean="0">
                <a:latin typeface="微软雅黑" panose="020B0503020204020204" pitchFamily="34" charset="-122"/>
                <a:ea typeface="微软雅黑" panose="020B0503020204020204" pitchFamily="34" charset="-122"/>
              </a:rPr>
              <a:t>要求</a:t>
            </a:r>
            <a:r>
              <a:rPr lang="zh-CN" altLang="zh-CN" dirty="0" smtClean="0">
                <a:latin typeface="微软雅黑" panose="020B0503020204020204" pitchFamily="34" charset="-122"/>
                <a:ea typeface="微软雅黑" panose="020B0503020204020204" pitchFamily="34" charset="-122"/>
              </a:rPr>
              <a:t>，构建</a:t>
            </a:r>
            <a:r>
              <a:rPr lang="zh-CN" altLang="en-US" dirty="0" smtClean="0">
                <a:latin typeface="微软雅黑" panose="020B0503020204020204" pitchFamily="34" charset="-122"/>
                <a:ea typeface="微软雅黑" panose="020B0503020204020204" pitchFamily="34" charset="-122"/>
              </a:rPr>
              <a:t>产教融合</a:t>
            </a:r>
            <a:r>
              <a:rPr lang="zh-CN" altLang="zh-CN" dirty="0" smtClean="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特色鲜明、整体水平高的</a:t>
            </a:r>
            <a:r>
              <a:rPr lang="zh-CN" altLang="zh-CN" dirty="0" smtClean="0">
                <a:latin typeface="微软雅黑" panose="020B0503020204020204" pitchFamily="34" charset="-122"/>
                <a:ea typeface="微软雅黑" panose="020B0503020204020204" pitchFamily="34" charset="-122"/>
              </a:rPr>
              <a:t>专业</a:t>
            </a:r>
            <a:r>
              <a:rPr lang="zh-CN" altLang="en-US" dirty="0" smtClean="0">
                <a:latin typeface="微软雅黑" panose="020B0503020204020204" pitchFamily="34" charset="-122"/>
                <a:ea typeface="微软雅黑" panose="020B0503020204020204" pitchFamily="34" charset="-122"/>
              </a:rPr>
              <a:t>（群）</a:t>
            </a:r>
            <a:r>
              <a:rPr lang="zh-CN" altLang="zh-CN" dirty="0" smtClean="0">
                <a:latin typeface="微软雅黑" panose="020B0503020204020204" pitchFamily="34" charset="-122"/>
                <a:ea typeface="微软雅黑" panose="020B0503020204020204" pitchFamily="34" charset="-122"/>
              </a:rPr>
              <a:t>，发挥</a:t>
            </a:r>
            <a:r>
              <a:rPr lang="zh-CN" altLang="en-US" dirty="0" smtClean="0">
                <a:latin typeface="微软雅黑" panose="020B0503020204020204" pitchFamily="34" charset="-122"/>
                <a:ea typeface="微软雅黑" panose="020B0503020204020204" pitchFamily="34" charset="-122"/>
              </a:rPr>
              <a:t>职业院校</a:t>
            </a:r>
            <a:r>
              <a:rPr lang="zh-CN" altLang="zh-CN" dirty="0" smtClean="0">
                <a:latin typeface="微软雅黑" panose="020B0503020204020204" pitchFamily="34" charset="-122"/>
                <a:ea typeface="微软雅黑" panose="020B0503020204020204" pitchFamily="34" charset="-122"/>
              </a:rPr>
              <a:t>专业建设带动</a:t>
            </a:r>
            <a:r>
              <a:rPr lang="zh-CN" altLang="en-US" dirty="0" smtClean="0">
                <a:latin typeface="微软雅黑" panose="020B0503020204020204" pitchFamily="34" charset="-122"/>
                <a:ea typeface="微软雅黑" panose="020B0503020204020204" pitchFamily="34" charset="-122"/>
              </a:rPr>
              <a:t>当地产业发展的引领示范作用</a:t>
            </a:r>
            <a:r>
              <a:rPr lang="zh-CN"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63" name="Text Box 35"/>
          <p:cNvSpPr txBox="1">
            <a:spLocks noChangeArrowheads="1"/>
          </p:cNvSpPr>
          <p:nvPr/>
        </p:nvSpPr>
        <p:spPr bwMode="gray">
          <a:xfrm>
            <a:off x="6783677" y="3167780"/>
            <a:ext cx="2454518" cy="338554"/>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50" eaLnBrk="0" hangingPunct="0">
              <a:buFontTx/>
              <a:buChar char="•"/>
            </a:pPr>
            <a:r>
              <a:rPr lang="zh-CN" altLang="en-US" sz="1200" dirty="0" smtClean="0">
                <a:solidFill>
                  <a:srgbClr val="1C1C1C"/>
                </a:solidFill>
                <a:latin typeface="微软雅黑" panose="020B0503020204020204" pitchFamily="34" charset="-122"/>
                <a:ea typeface="微软雅黑" panose="020B0503020204020204" pitchFamily="34" charset="-122"/>
              </a:rPr>
              <a:t> </a:t>
            </a:r>
            <a:r>
              <a:rPr lang="zh-CN" altLang="en-US" sz="1600" b="1" dirty="0">
                <a:solidFill>
                  <a:srgbClr val="1C1C1C"/>
                </a:solidFill>
                <a:latin typeface="微软雅黑" panose="020B0503020204020204" pitchFamily="34" charset="-122"/>
                <a:ea typeface="微软雅黑" panose="020B0503020204020204" pitchFamily="34" charset="-122"/>
              </a:rPr>
              <a:t>产教</a:t>
            </a:r>
            <a:r>
              <a:rPr lang="zh-CN" altLang="en-US" sz="1600" b="1" dirty="0" smtClean="0">
                <a:solidFill>
                  <a:srgbClr val="1C1C1C"/>
                </a:solidFill>
                <a:latin typeface="微软雅黑" panose="020B0503020204020204" pitchFamily="34" charset="-122"/>
                <a:ea typeface="微软雅黑" panose="020B0503020204020204" pitchFamily="34" charset="-122"/>
              </a:rPr>
              <a:t>融合协同共建</a:t>
            </a:r>
            <a:r>
              <a:rPr lang="zh-CN" altLang="en-US" sz="1600" b="1" dirty="0">
                <a:solidFill>
                  <a:srgbClr val="1C1C1C"/>
                </a:solidFill>
                <a:latin typeface="微软雅黑" panose="020B0503020204020204" pitchFamily="34" charset="-122"/>
                <a:ea typeface="微软雅黑" panose="020B0503020204020204" pitchFamily="34" charset="-122"/>
              </a:rPr>
              <a:t>专业</a:t>
            </a:r>
            <a:endParaRPr lang="en-US" altLang="zh-CN" sz="1600" b="1" dirty="0">
              <a:solidFill>
                <a:srgbClr val="1C1C1C"/>
              </a:solidFill>
              <a:latin typeface="微软雅黑" panose="020B0503020204020204" pitchFamily="34" charset="-122"/>
              <a:ea typeface="微软雅黑" panose="020B0503020204020204" pitchFamily="34" charset="-122"/>
            </a:endParaRPr>
          </a:p>
        </p:txBody>
      </p:sp>
      <p:sp>
        <p:nvSpPr>
          <p:cNvPr id="67" name="Line 7"/>
          <p:cNvSpPr>
            <a:spLocks noChangeShapeType="1"/>
          </p:cNvSpPr>
          <p:nvPr/>
        </p:nvSpPr>
        <p:spPr bwMode="gray">
          <a:xfrm>
            <a:off x="7105875" y="3506334"/>
            <a:ext cx="2594437" cy="0"/>
          </a:xfrm>
          <a:prstGeom prst="line">
            <a:avLst/>
          </a:prstGeom>
          <a:noFill/>
          <a:ln w="9525" cap="rnd">
            <a:solidFill>
              <a:schemeClr val="tx1"/>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1769762" y="5755313"/>
            <a:ext cx="864339" cy="369332"/>
          </a:xfrm>
          <a:prstGeom prst="rect">
            <a:avLst/>
          </a:prstGeom>
        </p:spPr>
        <p:txBody>
          <a:bodyPr wrap="none">
            <a:spAutoFit/>
          </a:bodyPr>
          <a:lstStyle/>
          <a:p>
            <a:pPr indent="-171450" eaLnBrk="0" hangingPunct="0">
              <a:buFontTx/>
              <a:buChar char="•"/>
            </a:pPr>
            <a:r>
              <a:rPr lang="zh-CN" altLang="en-US" sz="1200" dirty="0" smtClean="0">
                <a:solidFill>
                  <a:srgbClr val="1C1C1C"/>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目标</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69" name="Line 10"/>
          <p:cNvSpPr>
            <a:spLocks noChangeShapeType="1"/>
          </p:cNvSpPr>
          <p:nvPr/>
        </p:nvSpPr>
        <p:spPr bwMode="gray">
          <a:xfrm flipV="1">
            <a:off x="1918624" y="6068592"/>
            <a:ext cx="1070023" cy="20416"/>
          </a:xfrm>
          <a:prstGeom prst="line">
            <a:avLst/>
          </a:prstGeom>
          <a:noFill/>
          <a:ln w="9525" cap="rnd">
            <a:solidFill>
              <a:schemeClr val="tx1"/>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latin typeface="微软雅黑" panose="020B0503020204020204" pitchFamily="34" charset="-122"/>
              <a:ea typeface="微软雅黑" panose="020B0503020204020204" pitchFamily="34" charset="-122"/>
            </a:endParaRPr>
          </a:p>
        </p:txBody>
      </p:sp>
      <p:sp>
        <p:nvSpPr>
          <p:cNvPr id="70" name="TextBox 69"/>
          <p:cNvSpPr txBox="1"/>
          <p:nvPr/>
        </p:nvSpPr>
        <p:spPr>
          <a:xfrm>
            <a:off x="313980" y="1156730"/>
            <a:ext cx="4821545" cy="400110"/>
          </a:xfrm>
          <a:prstGeom prst="rect">
            <a:avLst/>
          </a:prstGeom>
          <a:noFill/>
        </p:spPr>
        <p:txBody>
          <a:bodyPr wrap="square" rtlCol="0">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1. </a:t>
            </a:r>
            <a:r>
              <a:rPr lang="zh-CN" altLang="en-US" sz="2000" b="1" dirty="0" smtClean="0">
                <a:solidFill>
                  <a:srgbClr val="C00000"/>
                </a:solidFill>
                <a:latin typeface="微软雅黑" panose="020B0503020204020204" pitchFamily="34" charset="-122"/>
                <a:ea typeface="微软雅黑" panose="020B0503020204020204" pitchFamily="34" charset="-122"/>
              </a:rPr>
              <a:t>探索产教融合协同共建专业的新途径</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6996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20"/>
          <p:cNvSpPr txBox="1"/>
          <p:nvPr/>
        </p:nvSpPr>
        <p:spPr>
          <a:xfrm>
            <a:off x="7954566" y="146715"/>
            <a:ext cx="3524944" cy="485675"/>
          </a:xfrm>
          <a:prstGeom prst="rect">
            <a:avLst/>
          </a:prstGeom>
        </p:spPr>
        <p:txBody>
          <a:bodyPr lIns="85588" tIns="42794" rIns="85588" bIns="42794"/>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2880" b="1" dirty="0">
              <a:solidFill>
                <a:prstClr val="black"/>
              </a:solidFill>
            </a:endParaRPr>
          </a:p>
        </p:txBody>
      </p:sp>
      <p:sp>
        <p:nvSpPr>
          <p:cNvPr id="4" name="灯片编号占位符 3"/>
          <p:cNvSpPr>
            <a:spLocks noGrp="1"/>
          </p:cNvSpPr>
          <p:nvPr>
            <p:ph type="sldNum" sz="quarter" idx="12"/>
          </p:nvPr>
        </p:nvSpPr>
        <p:spPr>
          <a:xfrm>
            <a:off x="11797814" y="138154"/>
            <a:ext cx="485573" cy="170334"/>
          </a:xfrm>
        </p:spPr>
        <p:txBody>
          <a:bodyPr/>
          <a:lstStyle/>
          <a:p>
            <a:r>
              <a:rPr lang="en-US" altLang="zh-CN" dirty="0" smtClean="0"/>
              <a:t>08</a:t>
            </a:r>
            <a:endParaRPr lang="zh-CN" altLang="en-US" dirty="0"/>
          </a:p>
        </p:txBody>
      </p:sp>
      <p:grpSp>
        <p:nvGrpSpPr>
          <p:cNvPr id="2" name="组合 39"/>
          <p:cNvGrpSpPr/>
          <p:nvPr/>
        </p:nvGrpSpPr>
        <p:grpSpPr>
          <a:xfrm>
            <a:off x="619125" y="1320117"/>
            <a:ext cx="10991628" cy="4646032"/>
            <a:chOff x="223920" y="1231983"/>
            <a:chExt cx="11655445" cy="4646032"/>
          </a:xfrm>
        </p:grpSpPr>
        <p:sp>
          <p:nvSpPr>
            <p:cNvPr id="41" name="矩形 40"/>
            <p:cNvSpPr/>
            <p:nvPr/>
          </p:nvSpPr>
          <p:spPr>
            <a:xfrm>
              <a:off x="4401217" y="1231983"/>
              <a:ext cx="3185594" cy="777457"/>
            </a:xfrm>
            <a:prstGeom prst="rect">
              <a:avLst/>
            </a:prstGeom>
            <a:ln w="25400" cmpd="sng">
              <a:solidFill>
                <a:schemeClr val="accent2"/>
              </a:solidFill>
            </a:ln>
          </p:spPr>
          <p:txBody>
            <a:bodyPr wrap="square">
              <a:spAutoFit/>
            </a:bodyPr>
            <a:lstStyle/>
            <a:p>
              <a:pPr>
                <a:lnSpc>
                  <a:spcPct val="130000"/>
                </a:lnSpc>
              </a:pPr>
              <a:r>
                <a:rPr lang="zh-CN" altLang="en-US" b="1" spc="600" dirty="0" smtClean="0">
                  <a:solidFill>
                    <a:srgbClr val="00B0F0"/>
                  </a:solidFill>
                  <a:latin typeface="微软雅黑" panose="020B0503020204020204" pitchFamily="34" charset="-122"/>
                  <a:ea typeface="微软雅黑" panose="020B0503020204020204" pitchFamily="34" charset="-122"/>
                </a:rPr>
                <a:t>  区域服务型职业院校特色专业建设模型</a:t>
              </a:r>
              <a:endParaRPr lang="zh-CN" altLang="en-US" b="1" spc="600" dirty="0">
                <a:solidFill>
                  <a:srgbClr val="00B0F0"/>
                </a:solidFill>
                <a:latin typeface="微软雅黑" panose="020B0503020204020204" pitchFamily="34" charset="-122"/>
                <a:ea typeface="微软雅黑" panose="020B0503020204020204" pitchFamily="34" charset="-122"/>
              </a:endParaRPr>
            </a:p>
          </p:txBody>
        </p:sp>
        <p:sp>
          <p:nvSpPr>
            <p:cNvPr id="42" name="椭圆 41"/>
            <p:cNvSpPr/>
            <p:nvPr/>
          </p:nvSpPr>
          <p:spPr>
            <a:xfrm>
              <a:off x="4306884" y="2115821"/>
              <a:ext cx="3600001" cy="3600000"/>
            </a:xfrm>
            <a:prstGeom prst="ellipse">
              <a:avLst/>
            </a:prstGeom>
            <a:solidFill>
              <a:schemeClr val="bg1"/>
            </a:solidFill>
            <a:ln w="6350">
              <a:solidFill>
                <a:schemeClr val="bg1">
                  <a:lumMod val="65000"/>
                  <a:alpha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44" name="椭圆 43"/>
            <p:cNvSpPr/>
            <p:nvPr/>
          </p:nvSpPr>
          <p:spPr>
            <a:xfrm>
              <a:off x="4584383" y="2415635"/>
              <a:ext cx="3000373" cy="3000372"/>
            </a:xfrm>
            <a:prstGeom prst="ellipse">
              <a:avLst/>
            </a:prstGeom>
            <a:solidFill>
              <a:schemeClr val="bg1"/>
            </a:solidFill>
            <a:ln w="6350">
              <a:solidFill>
                <a:schemeClr val="bg1">
                  <a:lumMod val="65000"/>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45" name="椭圆 44"/>
            <p:cNvSpPr/>
            <p:nvPr/>
          </p:nvSpPr>
          <p:spPr>
            <a:xfrm>
              <a:off x="4917986" y="2749238"/>
              <a:ext cx="2333166" cy="2333166"/>
            </a:xfrm>
            <a:prstGeom prst="ellipse">
              <a:avLst/>
            </a:prstGeom>
            <a:solidFill>
              <a:schemeClr val="bg1"/>
            </a:solidFill>
            <a:ln w="63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grpSp>
          <p:nvGrpSpPr>
            <p:cNvPr id="3" name="组合 47"/>
            <p:cNvGrpSpPr/>
            <p:nvPr/>
          </p:nvGrpSpPr>
          <p:grpSpPr>
            <a:xfrm>
              <a:off x="3501442" y="2074486"/>
              <a:ext cx="5207479" cy="3707585"/>
              <a:chOff x="3490291" y="1981225"/>
              <a:chExt cx="5207479" cy="3707585"/>
            </a:xfrm>
          </p:grpSpPr>
          <p:sp>
            <p:nvSpPr>
              <p:cNvPr id="62" name="线形标注 2(无边框) 61"/>
              <p:cNvSpPr/>
              <p:nvPr/>
            </p:nvSpPr>
            <p:spPr>
              <a:xfrm flipV="1">
                <a:off x="8559747" y="5643091"/>
                <a:ext cx="138023" cy="45719"/>
              </a:xfrm>
              <a:prstGeom prst="callout2">
                <a:avLst>
                  <a:gd name="adj1" fmla="val -1020980"/>
                  <a:gd name="adj2" fmla="val 2338596"/>
                  <a:gd name="adj3" fmla="val -1044074"/>
                  <a:gd name="adj4" fmla="val -82705"/>
                  <a:gd name="adj5" fmla="val 1907811"/>
                  <a:gd name="adj6" fmla="val -592892"/>
                </a:avLst>
              </a:prstGeom>
              <a:noFill/>
              <a:ln w="9525">
                <a:solidFill>
                  <a:schemeClr val="accent4"/>
                </a:solidFill>
                <a:head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线形标注 2(无边框) 62"/>
              <p:cNvSpPr/>
              <p:nvPr/>
            </p:nvSpPr>
            <p:spPr>
              <a:xfrm flipH="1" flipV="1">
                <a:off x="3490291" y="5643091"/>
                <a:ext cx="138023" cy="45719"/>
              </a:xfrm>
              <a:prstGeom prst="callout2">
                <a:avLst>
                  <a:gd name="adj1" fmla="val -1020980"/>
                  <a:gd name="adj2" fmla="val 2338596"/>
                  <a:gd name="adj3" fmla="val -1044074"/>
                  <a:gd name="adj4" fmla="val -82705"/>
                  <a:gd name="adj5" fmla="val 1907811"/>
                  <a:gd name="adj6" fmla="val -592892"/>
                </a:avLst>
              </a:prstGeom>
              <a:noFill/>
              <a:ln w="9525">
                <a:solidFill>
                  <a:schemeClr val="accent3"/>
                </a:solidFill>
                <a:head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线形标注 2(无边框) 63"/>
              <p:cNvSpPr/>
              <p:nvPr/>
            </p:nvSpPr>
            <p:spPr>
              <a:xfrm flipH="1">
                <a:off x="3490291" y="1981225"/>
                <a:ext cx="138023" cy="45719"/>
              </a:xfrm>
              <a:prstGeom prst="callout2">
                <a:avLst>
                  <a:gd name="adj1" fmla="val -1020980"/>
                  <a:gd name="adj2" fmla="val 2338596"/>
                  <a:gd name="adj3" fmla="val -1044074"/>
                  <a:gd name="adj4" fmla="val -82705"/>
                  <a:gd name="adj5" fmla="val 1907811"/>
                  <a:gd name="adj6" fmla="val -592892"/>
                </a:avLst>
              </a:prstGeom>
              <a:noFill/>
              <a:ln w="9525">
                <a:solidFill>
                  <a:schemeClr val="accent1"/>
                </a:solidFill>
                <a:head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5"/>
              <p:cNvSpPr/>
              <p:nvPr/>
            </p:nvSpPr>
            <p:spPr>
              <a:xfrm>
                <a:off x="3933973" y="2756846"/>
                <a:ext cx="1643808" cy="648000"/>
              </a:xfrm>
              <a:prstGeom prst="roundRect">
                <a:avLst>
                  <a:gd name="adj" fmla="val 4866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500" b="1"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体制机制</a:t>
                </a:r>
                <a:endParaRPr lang="en-US" altLang="zh-CN" sz="1500" b="1"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500" b="1"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改革创新</a:t>
                </a:r>
                <a:endParaRPr lang="zh-CN" altLang="en-US" sz="1500" b="1"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6" name="圆角矩形 6"/>
              <p:cNvSpPr/>
              <p:nvPr/>
            </p:nvSpPr>
            <p:spPr>
              <a:xfrm>
                <a:off x="6493015" y="2699696"/>
                <a:ext cx="1512001" cy="705150"/>
              </a:xfrm>
              <a:prstGeom prst="roundRect">
                <a:avLst>
                  <a:gd name="adj" fmla="val 4600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500" b="1" spc="300"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专业教学</a:t>
                </a:r>
                <a:endParaRPr lang="en-US" altLang="zh-CN" sz="1500" b="1" spc="300"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500" b="1" spc="300"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团队建设</a:t>
                </a:r>
                <a:endParaRPr lang="zh-CN" altLang="en-US" sz="1500" b="1" spc="300"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7" name="圆角矩形 7"/>
              <p:cNvSpPr/>
              <p:nvPr/>
            </p:nvSpPr>
            <p:spPr>
              <a:xfrm>
                <a:off x="4010461" y="4297421"/>
                <a:ext cx="1688523" cy="648000"/>
              </a:xfrm>
              <a:prstGeom prst="roundRect">
                <a:avLst>
                  <a:gd name="adj" fmla="val 4201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500" b="1" spc="300"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国际合作</a:t>
                </a:r>
                <a:endParaRPr lang="en-US" altLang="zh-CN" sz="1500" b="1" spc="300"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500" b="1" spc="300"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教育开展</a:t>
                </a:r>
                <a:endParaRPr lang="zh-CN" altLang="en-US" sz="1500" b="1" spc="300"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8" name="圆角矩形 8"/>
              <p:cNvSpPr/>
              <p:nvPr/>
            </p:nvSpPr>
            <p:spPr>
              <a:xfrm>
                <a:off x="6492487" y="4297421"/>
                <a:ext cx="1512529" cy="648000"/>
              </a:xfrm>
              <a:prstGeom prst="roundRect">
                <a:avLst>
                  <a:gd name="adj" fmla="val 46006"/>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500" b="1" spc="50"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应用技术</a:t>
                </a:r>
                <a:endParaRPr lang="en-US" altLang="zh-CN" sz="1500" b="1" spc="50"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500" b="1" spc="50"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社会服务</a:t>
                </a:r>
                <a:endParaRPr lang="zh-CN" altLang="en-US" sz="1500" b="1" spc="50"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 name="组合 69"/>
              <p:cNvGrpSpPr/>
              <p:nvPr/>
            </p:nvGrpSpPr>
            <p:grpSpPr>
              <a:xfrm>
                <a:off x="5260295" y="3010671"/>
                <a:ext cx="1625013" cy="1623778"/>
                <a:chOff x="5260295" y="3010671"/>
                <a:chExt cx="1625013" cy="1623778"/>
              </a:xfrm>
            </p:grpSpPr>
            <p:sp>
              <p:nvSpPr>
                <p:cNvPr id="72" name="椭圆 71"/>
                <p:cNvSpPr/>
                <p:nvPr/>
              </p:nvSpPr>
              <p:spPr>
                <a:xfrm>
                  <a:off x="5261529" y="3010671"/>
                  <a:ext cx="1623779" cy="1623778"/>
                </a:xfrm>
                <a:prstGeom prst="ellipse">
                  <a:avLst/>
                </a:prstGeom>
                <a:solidFill>
                  <a:schemeClr val="bg1"/>
                </a:solidFill>
                <a:ln w="6350">
                  <a:noFill/>
                </a:ln>
                <a:effectLst>
                  <a:outerShdw blurRad="3683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3" name="Freeform 5"/>
                <p:cNvSpPr>
                  <a:spLocks noChangeAspect="1"/>
                </p:cNvSpPr>
                <p:nvPr/>
              </p:nvSpPr>
              <p:spPr bwMode="auto">
                <a:xfrm>
                  <a:off x="5260295" y="3010671"/>
                  <a:ext cx="1625013" cy="1623600"/>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905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74" name="图片 73"/>
                <p:cNvPicPr>
                  <a:picLocks noChangeAspect="1"/>
                </p:cNvPicPr>
                <p:nvPr/>
              </p:nvPicPr>
              <p:blipFill>
                <a:blip r:embed="rId2" cstate="print"/>
                <a:stretch>
                  <a:fillRect/>
                </a:stretch>
              </p:blipFill>
              <p:spPr>
                <a:xfrm>
                  <a:off x="5748113" y="3184582"/>
                  <a:ext cx="649376" cy="637200"/>
                </a:xfrm>
                <a:prstGeom prst="rect">
                  <a:avLst/>
                </a:prstGeom>
                <a:effectLst>
                  <a:outerShdw blurRad="63500" sx="102000" sy="102000" algn="ctr" rotWithShape="0">
                    <a:prstClr val="black">
                      <a:alpha val="40000"/>
                    </a:prstClr>
                  </a:outerShdw>
                </a:effectLst>
              </p:spPr>
            </p:pic>
            <p:sp>
              <p:nvSpPr>
                <p:cNvPr id="75" name="文本框 1"/>
                <p:cNvSpPr txBox="1"/>
                <p:nvPr/>
              </p:nvSpPr>
              <p:spPr>
                <a:xfrm>
                  <a:off x="5403387" y="3716816"/>
                  <a:ext cx="1370888" cy="646331"/>
                </a:xfrm>
                <a:prstGeom prst="rect">
                  <a:avLst/>
                </a:prstGeom>
                <a:noFill/>
              </p:spPr>
              <p:txBody>
                <a:bodyPr wrap="none" rtlCol="0">
                  <a:spAutoFit/>
                </a:bodyPr>
                <a:lstStyle/>
                <a:p>
                  <a:r>
                    <a:rPr lang="zh-CN" altLang="en-US" b="1" spc="50" dirty="0">
                      <a:ln w="0"/>
                      <a:solidFill>
                        <a:schemeClr val="accent1">
                          <a:lumMod val="50000"/>
                        </a:schemeClr>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区域服务型</a:t>
                  </a:r>
                  <a:endParaRPr lang="en-US" altLang="zh-CN" b="1" spc="50" dirty="0">
                    <a:ln w="0"/>
                    <a:solidFill>
                      <a:schemeClr val="accent1">
                        <a:lumMod val="50000"/>
                      </a:schemeClr>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endParaRPr>
                </a:p>
                <a:p>
                  <a:pPr algn="ctr"/>
                  <a:r>
                    <a:rPr lang="zh-CN" altLang="en-US" b="1" spc="50" dirty="0">
                      <a:ln w="0"/>
                      <a:solidFill>
                        <a:schemeClr val="accent1">
                          <a:lumMod val="50000"/>
                        </a:schemeClr>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高职</a:t>
                  </a:r>
                </a:p>
              </p:txBody>
            </p:sp>
          </p:grpSp>
          <p:sp>
            <p:nvSpPr>
              <p:cNvPr id="71" name="线形标注 2(无边框) 70"/>
              <p:cNvSpPr/>
              <p:nvPr/>
            </p:nvSpPr>
            <p:spPr>
              <a:xfrm>
                <a:off x="8559747" y="1981225"/>
                <a:ext cx="138023" cy="45719"/>
              </a:xfrm>
              <a:prstGeom prst="callout2">
                <a:avLst>
                  <a:gd name="adj1" fmla="val -1020980"/>
                  <a:gd name="adj2" fmla="val 2338596"/>
                  <a:gd name="adj3" fmla="val -1044074"/>
                  <a:gd name="adj4" fmla="val -82705"/>
                  <a:gd name="adj5" fmla="val 1907811"/>
                  <a:gd name="adj6" fmla="val -592892"/>
                </a:avLst>
              </a:prstGeom>
              <a:noFill/>
              <a:ln w="9525">
                <a:solidFill>
                  <a:schemeClr val="accent2"/>
                </a:solidFill>
                <a:head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64"/>
            <p:cNvSpPr txBox="1"/>
            <p:nvPr/>
          </p:nvSpPr>
          <p:spPr>
            <a:xfrm>
              <a:off x="232371" y="1706170"/>
              <a:ext cx="3676489" cy="938719"/>
            </a:xfrm>
            <a:prstGeom prst="rect">
              <a:avLst/>
            </a:prstGeom>
            <a:noFill/>
          </p:spPr>
          <p:txBody>
            <a:bodyPr wrap="square" rtlCol="0">
              <a:spAutoFit/>
            </a:bodyPr>
            <a:lstStyle/>
            <a:p>
              <a:pPr>
                <a:lnSpc>
                  <a:spcPts val="2200"/>
                </a:lnSpc>
              </a:pPr>
              <a:r>
                <a:rPr lang="zh-CN" altLang="en-US" sz="1700" dirty="0" smtClean="0">
                  <a:solidFill>
                    <a:schemeClr val="tx1">
                      <a:lumMod val="75000"/>
                      <a:lumOff val="25000"/>
                    </a:schemeClr>
                  </a:solidFill>
                  <a:latin typeface="微软雅黑" panose="020B0503020204020204" pitchFamily="34" charset="-122"/>
                  <a:ea typeface="微软雅黑" panose="020B0503020204020204" pitchFamily="34" charset="-122"/>
                </a:rPr>
                <a:t>  重点</a:t>
              </a:r>
              <a:r>
                <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rPr>
                <a:t>搭建 </a:t>
              </a:r>
              <a:r>
                <a:rPr lang="zh-CN" altLang="en-US" sz="1700" b="1" dirty="0">
                  <a:solidFill>
                    <a:srgbClr val="0070C0"/>
                  </a:solidFill>
                  <a:latin typeface="微软雅黑" panose="020B0503020204020204" pitchFamily="34" charset="-122"/>
                  <a:ea typeface="微软雅黑" panose="020B0503020204020204" pitchFamily="34" charset="-122"/>
                </a:rPr>
                <a:t>“产教</a:t>
              </a:r>
              <a:r>
                <a:rPr lang="zh-CN" altLang="en-US" sz="1700" b="1" dirty="0" smtClean="0">
                  <a:solidFill>
                    <a:srgbClr val="0070C0"/>
                  </a:solidFill>
                  <a:latin typeface="微软雅黑" panose="020B0503020204020204" pitchFamily="34" charset="-122"/>
                  <a:ea typeface="微软雅黑" panose="020B0503020204020204" pitchFamily="34" charset="-122"/>
                </a:rPr>
                <a:t>融合协同共建专业实</a:t>
              </a:r>
              <a:r>
                <a:rPr lang="zh-CN" altLang="en-US" sz="1700" b="1" dirty="0">
                  <a:solidFill>
                    <a:srgbClr val="0070C0"/>
                  </a:solidFill>
                  <a:latin typeface="微软雅黑" panose="020B0503020204020204" pitchFamily="34" charset="-122"/>
                  <a:ea typeface="微软雅黑" panose="020B0503020204020204" pitchFamily="34" charset="-122"/>
                </a:rPr>
                <a:t>训中心”</a:t>
              </a:r>
              <a:r>
                <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700" dirty="0" smtClean="0">
                  <a:solidFill>
                    <a:schemeClr val="tx1">
                      <a:lumMod val="75000"/>
                      <a:lumOff val="25000"/>
                    </a:schemeClr>
                  </a:solidFill>
                  <a:latin typeface="微软雅黑" panose="020B0503020204020204" pitchFamily="34" charset="-122"/>
                  <a:ea typeface="微软雅黑" panose="020B0503020204020204" pitchFamily="34" charset="-122"/>
                </a:rPr>
                <a:t>等公共平台</a:t>
              </a:r>
              <a:r>
                <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rPr>
                <a:t>，推动产教融合走向高端、共享和</a:t>
              </a:r>
              <a:r>
                <a:rPr lang="zh-CN" altLang="en-US" sz="1700" dirty="0" smtClean="0">
                  <a:solidFill>
                    <a:schemeClr val="tx1">
                      <a:lumMod val="75000"/>
                      <a:lumOff val="25000"/>
                    </a:schemeClr>
                  </a:solidFill>
                  <a:latin typeface="微软雅黑" panose="020B0503020204020204" pitchFamily="34" charset="-122"/>
                  <a:ea typeface="微软雅黑" panose="020B0503020204020204" pitchFamily="34" charset="-122"/>
                </a:rPr>
                <a:t>活力。</a:t>
              </a:r>
              <a:endPar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文本框 65"/>
            <p:cNvSpPr txBox="1"/>
            <p:nvPr/>
          </p:nvSpPr>
          <p:spPr>
            <a:xfrm>
              <a:off x="8474927" y="1683734"/>
              <a:ext cx="3298474" cy="938719"/>
            </a:xfrm>
            <a:prstGeom prst="rect">
              <a:avLst/>
            </a:prstGeom>
            <a:noFill/>
          </p:spPr>
          <p:txBody>
            <a:bodyPr wrap="square" rtlCol="0">
              <a:spAutoFit/>
            </a:bodyPr>
            <a:lstStyle>
              <a:defPPr>
                <a:defRPr lang="zh-CN"/>
              </a:defPPr>
              <a:lvl1pPr>
                <a:lnSpc>
                  <a:spcPts val="2200"/>
                </a:lnSpc>
                <a:defRPr sz="15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700" dirty="0" smtClean="0"/>
                <a:t>  重点</a:t>
              </a:r>
              <a:r>
                <a:rPr lang="zh-CN" altLang="en-US" sz="1700" dirty="0"/>
                <a:t>在 “特聘岗” “创业岗” “年薪制” “双岗双薪” 等方面</a:t>
              </a:r>
              <a:r>
                <a:rPr lang="zh-CN" altLang="en-US" sz="1700" dirty="0" smtClean="0"/>
                <a:t>实现专业带头人引进培养。</a:t>
              </a:r>
              <a:endParaRPr lang="zh-CN" altLang="en-US" sz="1700" dirty="0"/>
            </a:p>
          </p:txBody>
        </p:sp>
        <p:sp>
          <p:nvSpPr>
            <p:cNvPr id="53" name="文本框 66"/>
            <p:cNvSpPr txBox="1"/>
            <p:nvPr/>
          </p:nvSpPr>
          <p:spPr>
            <a:xfrm>
              <a:off x="8386477" y="4800837"/>
              <a:ext cx="3492888" cy="938719"/>
            </a:xfrm>
            <a:prstGeom prst="rect">
              <a:avLst/>
            </a:prstGeom>
            <a:noFill/>
          </p:spPr>
          <p:txBody>
            <a:bodyPr wrap="square" rtlCol="0">
              <a:spAutoFit/>
            </a:bodyPr>
            <a:lstStyle>
              <a:defPPr>
                <a:defRPr lang="zh-CN"/>
              </a:defPPr>
              <a:lvl1pPr>
                <a:lnSpc>
                  <a:spcPts val="2200"/>
                </a:lnSpc>
                <a:defRPr sz="15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700" dirty="0" smtClean="0"/>
                <a:t>    重点</a:t>
              </a:r>
              <a:r>
                <a:rPr lang="zh-CN" altLang="en-US" sz="1700" dirty="0"/>
                <a:t>建设协同创新中心、智库</a:t>
              </a:r>
              <a:r>
                <a:rPr lang="zh-CN" altLang="en-US" sz="1700" dirty="0" smtClean="0"/>
                <a:t>、校企共建特色专业等</a:t>
              </a:r>
              <a:r>
                <a:rPr lang="zh-CN" altLang="en-US" sz="1700" dirty="0"/>
                <a:t>新平台</a:t>
              </a:r>
              <a:r>
                <a:rPr lang="zh-CN" altLang="en-US" sz="1700" dirty="0" smtClean="0"/>
                <a:t>，服务</a:t>
              </a:r>
              <a:r>
                <a:rPr lang="zh-CN" altLang="en-US" sz="1700" dirty="0"/>
                <a:t>强</a:t>
              </a:r>
              <a:r>
                <a:rPr lang="zh-CN" altLang="en-US" sz="1700" dirty="0" smtClean="0"/>
                <a:t>对接社会服务新生态。</a:t>
              </a:r>
              <a:endParaRPr lang="zh-CN" altLang="en-US" sz="1700" dirty="0"/>
            </a:p>
          </p:txBody>
        </p:sp>
        <p:sp>
          <p:nvSpPr>
            <p:cNvPr id="57" name="文本框 67"/>
            <p:cNvSpPr txBox="1"/>
            <p:nvPr/>
          </p:nvSpPr>
          <p:spPr>
            <a:xfrm>
              <a:off x="223920" y="4939296"/>
              <a:ext cx="3669137" cy="938719"/>
            </a:xfrm>
            <a:prstGeom prst="rect">
              <a:avLst/>
            </a:prstGeom>
            <a:noFill/>
          </p:spPr>
          <p:txBody>
            <a:bodyPr wrap="square" rtlCol="0">
              <a:spAutoFit/>
            </a:bodyPr>
            <a:lstStyle>
              <a:defPPr>
                <a:defRPr lang="zh-CN"/>
              </a:defPPr>
              <a:lvl1pPr>
                <a:lnSpc>
                  <a:spcPts val="2200"/>
                </a:lnSpc>
                <a:defRPr sz="15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700" dirty="0" smtClean="0"/>
                <a:t>    融入“一带一路”发展战略，推动专业建设的国际化服务、搭建</a:t>
              </a:r>
              <a:r>
                <a:rPr lang="zh-CN" altLang="en-US" sz="1700" dirty="0"/>
                <a:t>一个合作交流</a:t>
              </a:r>
              <a:r>
                <a:rPr lang="zh-CN" altLang="en-US" sz="1700" dirty="0" smtClean="0"/>
                <a:t>平台。</a:t>
              </a:r>
              <a:endParaRPr lang="zh-CN" altLang="en-US" sz="1700" dirty="0"/>
            </a:p>
          </p:txBody>
        </p:sp>
        <p:grpSp>
          <p:nvGrpSpPr>
            <p:cNvPr id="7" name="组合 57"/>
            <p:cNvGrpSpPr/>
            <p:nvPr/>
          </p:nvGrpSpPr>
          <p:grpSpPr>
            <a:xfrm>
              <a:off x="223920" y="2731980"/>
              <a:ext cx="3721203" cy="2130448"/>
              <a:chOff x="212769" y="2638719"/>
              <a:chExt cx="3721203" cy="2130448"/>
            </a:xfrm>
          </p:grpSpPr>
          <p:pic>
            <p:nvPicPr>
              <p:cNvPr id="60" name="Picture 3" descr="C:\Users\Administrator\Desktop\职业教育周\智能化精密制造实训中心\产教融合宣传材料附图.jpg"/>
              <p:cNvPicPr>
                <a:picLocks noChangeAspect="1" noChangeArrowheads="1"/>
              </p:cNvPicPr>
              <p:nvPr/>
            </p:nvPicPr>
            <p:blipFill>
              <a:blip r:embed="rId3" cstate="screen"/>
              <a:srcRect/>
              <a:stretch>
                <a:fillRect/>
              </a:stretch>
            </p:blipFill>
            <p:spPr bwMode="auto">
              <a:xfrm>
                <a:off x="212769" y="2638719"/>
                <a:ext cx="3721203" cy="213044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1" name="矩形 60"/>
              <p:cNvSpPr/>
              <p:nvPr/>
            </p:nvSpPr>
            <p:spPr>
              <a:xfrm>
                <a:off x="333972" y="4257675"/>
                <a:ext cx="3600000" cy="511492"/>
              </a:xfrm>
              <a:prstGeom prst="rect">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zh-CN" altLang="en-US" sz="1300" b="1" spc="300" dirty="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Arial" panose="020B0604020202020204" pitchFamily="34" charset="0"/>
                    <a:ea typeface="微软雅黑" panose="020B0503020204020204" pitchFamily="34" charset="-122"/>
                    <a:cs typeface="Arial" panose="020B0604020202020204" pitchFamily="34" charset="0"/>
                  </a:rPr>
                  <a:t>“产教融合智能制造实训中心</a:t>
                </a:r>
                <a:endParaRPr lang="en-US" altLang="zh-CN" sz="1300" b="1" spc="300" dirty="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Arial" panose="020B0604020202020204" pitchFamily="34" charset="0"/>
                  <a:ea typeface="微软雅黑" panose="020B0503020204020204" pitchFamily="34" charset="-122"/>
                  <a:cs typeface="Arial" panose="020B0604020202020204" pitchFamily="34" charset="0"/>
                </a:endParaRPr>
              </a:p>
              <a:p>
                <a:pPr algn="ctr">
                  <a:lnSpc>
                    <a:spcPts val="1800"/>
                  </a:lnSpc>
                </a:pPr>
                <a:r>
                  <a:rPr lang="zh-CN" altLang="en-US" sz="1100" b="1" spc="50" dirty="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Arial" panose="020B0604020202020204" pitchFamily="34" charset="0"/>
                    <a:ea typeface="微软雅黑" panose="020B0503020204020204" pitchFamily="34" charset="-122"/>
                    <a:cs typeface="Arial" panose="020B0604020202020204" pitchFamily="34" charset="0"/>
                  </a:rPr>
                  <a:t>（国家</a:t>
                </a:r>
                <a:r>
                  <a:rPr lang="en-US" altLang="zh-CN" sz="1100" b="1" spc="50" dirty="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Arial" panose="020B0604020202020204" pitchFamily="34" charset="0"/>
                    <a:ea typeface="微软雅黑" panose="020B0503020204020204" pitchFamily="34" charset="-122"/>
                    <a:cs typeface="Arial" panose="020B0604020202020204" pitchFamily="34" charset="0"/>
                  </a:rPr>
                  <a:t>“</a:t>
                </a:r>
                <a:r>
                  <a:rPr lang="zh-CN" altLang="en-US" sz="1100" b="1" spc="50" dirty="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Arial" panose="020B0604020202020204" pitchFamily="34" charset="0"/>
                    <a:ea typeface="微软雅黑" panose="020B0503020204020204" pitchFamily="34" charset="-122"/>
                    <a:cs typeface="Arial" panose="020B0604020202020204" pitchFamily="34" charset="0"/>
                  </a:rPr>
                  <a:t>十三五</a:t>
                </a:r>
                <a:r>
                  <a:rPr lang="en-US" altLang="zh-CN" sz="1100" b="1" spc="50" dirty="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Arial" panose="020B0604020202020204" pitchFamily="34" charset="0"/>
                    <a:ea typeface="微软雅黑" panose="020B0503020204020204" pitchFamily="34" charset="-122"/>
                    <a:cs typeface="Arial" panose="020B0604020202020204" pitchFamily="34" charset="0"/>
                  </a:rPr>
                  <a:t>”</a:t>
                </a:r>
                <a:r>
                  <a:rPr lang="zh-CN" altLang="en-US" sz="1100" b="1" spc="50" dirty="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Arial" panose="020B0604020202020204" pitchFamily="34" charset="0"/>
                    <a:ea typeface="微软雅黑" panose="020B0503020204020204" pitchFamily="34" charset="-122"/>
                    <a:cs typeface="Arial" panose="020B0604020202020204" pitchFamily="34" charset="0"/>
                  </a:rPr>
                  <a:t>产教融合项目，总投资</a:t>
                </a:r>
                <a:r>
                  <a:rPr lang="en-US" altLang="zh-CN" sz="1100" b="1" spc="50" dirty="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Arial" panose="020B0604020202020204" pitchFamily="34" charset="0"/>
                    <a:ea typeface="微软雅黑" panose="020B0503020204020204" pitchFamily="34" charset="-122"/>
                    <a:cs typeface="Arial" panose="020B0604020202020204" pitchFamily="34" charset="0"/>
                  </a:rPr>
                  <a:t>xx</a:t>
                </a:r>
                <a:r>
                  <a:rPr lang="zh-CN" altLang="en-US" sz="1100" b="1" spc="50" dirty="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Arial" panose="020B0604020202020204" pitchFamily="34" charset="0"/>
                    <a:ea typeface="微软雅黑" panose="020B0503020204020204" pitchFamily="34" charset="-122"/>
                    <a:cs typeface="Arial" panose="020B0604020202020204" pitchFamily="34" charset="0"/>
                  </a:rPr>
                  <a:t>亿元）</a:t>
                </a:r>
              </a:p>
            </p:txBody>
          </p:sp>
        </p:grpSp>
        <p:pic>
          <p:nvPicPr>
            <p:cNvPr id="59" name="Picture 5"/>
            <p:cNvPicPr>
              <a:picLocks noChangeAspect="1" noChangeArrowheads="1"/>
            </p:cNvPicPr>
            <p:nvPr/>
          </p:nvPicPr>
          <p:blipFill>
            <a:blip r:embed="rId4" cstate="print"/>
            <a:srcRect/>
            <a:stretch>
              <a:fillRect/>
            </a:stretch>
          </p:blipFill>
          <p:spPr bwMode="auto">
            <a:xfrm>
              <a:off x="9080601" y="2600880"/>
              <a:ext cx="2160000"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2" name="TextBox 31"/>
          <p:cNvSpPr txBox="1"/>
          <p:nvPr/>
        </p:nvSpPr>
        <p:spPr>
          <a:xfrm>
            <a:off x="224303" y="630171"/>
            <a:ext cx="4124413" cy="400110"/>
          </a:xfrm>
          <a:prstGeom prst="rect">
            <a:avLst/>
          </a:prstGeom>
          <a:noFill/>
        </p:spPr>
        <p:txBody>
          <a:bodyPr wrap="square" rtlCol="0">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2. </a:t>
            </a:r>
            <a:r>
              <a:rPr lang="zh-CN" altLang="en-US" sz="2000" b="1" dirty="0" smtClean="0">
                <a:solidFill>
                  <a:srgbClr val="C00000"/>
                </a:solidFill>
                <a:latin typeface="微软雅黑" panose="020B0503020204020204" pitchFamily="34" charset="-122"/>
                <a:ea typeface="微软雅黑" panose="020B0503020204020204" pitchFamily="34" charset="-122"/>
              </a:rPr>
              <a:t>特色专业引领服务产业转型发展</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ags/tag10.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Other"/>
  <p:tag name="MH_ORDER" val="6"/>
</p:tagLst>
</file>

<file path=ppt/tags/tag14.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Other"/>
  <p:tag name="MH_ORDER" val="7"/>
</p:tagLst>
</file>

<file path=ppt/tags/tag15.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Other"/>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SubTitle"/>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90307110137"/>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90307110137"/>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90307110137"/>
  <p:tag name="MH_LIBRARY" val="GRAPHIC"/>
  <p:tag name="MH_TYPE" val="Other"/>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90307110137"/>
  <p:tag name="MH_LIBRARY" val="GRAPHIC"/>
  <p:tag name="MH_TYPE" val="Other"/>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8.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Other"/>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SubTitle"/>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SubTitle"/>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5"/>
</p:tagLst>
</file>

<file path=ppt/tags/tag37.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6"/>
</p:tagLst>
</file>

<file path=ppt/tags/tag38.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7"/>
</p:tagLst>
</file>

<file path=ppt/tags/tag39.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Other"/>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9"/>
</p:tagLst>
</file>

<file path=ppt/tags/tag41.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SubTitle"/>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SubTitle"/>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SubTitle"/>
  <p:tag name="MH_ORDER" val="4"/>
</p:tagLst>
</file>

<file path=ppt/tags/tag44.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9"/>
</p:tagLst>
</file>

<file path=ppt/tags/tag45.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3"/>
</p:tagLst>
</file>

<file path=ppt/tags/tag46.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4"/>
</p:tagLst>
</file>

<file path=ppt/tags/tag47.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5"/>
</p:tagLst>
</file>

<file path=ppt/tags/tag48.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6"/>
</p:tagLst>
</file>

<file path=ppt/tags/tag49.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7"/>
</p:tagLst>
</file>

<file path=ppt/tags/tag5.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Other"/>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8"/>
</p:tagLst>
</file>

<file path=ppt/tags/tag51.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SubTitle"/>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SubTitle"/>
  <p:tag name="MH_ORDER" val="3"/>
</p:tagLst>
</file>

<file path=ppt/tags/tag53.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Other"/>
  <p:tag name="MH_ORDER" val="10"/>
</p:tagLst>
</file>

<file path=ppt/tags/tag54.xml><?xml version="1.0" encoding="utf-8"?>
<p:tagLst xmlns:a="http://schemas.openxmlformats.org/drawingml/2006/main" xmlns:r="http://schemas.openxmlformats.org/officeDocument/2006/relationships" xmlns:p="http://schemas.openxmlformats.org/presentationml/2006/main">
  <p:tag name="MH" val="20180927160609"/>
  <p:tag name="MH_LIBRARY" val="GRAPHIC"/>
  <p:tag name="MH_TYPE" val="SubTitle"/>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80904145714"/>
  <p:tag name="MH_LIBRARY" val="GRAPHIC"/>
  <p:tag name="MH_TYPE" val="Other"/>
  <p:tag name="MH_ORDER" val="2"/>
</p:tagLst>
</file>

<file path=ppt/tags/tag56.xml><?xml version="1.0" encoding="utf-8"?>
<p:tagLst xmlns:a="http://schemas.openxmlformats.org/drawingml/2006/main" xmlns:r="http://schemas.openxmlformats.org/officeDocument/2006/relationships" xmlns:p="http://schemas.openxmlformats.org/presentationml/2006/main">
  <p:tag name="MH" val="20180904145714"/>
  <p:tag name="MH_LIBRARY" val="GRAPHIC"/>
  <p:tag name="MH_TYPE" val="Other"/>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 val="20180904145714"/>
  <p:tag name="MH_LIBRARY" val="GRAPHIC"/>
  <p:tag name="MH_TYPE" val="SubTitle"/>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80904145714"/>
  <p:tag name="MH_LIBRARY" val="GRAPHIC"/>
  <p:tag name="MH_TYPE" val="SubTitle"/>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80904145714"/>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SubTitle"/>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Other"/>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Other"/>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70208164220"/>
  <p:tag name="MH_LIBRARY" val="GRAPHIC"/>
  <p:tag name="MH_TYPE" val="SubTitle"/>
  <p:tag name="MH_ORDER" val="2"/>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1763</TotalTime>
  <Words>5721</Words>
  <Application>Microsoft Office PowerPoint</Application>
  <PresentationFormat>自定义</PresentationFormat>
  <Paragraphs>901</Paragraphs>
  <Slides>48</Slides>
  <Notes>4</Notes>
  <HiddenSlides>0</HiddenSlides>
  <MMClips>0</MMClips>
  <ScaleCrop>false</ScaleCrop>
  <HeadingPairs>
    <vt:vector size="4" baseType="variant">
      <vt:variant>
        <vt:lpstr>主题</vt:lpstr>
      </vt:variant>
      <vt:variant>
        <vt:i4>1</vt:i4>
      </vt:variant>
      <vt:variant>
        <vt:lpstr>幻灯片标题</vt:lpstr>
      </vt:variant>
      <vt:variant>
        <vt:i4>48</vt:i4>
      </vt:variant>
    </vt:vector>
  </HeadingPairs>
  <TitlesOfParts>
    <vt:vector size="49" baseType="lpstr">
      <vt:lpstr>1_Office 主题</vt:lpstr>
      <vt:lpstr>PowerPoint 演示文稿</vt:lpstr>
      <vt:lpstr>PowerPoint 演示文稿</vt:lpstr>
      <vt:lpstr>PowerPoint 演示文稿</vt:lpstr>
      <vt:lpstr>PowerPoint 演示文稿</vt:lpstr>
      <vt:lpstr>PowerPoint 演示文稿</vt:lpstr>
      <vt:lpstr>PowerPoint 演示文稿</vt:lpstr>
      <vt:lpstr>二、建设目标思路</vt:lpstr>
      <vt:lpstr>PowerPoint 演示文稿</vt:lpstr>
      <vt:lpstr>PowerPoint 演示文稿</vt:lpstr>
      <vt:lpstr>PowerPoint 演示文稿</vt:lpstr>
      <vt:lpstr>PowerPoint 演示文稿</vt:lpstr>
      <vt:lpstr>三、建设主要内容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Windows 用户</cp:lastModifiedBy>
  <cp:revision>1757</cp:revision>
  <cp:lastPrinted>2017-07-05T09:42:00Z</cp:lastPrinted>
  <dcterms:created xsi:type="dcterms:W3CDTF">2016-11-24T01:14:00Z</dcterms:created>
  <dcterms:modified xsi:type="dcterms:W3CDTF">2019-03-09T11:22:35Z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